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2"/>
    <p:sldId id="257" r:id="rId23"/>
    <p:sldId id="258" r:id="rId24"/>
    <p:sldId id="259" r:id="rId25"/>
    <p:sldId id="260" r:id="rId26"/>
    <p:sldId id="261" r:id="rId27"/>
    <p:sldId id="262" r:id="rId28"/>
    <p:sldId id="263" r:id="rId29"/>
    <p:sldId id="264" r:id="rId30"/>
    <p:sldId id="265" r:id="rId31"/>
    <p:sldId id="266" r:id="rId32"/>
    <p:sldId id="267" r:id="rId33"/>
    <p:sldId id="268" r:id="rId34"/>
    <p:sldId id="269" r:id="rId35"/>
    <p:sldId id="270" r:id="rId36"/>
    <p:sldId id="271" r:id="rId37"/>
    <p:sldId id="272" r:id="rId38"/>
  </p:sldIdLst>
  <p:sldSz cx="18288000" cy="10287000"/>
  <p:notesSz cx="6858000" cy="9144000"/>
  <p:embeddedFontLst>
    <p:embeddedFont>
      <p:font typeface="Libre Baskerville" charset="1" panose="02000000000000000000"/>
      <p:regular r:id="rId6"/>
    </p:embeddedFont>
    <p:embeddedFont>
      <p:font typeface="Libre Baskerville Bold" charset="1" panose="02000000000000000000"/>
      <p:regular r:id="rId7"/>
    </p:embeddedFont>
    <p:embeddedFont>
      <p:font typeface="Libre Baskerville Italics" charset="1" panose="02000000000000000000"/>
      <p:regular r:id="rId8"/>
    </p:embeddedFont>
    <p:embeddedFont>
      <p:font typeface="Arimo" charset="1" panose="020B0604020202020204"/>
      <p:regular r:id="rId9"/>
    </p:embeddedFont>
    <p:embeddedFont>
      <p:font typeface="Arimo Bold" charset="1" panose="020B0704020202020204"/>
      <p:regular r:id="rId10"/>
    </p:embeddedFont>
    <p:embeddedFont>
      <p:font typeface="Arimo Italics" charset="1" panose="020B0604020202090204"/>
      <p:regular r:id="rId11"/>
    </p:embeddedFont>
    <p:embeddedFont>
      <p:font typeface="Arimo Bold Italics" charset="1" panose="020B0704020202090204"/>
      <p:regular r:id="rId12"/>
    </p:embeddedFont>
    <p:embeddedFont>
      <p:font typeface="Open Sans" charset="1" panose="020B0606030504020204"/>
      <p:regular r:id="rId13"/>
    </p:embeddedFont>
    <p:embeddedFont>
      <p:font typeface="Open Sans Bold" charset="1" panose="020B0806030504020204"/>
      <p:regular r:id="rId14"/>
    </p:embeddedFont>
    <p:embeddedFont>
      <p:font typeface="Open Sans Italics" charset="1" panose="020B0606030504020204"/>
      <p:regular r:id="rId15"/>
    </p:embeddedFont>
    <p:embeddedFont>
      <p:font typeface="Open Sans Bold Italics" charset="1" panose="020B0806030504020204"/>
      <p:regular r:id="rId16"/>
    </p:embeddedFont>
    <p:embeddedFont>
      <p:font typeface="Open Sans Light" charset="1" panose="020B0306030504020204"/>
      <p:regular r:id="rId17"/>
    </p:embeddedFont>
    <p:embeddedFont>
      <p:font typeface="Open Sans Light Italics" charset="1" panose="020B0306030504020204"/>
      <p:regular r:id="rId18"/>
    </p:embeddedFont>
    <p:embeddedFont>
      <p:font typeface="Open Sans Ultra-Bold" charset="1" panose="00000000000000000000"/>
      <p:regular r:id="rId19"/>
    </p:embeddedFont>
    <p:embeddedFont>
      <p:font typeface="Open Sans Ultra-Bold Italics" charset="1" panose="00000000000000000000"/>
      <p:regular r:id="rId20"/>
    </p:embeddedFont>
    <p:embeddedFont>
      <p:font typeface="Yeseva One" charset="1" panose="000005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slides/slide1.xml" Type="http://schemas.openxmlformats.org/officeDocument/2006/relationships/slide"/><Relationship Id="rId23" Target="slides/slide2.xml" Type="http://schemas.openxmlformats.org/officeDocument/2006/relationships/slide"/><Relationship Id="rId24" Target="slides/slide3.xml" Type="http://schemas.openxmlformats.org/officeDocument/2006/relationships/slide"/><Relationship Id="rId25" Target="slides/slide4.xml" Type="http://schemas.openxmlformats.org/officeDocument/2006/relationships/slide"/><Relationship Id="rId26" Target="slides/slide5.xml" Type="http://schemas.openxmlformats.org/officeDocument/2006/relationships/slide"/><Relationship Id="rId27" Target="slides/slide6.xml" Type="http://schemas.openxmlformats.org/officeDocument/2006/relationships/slide"/><Relationship Id="rId28" Target="slides/slide7.xml" Type="http://schemas.openxmlformats.org/officeDocument/2006/relationships/slide"/><Relationship Id="rId29" Target="slides/slide8.xml" Type="http://schemas.openxmlformats.org/officeDocument/2006/relationships/slide"/><Relationship Id="rId3" Target="viewProps.xml" Type="http://schemas.openxmlformats.org/officeDocument/2006/relationships/viewProps"/><Relationship Id="rId30" Target="slides/slide9.xml" Type="http://schemas.openxmlformats.org/officeDocument/2006/relationships/slide"/><Relationship Id="rId31" Target="slides/slide10.xml" Type="http://schemas.openxmlformats.org/officeDocument/2006/relationships/slide"/><Relationship Id="rId32" Target="slides/slide11.xml" Type="http://schemas.openxmlformats.org/officeDocument/2006/relationships/slide"/><Relationship Id="rId33" Target="slides/slide12.xml" Type="http://schemas.openxmlformats.org/officeDocument/2006/relationships/slide"/><Relationship Id="rId34" Target="slides/slide13.xml" Type="http://schemas.openxmlformats.org/officeDocument/2006/relationships/slide"/><Relationship Id="rId35" Target="slides/slide14.xml" Type="http://schemas.openxmlformats.org/officeDocument/2006/relationships/slide"/><Relationship Id="rId36" Target="slides/slide15.xml" Type="http://schemas.openxmlformats.org/officeDocument/2006/relationships/slide"/><Relationship Id="rId37" Target="slides/slide16.xml" Type="http://schemas.openxmlformats.org/officeDocument/2006/relationships/slide"/><Relationship Id="rId38" Target="slides/slide17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jpe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0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13.jpe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16.jpe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17.jpe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18.jpe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jpe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jpeg" Type="http://schemas.openxmlformats.org/officeDocument/2006/relationships/image"/><Relationship Id="rId11" Target="../media/image23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20.jpeg" Type="http://schemas.openxmlformats.org/officeDocument/2006/relationships/image"/><Relationship Id="rId9" Target="../media/image21.jpe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6.jpeg" Type="http://schemas.openxmlformats.org/officeDocument/2006/relationships/image"/><Relationship Id="rId11" Target="../media/image27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24.jpeg" Type="http://schemas.openxmlformats.org/officeDocument/2006/relationships/image"/><Relationship Id="rId9" Target="../media/image25.jpe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28.jpeg" Type="http://schemas.openxmlformats.org/officeDocument/2006/relationships/image"/><Relationship Id="rId9" Target="../media/image29.jpe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32.png" Type="http://schemas.openxmlformats.org/officeDocument/2006/relationships/image"/><Relationship Id="rId5" Target="../media/image33.svg" Type="http://schemas.openxmlformats.org/officeDocument/2006/relationships/image"/><Relationship Id="rId6" Target="../media/image34.jpeg" Type="http://schemas.openxmlformats.org/officeDocument/2006/relationships/image"/><Relationship Id="rId7" Target="../media/image35.jpe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11" Target="../media/image45.svg" Type="http://schemas.openxmlformats.org/officeDocument/2006/relationships/image"/><Relationship Id="rId2" Target="../media/image36.jpeg" Type="http://schemas.openxmlformats.org/officeDocument/2006/relationships/image"/><Relationship Id="rId3" Target="../media/image37.jpe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42.png" Type="http://schemas.openxmlformats.org/officeDocument/2006/relationships/image"/><Relationship Id="rId9" Target="../media/image43.sv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4.png" Type="http://schemas.openxmlformats.org/officeDocument/2006/relationships/image"/><Relationship Id="rId11" Target="../media/image55.svg" Type="http://schemas.openxmlformats.org/officeDocument/2006/relationships/image"/><Relationship Id="rId2" Target="../media/image46.png" Type="http://schemas.openxmlformats.org/officeDocument/2006/relationships/image"/><Relationship Id="rId3" Target="../media/image47.svg" Type="http://schemas.openxmlformats.org/officeDocument/2006/relationships/image"/><Relationship Id="rId4" Target="../media/image48.png" Type="http://schemas.openxmlformats.org/officeDocument/2006/relationships/image"/><Relationship Id="rId5" Target="../media/image49.svg" Type="http://schemas.openxmlformats.org/officeDocument/2006/relationships/image"/><Relationship Id="rId6" Target="../media/image50.png" Type="http://schemas.openxmlformats.org/officeDocument/2006/relationships/image"/><Relationship Id="rId7" Target="../media/image51.svg" Type="http://schemas.openxmlformats.org/officeDocument/2006/relationships/image"/><Relationship Id="rId8" Target="../media/image52.png" Type="http://schemas.openxmlformats.org/officeDocument/2006/relationships/image"/><Relationship Id="rId9" Target="../media/image53.sv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png" Type="http://schemas.openxmlformats.org/officeDocument/2006/relationships/image"/><Relationship Id="rId3" Target="../media/image57.svg" Type="http://schemas.openxmlformats.org/officeDocument/2006/relationships/image"/><Relationship Id="rId4" Target="../media/image32.png" Type="http://schemas.openxmlformats.org/officeDocument/2006/relationships/image"/><Relationship Id="rId5" Target="../media/image33.svg" Type="http://schemas.openxmlformats.org/officeDocument/2006/relationships/image"/><Relationship Id="rId6" Target="../media/image58.jpeg" Type="http://schemas.openxmlformats.org/officeDocument/2006/relationships/image"/><Relationship Id="rId7" Target="../media/image59.jpeg" Type="http://schemas.openxmlformats.org/officeDocument/2006/relationships/image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4.png" Type="http://schemas.openxmlformats.org/officeDocument/2006/relationships/image"/><Relationship Id="rId11" Target="../media/image65.svg" Type="http://schemas.openxmlformats.org/officeDocument/2006/relationships/image"/><Relationship Id="rId12" Target="../media/image32.png" Type="http://schemas.openxmlformats.org/officeDocument/2006/relationships/image"/><Relationship Id="rId13" Target="../media/image33.svg" Type="http://schemas.openxmlformats.org/officeDocument/2006/relationships/image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60.png" Type="http://schemas.openxmlformats.org/officeDocument/2006/relationships/image"/><Relationship Id="rId5" Target="../media/image61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62.png" Type="http://schemas.openxmlformats.org/officeDocument/2006/relationships/image"/><Relationship Id="rId9" Target="../media/image6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946058" y="-1597025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4" y="0"/>
                </a:lnTo>
                <a:lnTo>
                  <a:pt x="6626484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55675" y="1028700"/>
            <a:ext cx="15376650" cy="4557899"/>
            <a:chOff x="0" y="0"/>
            <a:chExt cx="4049817" cy="120043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49818" cy="1200434"/>
            </a:xfrm>
            <a:custGeom>
              <a:avLst/>
              <a:gdLst/>
              <a:ahLst/>
              <a:cxnLst/>
              <a:rect r="r" b="b" t="t" l="l"/>
              <a:pathLst>
                <a:path h="1200434" w="4049818">
                  <a:moveTo>
                    <a:pt x="25678" y="0"/>
                  </a:moveTo>
                  <a:lnTo>
                    <a:pt x="4024140" y="0"/>
                  </a:lnTo>
                  <a:cubicBezTo>
                    <a:pt x="4038321" y="0"/>
                    <a:pt x="4049818" y="11496"/>
                    <a:pt x="4049818" y="25678"/>
                  </a:cubicBezTo>
                  <a:lnTo>
                    <a:pt x="4049818" y="1174756"/>
                  </a:lnTo>
                  <a:cubicBezTo>
                    <a:pt x="4049818" y="1188938"/>
                    <a:pt x="4038321" y="1200434"/>
                    <a:pt x="4024140" y="1200434"/>
                  </a:cubicBezTo>
                  <a:lnTo>
                    <a:pt x="25678" y="1200434"/>
                  </a:lnTo>
                  <a:cubicBezTo>
                    <a:pt x="11496" y="1200434"/>
                    <a:pt x="0" y="1188938"/>
                    <a:pt x="0" y="1174756"/>
                  </a:cubicBezTo>
                  <a:lnTo>
                    <a:pt x="0" y="25678"/>
                  </a:lnTo>
                  <a:cubicBezTo>
                    <a:pt x="0" y="11496"/>
                    <a:pt x="11496" y="0"/>
                    <a:pt x="25678" y="0"/>
                  </a:cubicBezTo>
                  <a:close/>
                </a:path>
              </a:pathLst>
            </a:custGeom>
            <a:solidFill>
              <a:srgbClr val="FFFFFF">
                <a:alpha val="40784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049817" cy="1238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924246" y="1548699"/>
            <a:ext cx="14439508" cy="3679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00"/>
              </a:lnSpc>
            </a:pPr>
            <a:r>
              <a:rPr lang="en-US" sz="9500">
                <a:solidFill>
                  <a:srgbClr val="000000"/>
                </a:solidFill>
                <a:latin typeface="Yeseva One"/>
              </a:rPr>
              <a:t>Бренд работодателя сети супермаркетов «Солнечный круг»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-1266137">
            <a:off x="-1277219" y="5897732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569636">
            <a:off x="682552" y="-2501331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283182" y="6141230"/>
            <a:ext cx="11721636" cy="78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000000"/>
                </a:solidFill>
                <a:latin typeface="Libre Baskerville Bold"/>
              </a:rPr>
              <a:t>РОСТОВСКИЙ ГОСУДАРСТВЕННЫЙ ЭКОНОМИЧЕССКИЙ УНИВЕРСИТЕТ (РИНХ)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283182" y="8096250"/>
            <a:ext cx="11721636" cy="1162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000000"/>
                </a:solidFill>
                <a:latin typeface="Libre Baskerville"/>
              </a:rPr>
              <a:t>Заказчик: ООО «Солнечный круг»</a:t>
            </a:r>
          </a:p>
          <a:p>
            <a:pPr algn="ctr">
              <a:lnSpc>
                <a:spcPts val="3000"/>
              </a:lnSpc>
            </a:pPr>
          </a:p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000000"/>
                </a:solidFill>
                <a:latin typeface="Libre Baskerville"/>
              </a:rPr>
              <a:t>Заказная разработка 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755510">
            <a:off x="14152295" y="67569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144000" y="1417609"/>
            <a:ext cx="8601948" cy="8471625"/>
            <a:chOff x="0" y="0"/>
            <a:chExt cx="2265534" cy="223121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265534" cy="2231210"/>
            </a:xfrm>
            <a:custGeom>
              <a:avLst/>
              <a:gdLst/>
              <a:ahLst/>
              <a:cxnLst/>
              <a:rect r="r" b="b" t="t" l="l"/>
              <a:pathLst>
                <a:path h="2231210" w="2265534">
                  <a:moveTo>
                    <a:pt x="45901" y="0"/>
                  </a:moveTo>
                  <a:lnTo>
                    <a:pt x="2219633" y="0"/>
                  </a:lnTo>
                  <a:cubicBezTo>
                    <a:pt x="2244983" y="0"/>
                    <a:pt x="2265534" y="20551"/>
                    <a:pt x="2265534" y="45901"/>
                  </a:cubicBezTo>
                  <a:lnTo>
                    <a:pt x="2265534" y="2185309"/>
                  </a:lnTo>
                  <a:cubicBezTo>
                    <a:pt x="2265534" y="2210659"/>
                    <a:pt x="2244983" y="2231210"/>
                    <a:pt x="2219633" y="2231210"/>
                  </a:cubicBezTo>
                  <a:lnTo>
                    <a:pt x="45901" y="2231210"/>
                  </a:lnTo>
                  <a:cubicBezTo>
                    <a:pt x="20551" y="2231210"/>
                    <a:pt x="0" y="2210659"/>
                    <a:pt x="0" y="2185309"/>
                  </a:cubicBezTo>
                  <a:lnTo>
                    <a:pt x="0" y="45901"/>
                  </a:lnTo>
                  <a:cubicBezTo>
                    <a:pt x="0" y="20551"/>
                    <a:pt x="20551" y="0"/>
                    <a:pt x="45901" y="0"/>
                  </a:cubicBezTo>
                  <a:close/>
                </a:path>
              </a:pathLst>
            </a:custGeom>
            <a:solidFill>
              <a:srgbClr val="FFFFFF">
                <a:alpha val="40784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265534" cy="22693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3570357" y="297526"/>
            <a:ext cx="4175590" cy="1090873"/>
          </a:xfrm>
          <a:custGeom>
            <a:avLst/>
            <a:gdLst/>
            <a:ahLst/>
            <a:cxnLst/>
            <a:rect r="r" b="b" t="t" l="l"/>
            <a:pathLst>
              <a:path h="1090873" w="4175590">
                <a:moveTo>
                  <a:pt x="0" y="0"/>
                </a:moveTo>
                <a:lnTo>
                  <a:pt x="4175591" y="0"/>
                </a:lnTo>
                <a:lnTo>
                  <a:pt x="4175591" y="1090873"/>
                </a:lnTo>
                <a:lnTo>
                  <a:pt x="0" y="10908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05041" y="5390844"/>
            <a:ext cx="7772460" cy="3867456"/>
          </a:xfrm>
          <a:custGeom>
            <a:avLst/>
            <a:gdLst/>
            <a:ahLst/>
            <a:cxnLst/>
            <a:rect r="r" b="b" t="t" l="l"/>
            <a:pathLst>
              <a:path h="3867456" w="7772460">
                <a:moveTo>
                  <a:pt x="0" y="0"/>
                </a:moveTo>
                <a:lnTo>
                  <a:pt x="7772460" y="0"/>
                </a:lnTo>
                <a:lnTo>
                  <a:pt x="7772460" y="3867456"/>
                </a:lnTo>
                <a:lnTo>
                  <a:pt x="0" y="38674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895648" y="530225"/>
            <a:ext cx="8496705" cy="730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5499">
                <a:solidFill>
                  <a:srgbClr val="000000"/>
                </a:solidFill>
                <a:latin typeface="Yeseva One"/>
              </a:rPr>
              <a:t>О заказчике и задаче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05041" y="1782061"/>
            <a:ext cx="7887666" cy="3608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6"/>
              </a:lnSpc>
            </a:pPr>
            <a:r>
              <a:rPr lang="en-US" sz="2529">
                <a:solidFill>
                  <a:srgbClr val="000000"/>
                </a:solidFill>
                <a:latin typeface="Libre Baskerville"/>
              </a:rPr>
              <a:t>• СЕТЬ СУПЕРМАРКЕТОВ В Г. РОСТОВ-НА-ДОНУ</a:t>
            </a:r>
          </a:p>
          <a:p>
            <a:pPr algn="ctr">
              <a:lnSpc>
                <a:spcPts val="4806"/>
              </a:lnSpc>
            </a:pPr>
            <a:r>
              <a:rPr lang="en-US" sz="2529">
                <a:solidFill>
                  <a:srgbClr val="000000"/>
                </a:solidFill>
                <a:latin typeface="Libre Baskerville"/>
              </a:rPr>
              <a:t>•ПРОБЛЕМА КАДРОВ НА ПОЗИЦИИ: КАССИР, ПРОДАВЕЦ</a:t>
            </a:r>
          </a:p>
          <a:p>
            <a:pPr algn="ctr">
              <a:lnSpc>
                <a:spcPts val="4806"/>
              </a:lnSpc>
            </a:pPr>
            <a:r>
              <a:rPr lang="en-US" sz="2529">
                <a:solidFill>
                  <a:srgbClr val="000000"/>
                </a:solidFill>
                <a:latin typeface="Libre Baskerville"/>
              </a:rPr>
              <a:t>•НЕ ПРИВЛЕКАТЕЛЬНЫ ДЛЯ ПОКОЛЕНИЯ ОТ 18 ДО 26 ЛЕТ</a:t>
            </a:r>
          </a:p>
          <a:p>
            <a:pPr algn="ctr">
              <a:lnSpc>
                <a:spcPts val="48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9661990" y="1646718"/>
            <a:ext cx="7597310" cy="8440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84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</a:rPr>
              <a:t>• Солнечный круг №1 пр. Ленина 235 (работает с 8.00 до 24.00)</a:t>
            </a:r>
          </a:p>
          <a:p>
            <a:pPr>
              <a:lnSpc>
                <a:spcPts val="284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</a:rPr>
              <a:t>•</a:t>
            </a:r>
            <a:r>
              <a:rPr lang="en-US" sz="2000">
                <a:solidFill>
                  <a:srgbClr val="000000"/>
                </a:solidFill>
                <a:latin typeface="Libre Baskerville"/>
              </a:rPr>
              <a:t>  Солнечный круг №2  пер.Доломановский 19 (работает с 7.00 до 24.00) </a:t>
            </a:r>
          </a:p>
          <a:p>
            <a:pPr>
              <a:lnSpc>
                <a:spcPts val="284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</a:rPr>
              <a:t>• </a:t>
            </a:r>
            <a:r>
              <a:rPr lang="en-US" sz="2000">
                <a:solidFill>
                  <a:srgbClr val="000000"/>
                </a:solidFill>
                <a:latin typeface="Libre Baskerville"/>
              </a:rPr>
              <a:t>Солнечный круг №4 ул.Пановой 33 (работает с 8.00 до 23.00) </a:t>
            </a:r>
          </a:p>
          <a:p>
            <a:pPr>
              <a:lnSpc>
                <a:spcPts val="284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</a:rPr>
              <a:t>• </a:t>
            </a:r>
            <a:r>
              <a:rPr lang="en-US" sz="2000">
                <a:solidFill>
                  <a:srgbClr val="000000"/>
                </a:solidFill>
                <a:latin typeface="Libre Baskerville"/>
              </a:rPr>
              <a:t>Солнечный круг №6 пр. 20 лет Октября 79 б (круглосуточный) </a:t>
            </a:r>
          </a:p>
          <a:p>
            <a:pPr>
              <a:lnSpc>
                <a:spcPts val="284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</a:rPr>
              <a:t>• </a:t>
            </a:r>
            <a:r>
              <a:rPr lang="en-US" sz="2000">
                <a:solidFill>
                  <a:srgbClr val="000000"/>
                </a:solidFill>
                <a:latin typeface="Libre Baskerville"/>
              </a:rPr>
              <a:t>Солнечный круг №8 пр. Ленина 72 (круглосуточный) </a:t>
            </a:r>
          </a:p>
          <a:p>
            <a:pPr>
              <a:lnSpc>
                <a:spcPts val="284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</a:rPr>
              <a:t>• </a:t>
            </a:r>
            <a:r>
              <a:rPr lang="en-US" sz="2000">
                <a:solidFill>
                  <a:srgbClr val="000000"/>
                </a:solidFill>
                <a:latin typeface="Libre Baskerville"/>
              </a:rPr>
              <a:t>Солнечный круг №9 пер.Днепровский 109 (круглосуточный)</a:t>
            </a:r>
          </a:p>
          <a:p>
            <a:pPr>
              <a:lnSpc>
                <a:spcPts val="284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</a:rPr>
              <a:t>• </a:t>
            </a:r>
            <a:r>
              <a:rPr lang="en-US" sz="2000">
                <a:solidFill>
                  <a:srgbClr val="000000"/>
                </a:solidFill>
                <a:latin typeface="Libre Baskerville"/>
              </a:rPr>
              <a:t>Солнечный круг №10 ул.Казахская 107 (круглосуточный)</a:t>
            </a:r>
          </a:p>
          <a:p>
            <a:pPr>
              <a:lnSpc>
                <a:spcPts val="284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</a:rPr>
              <a:t>• </a:t>
            </a:r>
            <a:r>
              <a:rPr lang="en-US" sz="2000">
                <a:solidFill>
                  <a:srgbClr val="000000"/>
                </a:solidFill>
                <a:latin typeface="Libre Baskerville"/>
              </a:rPr>
              <a:t>Солнечный круг №11 пр. Ленина 46 а (круглосуточный) </a:t>
            </a:r>
          </a:p>
          <a:p>
            <a:pPr>
              <a:lnSpc>
                <a:spcPts val="284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</a:rPr>
              <a:t>• </a:t>
            </a:r>
            <a:r>
              <a:rPr lang="en-US" sz="2000">
                <a:solidFill>
                  <a:srgbClr val="000000"/>
                </a:solidFill>
                <a:latin typeface="Libre Baskerville"/>
              </a:rPr>
              <a:t>Солнечный круг №12 пр.Стачки 46 (работает с 8.00 до 23.00)</a:t>
            </a:r>
          </a:p>
          <a:p>
            <a:pPr>
              <a:lnSpc>
                <a:spcPts val="284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</a:rPr>
              <a:t>• </a:t>
            </a:r>
            <a:r>
              <a:rPr lang="en-US" sz="2000">
                <a:solidFill>
                  <a:srgbClr val="000000"/>
                </a:solidFill>
                <a:latin typeface="Libre Baskerville"/>
              </a:rPr>
              <a:t>Солнечный круг №13 г.Батайск, ул.Кирова 13 (работает с 8.00 до 23.00)</a:t>
            </a:r>
          </a:p>
          <a:p>
            <a:pPr>
              <a:lnSpc>
                <a:spcPts val="284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</a:rPr>
              <a:t>• </a:t>
            </a:r>
            <a:r>
              <a:rPr lang="en-US" sz="2000">
                <a:solidFill>
                  <a:srgbClr val="000000"/>
                </a:solidFill>
                <a:latin typeface="Libre Baskerville"/>
              </a:rPr>
              <a:t>Солнечный круг №16 ул.Мечникова 55 б (круглосуточный)</a:t>
            </a:r>
          </a:p>
          <a:p>
            <a:pPr>
              <a:lnSpc>
                <a:spcPts val="284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</a:rPr>
              <a:t>•</a:t>
            </a:r>
            <a:r>
              <a:rPr lang="en-US" sz="2000">
                <a:solidFill>
                  <a:srgbClr val="000000"/>
                </a:solidFill>
                <a:latin typeface="Libre Baskerville"/>
              </a:rPr>
              <a:t>  Солнечный круг №17 пр.Космонавтов 34/36 (работает с 8.00 до 23.00)</a:t>
            </a:r>
          </a:p>
          <a:p>
            <a:pPr>
              <a:lnSpc>
                <a:spcPts val="284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</a:rPr>
              <a:t>• </a:t>
            </a:r>
            <a:r>
              <a:rPr lang="en-US" sz="2000">
                <a:solidFill>
                  <a:srgbClr val="000000"/>
                </a:solidFill>
                <a:latin typeface="Libre Baskerville"/>
              </a:rPr>
              <a:t>Солнечный круг №18 г.Батайск, ул.Северный массив 7 в (круглосуточный)</a:t>
            </a:r>
          </a:p>
          <a:p>
            <a:pPr>
              <a:lnSpc>
                <a:spcPts val="2840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420510" y="700405"/>
            <a:ext cx="16215743" cy="751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5600">
                <a:solidFill>
                  <a:srgbClr val="000000"/>
                </a:solidFill>
                <a:latin typeface="Yeseva One"/>
              </a:rPr>
              <a:t>Пожелания и ограничения заказчика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-7812434">
            <a:off x="-2076779" y="6430828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7"/>
                </a:lnTo>
                <a:lnTo>
                  <a:pt x="0" y="67211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6562321">
            <a:off x="13267716" y="-2578132"/>
            <a:ext cx="4676627" cy="8060754"/>
          </a:xfrm>
          <a:custGeom>
            <a:avLst/>
            <a:gdLst/>
            <a:ahLst/>
            <a:cxnLst/>
            <a:rect r="r" b="b" t="t" l="l"/>
            <a:pathLst>
              <a:path h="8060754" w="4676627">
                <a:moveTo>
                  <a:pt x="0" y="0"/>
                </a:moveTo>
                <a:lnTo>
                  <a:pt x="4676627" y="0"/>
                </a:lnTo>
                <a:lnTo>
                  <a:pt x="4676627" y="8060754"/>
                </a:lnTo>
                <a:lnTo>
                  <a:pt x="0" y="80607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65413">
            <a:off x="13966035" y="5237794"/>
            <a:ext cx="6586530" cy="7563480"/>
          </a:xfrm>
          <a:custGeom>
            <a:avLst/>
            <a:gdLst/>
            <a:ahLst/>
            <a:cxnLst/>
            <a:rect r="r" b="b" t="t" l="l"/>
            <a:pathLst>
              <a:path h="7563480" w="6586530">
                <a:moveTo>
                  <a:pt x="0" y="0"/>
                </a:moveTo>
                <a:lnTo>
                  <a:pt x="6586530" y="0"/>
                </a:lnTo>
                <a:lnTo>
                  <a:pt x="6586530" y="7563479"/>
                </a:lnTo>
                <a:lnTo>
                  <a:pt x="0" y="75634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29000"/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1386557" y="1525115"/>
            <a:ext cx="7599708" cy="4107082"/>
            <a:chOff x="0" y="0"/>
            <a:chExt cx="2001569" cy="108170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001569" cy="1081701"/>
            </a:xfrm>
            <a:custGeom>
              <a:avLst/>
              <a:gdLst/>
              <a:ahLst/>
              <a:cxnLst/>
              <a:rect r="r" b="b" t="t" l="l"/>
              <a:pathLst>
                <a:path h="1081701" w="2001569">
                  <a:moveTo>
                    <a:pt x="0" y="0"/>
                  </a:moveTo>
                  <a:lnTo>
                    <a:pt x="2001569" y="0"/>
                  </a:lnTo>
                  <a:lnTo>
                    <a:pt x="2001569" y="1081701"/>
                  </a:lnTo>
                  <a:lnTo>
                    <a:pt x="0" y="1081701"/>
                  </a:lnTo>
                  <a:close/>
                </a:path>
              </a:pathLst>
            </a:custGeom>
            <a:solidFill>
              <a:srgbClr val="FFFFFF">
                <a:alpha val="73725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001569" cy="11198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528606" y="1525115"/>
            <a:ext cx="7114374" cy="9541045"/>
            <a:chOff x="0" y="0"/>
            <a:chExt cx="1873745" cy="251286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873745" cy="2512868"/>
            </a:xfrm>
            <a:custGeom>
              <a:avLst/>
              <a:gdLst/>
              <a:ahLst/>
              <a:cxnLst/>
              <a:rect r="r" b="b" t="t" l="l"/>
              <a:pathLst>
                <a:path h="2512868" w="1873745">
                  <a:moveTo>
                    <a:pt x="0" y="0"/>
                  </a:moveTo>
                  <a:lnTo>
                    <a:pt x="1873745" y="0"/>
                  </a:lnTo>
                  <a:lnTo>
                    <a:pt x="1873745" y="2512868"/>
                  </a:lnTo>
                  <a:lnTo>
                    <a:pt x="0" y="2512868"/>
                  </a:lnTo>
                  <a:close/>
                </a:path>
              </a:pathLst>
            </a:custGeom>
            <a:solidFill>
              <a:srgbClr val="685C52">
                <a:alpha val="42745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873745" cy="25509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420510" y="1743075"/>
            <a:ext cx="5742000" cy="854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00"/>
              </a:lnSpc>
            </a:pPr>
            <a:r>
              <a:rPr lang="en-US" sz="3000">
                <a:solidFill>
                  <a:srgbClr val="000000"/>
                </a:solidFill>
                <a:latin typeface="Libre Baskerville"/>
              </a:rPr>
              <a:t>Пожелания заказчика </a:t>
            </a:r>
          </a:p>
          <a:p>
            <a:pPr>
              <a:lnSpc>
                <a:spcPts val="4500"/>
              </a:lnSpc>
            </a:pPr>
          </a:p>
          <a:p>
            <a:pPr>
              <a:lnSpc>
                <a:spcPts val="4500"/>
              </a:lnSpc>
            </a:pPr>
            <a:r>
              <a:rPr lang="en-US" sz="3000">
                <a:solidFill>
                  <a:srgbClr val="000000"/>
                </a:solidFill>
                <a:latin typeface="Libre Baskerville"/>
              </a:rPr>
              <a:t>•Проанализировать сильные и слабые стороны компании как работодателя,</a:t>
            </a:r>
          </a:p>
          <a:p>
            <a:pPr>
              <a:lnSpc>
                <a:spcPts val="4500"/>
              </a:lnSpc>
            </a:pPr>
            <a:r>
              <a:rPr lang="en-US" sz="3000">
                <a:solidFill>
                  <a:srgbClr val="000000"/>
                </a:solidFill>
                <a:latin typeface="Libre Baskerville"/>
              </a:rPr>
              <a:t>•Cоотнести с ожиданиями соискателей</a:t>
            </a:r>
          </a:p>
          <a:p>
            <a:pPr>
              <a:lnSpc>
                <a:spcPts val="4500"/>
              </a:lnSpc>
            </a:pPr>
            <a:r>
              <a:rPr lang="en-US" sz="3000">
                <a:solidFill>
                  <a:srgbClr val="000000"/>
                </a:solidFill>
                <a:latin typeface="Libre Baskerville"/>
              </a:rPr>
              <a:t>•Разработать рекомендации по повышению привлекательности компании </a:t>
            </a:r>
          </a:p>
          <a:p>
            <a:pPr>
              <a:lnSpc>
                <a:spcPts val="4500"/>
              </a:lnSpc>
            </a:pPr>
            <a:r>
              <a:rPr lang="en-US" sz="3000">
                <a:solidFill>
                  <a:srgbClr val="000000"/>
                </a:solidFill>
                <a:latin typeface="Libre Baskerville"/>
              </a:rPr>
              <a:t>•В целом посмотреть на сеть, на бренд предложить что улучшить</a:t>
            </a:r>
          </a:p>
          <a:p>
            <a:pPr>
              <a:lnSpc>
                <a:spcPts val="450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2122127" y="1743075"/>
            <a:ext cx="4700372" cy="3971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00"/>
              </a:lnSpc>
            </a:pPr>
            <a:r>
              <a:rPr lang="en-US" sz="3000">
                <a:solidFill>
                  <a:srgbClr val="000000"/>
                </a:solidFill>
                <a:latin typeface="Libre Baskerville"/>
              </a:rPr>
              <a:t>Ограничения заказчика </a:t>
            </a:r>
          </a:p>
          <a:p>
            <a:pPr>
              <a:lnSpc>
                <a:spcPts val="4500"/>
              </a:lnSpc>
            </a:pPr>
          </a:p>
          <a:p>
            <a:pPr>
              <a:lnSpc>
                <a:spcPts val="4500"/>
              </a:lnSpc>
            </a:pPr>
            <a:r>
              <a:rPr lang="en-US" sz="3000">
                <a:solidFill>
                  <a:srgbClr val="000000"/>
                </a:solidFill>
                <a:latin typeface="Libre Baskerville"/>
              </a:rPr>
              <a:t>•Рекламный бюджет на месяц до 50 т.Р.</a:t>
            </a:r>
          </a:p>
          <a:p>
            <a:pPr>
              <a:lnSpc>
                <a:spcPts val="4500"/>
              </a:lnSpc>
            </a:pPr>
            <a:r>
              <a:rPr lang="en-US" sz="3000">
                <a:solidFill>
                  <a:srgbClr val="000000"/>
                </a:solidFill>
                <a:latin typeface="Libre Baskerville"/>
              </a:rPr>
              <a:t>•Планирование по месяцам</a:t>
            </a:r>
          </a:p>
          <a:p>
            <a:pPr>
              <a:lnSpc>
                <a:spcPts val="4500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77B7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3686254">
            <a:off x="-1876751" y="8091946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8" y="0"/>
                </a:lnTo>
                <a:lnTo>
                  <a:pt x="5210768" y="6721137"/>
                </a:lnTo>
                <a:lnTo>
                  <a:pt x="0" y="67211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6736657">
            <a:off x="-93983" y="-2501331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755510">
            <a:off x="14511056" y="6263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728633" y="2057400"/>
            <a:ext cx="9013683" cy="7200900"/>
            <a:chOff x="0" y="0"/>
            <a:chExt cx="2373974" cy="18965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73974" cy="1896533"/>
            </a:xfrm>
            <a:custGeom>
              <a:avLst/>
              <a:gdLst/>
              <a:ahLst/>
              <a:cxnLst/>
              <a:rect r="r" b="b" t="t" l="l"/>
              <a:pathLst>
                <a:path h="1896533" w="2373974">
                  <a:moveTo>
                    <a:pt x="43804" y="0"/>
                  </a:moveTo>
                  <a:lnTo>
                    <a:pt x="2330170" y="0"/>
                  </a:lnTo>
                  <a:cubicBezTo>
                    <a:pt x="2341787" y="0"/>
                    <a:pt x="2352929" y="4615"/>
                    <a:pt x="2361144" y="12830"/>
                  </a:cubicBezTo>
                  <a:cubicBezTo>
                    <a:pt x="2369359" y="21045"/>
                    <a:pt x="2373974" y="32187"/>
                    <a:pt x="2373974" y="43804"/>
                  </a:cubicBezTo>
                  <a:lnTo>
                    <a:pt x="2373974" y="1852729"/>
                  </a:lnTo>
                  <a:cubicBezTo>
                    <a:pt x="2373974" y="1864347"/>
                    <a:pt x="2369359" y="1875488"/>
                    <a:pt x="2361144" y="1883703"/>
                  </a:cubicBezTo>
                  <a:cubicBezTo>
                    <a:pt x="2352929" y="1891918"/>
                    <a:pt x="2341787" y="1896533"/>
                    <a:pt x="2330170" y="1896533"/>
                  </a:cubicBezTo>
                  <a:lnTo>
                    <a:pt x="43804" y="1896533"/>
                  </a:lnTo>
                  <a:cubicBezTo>
                    <a:pt x="19612" y="1896533"/>
                    <a:pt x="0" y="1876921"/>
                    <a:pt x="0" y="1852729"/>
                  </a:cubicBezTo>
                  <a:lnTo>
                    <a:pt x="0" y="43804"/>
                  </a:lnTo>
                  <a:cubicBezTo>
                    <a:pt x="0" y="32187"/>
                    <a:pt x="4615" y="21045"/>
                    <a:pt x="12830" y="12830"/>
                  </a:cubicBezTo>
                  <a:cubicBezTo>
                    <a:pt x="21045" y="4615"/>
                    <a:pt x="32187" y="0"/>
                    <a:pt x="43804" y="0"/>
                  </a:cubicBezTo>
                  <a:close/>
                </a:path>
              </a:pathLst>
            </a:custGeom>
            <a:solidFill>
              <a:srgbClr val="DAD5D1">
                <a:alpha val="60784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73974" cy="19346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965533" y="2125526"/>
            <a:ext cx="631572" cy="653632"/>
          </a:xfrm>
          <a:custGeom>
            <a:avLst/>
            <a:gdLst/>
            <a:ahLst/>
            <a:cxnLst/>
            <a:rect r="r" b="b" t="t" l="l"/>
            <a:pathLst>
              <a:path h="653632" w="631572">
                <a:moveTo>
                  <a:pt x="0" y="0"/>
                </a:moveTo>
                <a:lnTo>
                  <a:pt x="631571" y="0"/>
                </a:lnTo>
                <a:lnTo>
                  <a:pt x="631571" y="653632"/>
                </a:lnTo>
                <a:lnTo>
                  <a:pt x="0" y="6536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65533" y="2779158"/>
            <a:ext cx="631572" cy="653632"/>
          </a:xfrm>
          <a:custGeom>
            <a:avLst/>
            <a:gdLst/>
            <a:ahLst/>
            <a:cxnLst/>
            <a:rect r="r" b="b" t="t" l="l"/>
            <a:pathLst>
              <a:path h="653632" w="631572">
                <a:moveTo>
                  <a:pt x="0" y="0"/>
                </a:moveTo>
                <a:lnTo>
                  <a:pt x="631571" y="0"/>
                </a:lnTo>
                <a:lnTo>
                  <a:pt x="631571" y="653631"/>
                </a:lnTo>
                <a:lnTo>
                  <a:pt x="0" y="6536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65533" y="3619500"/>
            <a:ext cx="631572" cy="653632"/>
          </a:xfrm>
          <a:custGeom>
            <a:avLst/>
            <a:gdLst/>
            <a:ahLst/>
            <a:cxnLst/>
            <a:rect r="r" b="b" t="t" l="l"/>
            <a:pathLst>
              <a:path h="653632" w="631572">
                <a:moveTo>
                  <a:pt x="0" y="0"/>
                </a:moveTo>
                <a:lnTo>
                  <a:pt x="631571" y="0"/>
                </a:lnTo>
                <a:lnTo>
                  <a:pt x="631571" y="653632"/>
                </a:lnTo>
                <a:lnTo>
                  <a:pt x="0" y="6536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65533" y="4489868"/>
            <a:ext cx="631572" cy="653632"/>
          </a:xfrm>
          <a:custGeom>
            <a:avLst/>
            <a:gdLst/>
            <a:ahLst/>
            <a:cxnLst/>
            <a:rect r="r" b="b" t="t" l="l"/>
            <a:pathLst>
              <a:path h="653632" w="631572">
                <a:moveTo>
                  <a:pt x="0" y="0"/>
                </a:moveTo>
                <a:lnTo>
                  <a:pt x="631571" y="0"/>
                </a:lnTo>
                <a:lnTo>
                  <a:pt x="631571" y="653632"/>
                </a:lnTo>
                <a:lnTo>
                  <a:pt x="0" y="6536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65533" y="5331034"/>
            <a:ext cx="631572" cy="653632"/>
          </a:xfrm>
          <a:custGeom>
            <a:avLst/>
            <a:gdLst/>
            <a:ahLst/>
            <a:cxnLst/>
            <a:rect r="r" b="b" t="t" l="l"/>
            <a:pathLst>
              <a:path h="653632" w="631572">
                <a:moveTo>
                  <a:pt x="0" y="0"/>
                </a:moveTo>
                <a:lnTo>
                  <a:pt x="631571" y="0"/>
                </a:lnTo>
                <a:lnTo>
                  <a:pt x="631571" y="653632"/>
                </a:lnTo>
                <a:lnTo>
                  <a:pt x="0" y="6536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65533" y="6023670"/>
            <a:ext cx="631572" cy="653632"/>
          </a:xfrm>
          <a:custGeom>
            <a:avLst/>
            <a:gdLst/>
            <a:ahLst/>
            <a:cxnLst/>
            <a:rect r="r" b="b" t="t" l="l"/>
            <a:pathLst>
              <a:path h="653632" w="631572">
                <a:moveTo>
                  <a:pt x="0" y="0"/>
                </a:moveTo>
                <a:lnTo>
                  <a:pt x="631571" y="0"/>
                </a:lnTo>
                <a:lnTo>
                  <a:pt x="631571" y="653632"/>
                </a:lnTo>
                <a:lnTo>
                  <a:pt x="0" y="6536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65533" y="6867802"/>
            <a:ext cx="631572" cy="653632"/>
          </a:xfrm>
          <a:custGeom>
            <a:avLst/>
            <a:gdLst/>
            <a:ahLst/>
            <a:cxnLst/>
            <a:rect r="r" b="b" t="t" l="l"/>
            <a:pathLst>
              <a:path h="653632" w="631572">
                <a:moveTo>
                  <a:pt x="0" y="0"/>
                </a:moveTo>
                <a:lnTo>
                  <a:pt x="631571" y="0"/>
                </a:lnTo>
                <a:lnTo>
                  <a:pt x="631571" y="653632"/>
                </a:lnTo>
                <a:lnTo>
                  <a:pt x="0" y="6536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65533" y="7623870"/>
            <a:ext cx="631572" cy="653632"/>
          </a:xfrm>
          <a:custGeom>
            <a:avLst/>
            <a:gdLst/>
            <a:ahLst/>
            <a:cxnLst/>
            <a:rect r="r" b="b" t="t" l="l"/>
            <a:pathLst>
              <a:path h="653632" w="631572">
                <a:moveTo>
                  <a:pt x="0" y="0"/>
                </a:moveTo>
                <a:lnTo>
                  <a:pt x="631571" y="0"/>
                </a:lnTo>
                <a:lnTo>
                  <a:pt x="631571" y="653632"/>
                </a:lnTo>
                <a:lnTo>
                  <a:pt x="0" y="6536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65533" y="8379939"/>
            <a:ext cx="631572" cy="653632"/>
          </a:xfrm>
          <a:custGeom>
            <a:avLst/>
            <a:gdLst/>
            <a:ahLst/>
            <a:cxnLst/>
            <a:rect r="r" b="b" t="t" l="l"/>
            <a:pathLst>
              <a:path h="653632" w="631572">
                <a:moveTo>
                  <a:pt x="0" y="0"/>
                </a:moveTo>
                <a:lnTo>
                  <a:pt x="631571" y="0"/>
                </a:lnTo>
                <a:lnTo>
                  <a:pt x="631571" y="653631"/>
                </a:lnTo>
                <a:lnTo>
                  <a:pt x="0" y="6536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0042133" y="2530644"/>
            <a:ext cx="8245867" cy="6254413"/>
          </a:xfrm>
          <a:custGeom>
            <a:avLst/>
            <a:gdLst/>
            <a:ahLst/>
            <a:cxnLst/>
            <a:rect r="r" b="b" t="t" l="l"/>
            <a:pathLst>
              <a:path h="6254413" w="8245867">
                <a:moveTo>
                  <a:pt x="0" y="0"/>
                </a:moveTo>
                <a:lnTo>
                  <a:pt x="8245867" y="0"/>
                </a:lnTo>
                <a:lnTo>
                  <a:pt x="8245867" y="6254412"/>
                </a:lnTo>
                <a:lnTo>
                  <a:pt x="0" y="62544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597104" y="1963601"/>
            <a:ext cx="8799755" cy="70660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229"/>
              </a:lnSpc>
            </a:pPr>
            <a:r>
              <a:rPr lang="en-US" sz="3775">
                <a:solidFill>
                  <a:srgbClr val="000000"/>
                </a:solidFill>
                <a:latin typeface="Libre Baskerville"/>
              </a:rPr>
              <a:t>ЛИСТОВКИ</a:t>
            </a:r>
          </a:p>
          <a:p>
            <a:pPr>
              <a:lnSpc>
                <a:spcPts val="6229"/>
              </a:lnSpc>
            </a:pPr>
            <a:r>
              <a:rPr lang="en-US" sz="3775">
                <a:solidFill>
                  <a:srgbClr val="000000"/>
                </a:solidFill>
                <a:latin typeface="Libre Baskerville"/>
              </a:rPr>
              <a:t>РЕКЛАМА НА РАДИО</a:t>
            </a:r>
          </a:p>
          <a:p>
            <a:pPr>
              <a:lnSpc>
                <a:spcPts val="6229"/>
              </a:lnSpc>
            </a:pPr>
            <a:r>
              <a:rPr lang="en-US" sz="3775">
                <a:solidFill>
                  <a:srgbClr val="000000"/>
                </a:solidFill>
                <a:latin typeface="Libre Baskerville"/>
              </a:rPr>
              <a:t>РЕКЛАМА НА ТРАНСПОРТЕ </a:t>
            </a:r>
          </a:p>
          <a:p>
            <a:pPr>
              <a:lnSpc>
                <a:spcPts val="6229"/>
              </a:lnSpc>
            </a:pPr>
            <a:r>
              <a:rPr lang="en-US" sz="3775">
                <a:solidFill>
                  <a:srgbClr val="000000"/>
                </a:solidFill>
                <a:latin typeface="Libre Baskerville"/>
              </a:rPr>
              <a:t>РЕКЛАМА НА ДОМОВЫЙ ПЛОЩАДКАХ </a:t>
            </a:r>
          </a:p>
          <a:p>
            <a:pPr>
              <a:lnSpc>
                <a:spcPts val="6229"/>
              </a:lnSpc>
            </a:pPr>
            <a:r>
              <a:rPr lang="en-US" sz="3775">
                <a:solidFill>
                  <a:srgbClr val="000000"/>
                </a:solidFill>
                <a:latin typeface="Libre Baskerville"/>
              </a:rPr>
              <a:t>РОЛИК В МАГАЗИНЕ</a:t>
            </a:r>
          </a:p>
          <a:p>
            <a:pPr>
              <a:lnSpc>
                <a:spcPts val="6229"/>
              </a:lnSpc>
            </a:pPr>
            <a:r>
              <a:rPr lang="en-US" sz="3775">
                <a:solidFill>
                  <a:srgbClr val="000000"/>
                </a:solidFill>
                <a:latin typeface="Libre Baskerville"/>
              </a:rPr>
              <a:t>АКЦИЯ - ПРИВЕДИ ДРУГА НА РАБОТУ И ПОЛУЧИ 3000 РУБЛЕЙ </a:t>
            </a:r>
          </a:p>
          <a:p>
            <a:pPr>
              <a:lnSpc>
                <a:spcPts val="6229"/>
              </a:lnSpc>
            </a:pPr>
            <a:r>
              <a:rPr lang="en-US" sz="3775">
                <a:solidFill>
                  <a:srgbClr val="000000"/>
                </a:solidFill>
                <a:latin typeface="Libre Baskerville"/>
              </a:rPr>
              <a:t>ОБЪЯВЛЕНИЯ О РАБОТЕ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28633" y="595630"/>
            <a:ext cx="17559367" cy="901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6600">
                <a:solidFill>
                  <a:srgbClr val="000000"/>
                </a:solidFill>
                <a:latin typeface="Yeseva One"/>
              </a:rPr>
              <a:t>Как решается проблема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135717" y="-2412365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66137">
            <a:off x="-1576684" y="6617836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8" y="0"/>
                </a:lnTo>
                <a:lnTo>
                  <a:pt x="5210768" y="6721137"/>
                </a:lnTo>
                <a:lnTo>
                  <a:pt x="0" y="67211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569636">
            <a:off x="625103" y="-2119824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1"/>
                </a:lnTo>
                <a:lnTo>
                  <a:pt x="0" y="70600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755510">
            <a:off x="14637629" y="6448374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498509" y="2012446"/>
            <a:ext cx="16420259" cy="76616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575"/>
              </a:lnSpc>
            </a:pPr>
            <a:r>
              <a:rPr lang="en-US" sz="3551">
                <a:solidFill>
                  <a:srgbClr val="000000"/>
                </a:solidFill>
                <a:latin typeface="Libre Baskerville"/>
              </a:rPr>
              <a:t>Провели интервью с молодежью в возрасте 18-26 лет</a:t>
            </a:r>
          </a:p>
          <a:p>
            <a:pPr>
              <a:lnSpc>
                <a:spcPts val="5575"/>
              </a:lnSpc>
            </a:pPr>
            <a:r>
              <a:rPr lang="en-US" sz="3551">
                <a:solidFill>
                  <a:srgbClr val="000000"/>
                </a:solidFill>
                <a:latin typeface="Libre Baskerville"/>
              </a:rPr>
              <a:t>Проанализировали конкурентов и их предложение</a:t>
            </a:r>
          </a:p>
          <a:p>
            <a:pPr>
              <a:lnSpc>
                <a:spcPts val="5575"/>
              </a:lnSpc>
            </a:pPr>
            <a:r>
              <a:rPr lang="en-US" sz="3551">
                <a:solidFill>
                  <a:srgbClr val="000000"/>
                </a:solidFill>
                <a:latin typeface="Libre Baskerville"/>
              </a:rPr>
              <a:t>Для профильной партнерской программы выйти на вузы и колледжи, которые специализируются на обучении продавцов, кассиров по направлению «торговля»</a:t>
            </a:r>
          </a:p>
          <a:p>
            <a:pPr>
              <a:lnSpc>
                <a:spcPts val="5575"/>
              </a:lnSpc>
            </a:pPr>
            <a:r>
              <a:rPr lang="en-US" sz="3551">
                <a:solidFill>
                  <a:srgbClr val="000000"/>
                </a:solidFill>
                <a:latin typeface="Libre Baskerville"/>
              </a:rPr>
              <a:t>Построение Нr бренда, рекомендации по обновлению сайта, объявлений, которые размещены на платформах HH, Работа ру, Авито</a:t>
            </a:r>
          </a:p>
          <a:p>
            <a:pPr>
              <a:lnSpc>
                <a:spcPts val="5575"/>
              </a:lnSpc>
            </a:pPr>
            <a:r>
              <a:rPr lang="en-US" sz="3551">
                <a:solidFill>
                  <a:srgbClr val="000000"/>
                </a:solidFill>
                <a:latin typeface="Libre Baskerville"/>
              </a:rPr>
              <a:t>Создание цифрового аватара бренда «Солнечный круг» и его размещение в он-лайн объявлениях на сайтах размещения вакансий </a:t>
            </a:r>
          </a:p>
          <a:p>
            <a:pPr>
              <a:lnSpc>
                <a:spcPts val="5575"/>
              </a:lnSpc>
            </a:pPr>
            <a:r>
              <a:rPr lang="en-US" sz="3551">
                <a:solidFill>
                  <a:srgbClr val="000000"/>
                </a:solidFill>
                <a:latin typeface="Libre Baskerville"/>
              </a:rPr>
              <a:t>Разработка прототипа цифрового объявления о работе</a:t>
            </a:r>
          </a:p>
          <a:p>
            <a:pPr>
              <a:lnSpc>
                <a:spcPts val="5575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6051038" y="317131"/>
            <a:ext cx="7315200" cy="1423139"/>
          </a:xfrm>
          <a:custGeom>
            <a:avLst/>
            <a:gdLst/>
            <a:ahLst/>
            <a:cxnLst/>
            <a:rect r="r" b="b" t="t" l="l"/>
            <a:pathLst>
              <a:path h="1423139" w="7315200">
                <a:moveTo>
                  <a:pt x="0" y="0"/>
                </a:moveTo>
                <a:lnTo>
                  <a:pt x="7315200" y="0"/>
                </a:lnTo>
                <a:lnTo>
                  <a:pt x="7315200" y="1423138"/>
                </a:lnTo>
                <a:lnTo>
                  <a:pt x="0" y="14231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968750" y="578485"/>
            <a:ext cx="8496705" cy="10337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7700">
                <a:solidFill>
                  <a:srgbClr val="000000"/>
                </a:solidFill>
                <a:latin typeface="Yeseva One"/>
              </a:rPr>
              <a:t>Решение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47088" y="1912273"/>
            <a:ext cx="681077" cy="796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8"/>
              </a:lnSpc>
            </a:pPr>
            <a:r>
              <a:rPr lang="en-US" sz="4684">
                <a:solidFill>
                  <a:srgbClr val="685C52"/>
                </a:solidFill>
                <a:latin typeface="Open Sans Bold"/>
              </a:rPr>
              <a:t>01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47088" y="2622668"/>
            <a:ext cx="681077" cy="796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8"/>
              </a:lnSpc>
            </a:pPr>
            <a:r>
              <a:rPr lang="en-US" sz="4684">
                <a:solidFill>
                  <a:srgbClr val="685C52"/>
                </a:solidFill>
                <a:latin typeface="Open Sans Bold"/>
              </a:rPr>
              <a:t>02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47088" y="3333064"/>
            <a:ext cx="681077" cy="796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8"/>
              </a:lnSpc>
            </a:pPr>
            <a:r>
              <a:rPr lang="en-US" sz="4684">
                <a:solidFill>
                  <a:srgbClr val="685C52"/>
                </a:solidFill>
                <a:latin typeface="Open Sans Bold"/>
              </a:rPr>
              <a:t>03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47088" y="5464249"/>
            <a:ext cx="681077" cy="796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8"/>
              </a:lnSpc>
            </a:pPr>
            <a:r>
              <a:rPr lang="en-US" sz="4684">
                <a:solidFill>
                  <a:srgbClr val="685C52"/>
                </a:solidFill>
                <a:latin typeface="Open Sans Bold"/>
              </a:rPr>
              <a:t>04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47088" y="6889019"/>
            <a:ext cx="681077" cy="796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8"/>
              </a:lnSpc>
            </a:pPr>
            <a:r>
              <a:rPr lang="en-US" sz="4684">
                <a:solidFill>
                  <a:srgbClr val="685C52"/>
                </a:solidFill>
                <a:latin typeface="Open Sans Bold"/>
              </a:rPr>
              <a:t>05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47088" y="8233580"/>
            <a:ext cx="681077" cy="796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8"/>
              </a:lnSpc>
            </a:pPr>
            <a:r>
              <a:rPr lang="en-US" sz="4684">
                <a:solidFill>
                  <a:srgbClr val="685C52"/>
                </a:solidFill>
                <a:latin typeface="Open Sans Bold"/>
              </a:rPr>
              <a:t>06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66137">
            <a:off x="-1277219" y="5897732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552074"/>
            <a:ext cx="18288000" cy="9265986"/>
          </a:xfrm>
          <a:custGeom>
            <a:avLst/>
            <a:gdLst/>
            <a:ahLst/>
            <a:cxnLst/>
            <a:rect r="r" b="b" t="t" l="l"/>
            <a:pathLst>
              <a:path h="9265986" w="18288000">
                <a:moveTo>
                  <a:pt x="0" y="0"/>
                </a:moveTo>
                <a:lnTo>
                  <a:pt x="18288000" y="0"/>
                </a:lnTo>
                <a:lnTo>
                  <a:pt x="18288000" y="9265986"/>
                </a:lnTo>
                <a:lnTo>
                  <a:pt x="0" y="92659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-3740" b="-683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66137">
            <a:off x="-1277219" y="5897732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559852"/>
            <a:ext cx="18288000" cy="9167297"/>
          </a:xfrm>
          <a:custGeom>
            <a:avLst/>
            <a:gdLst/>
            <a:ahLst/>
            <a:cxnLst/>
            <a:rect r="r" b="b" t="t" l="l"/>
            <a:pathLst>
              <a:path h="9167297" w="18288000">
                <a:moveTo>
                  <a:pt x="0" y="0"/>
                </a:moveTo>
                <a:lnTo>
                  <a:pt x="18288000" y="0"/>
                </a:lnTo>
                <a:lnTo>
                  <a:pt x="18288000" y="9167296"/>
                </a:lnTo>
                <a:lnTo>
                  <a:pt x="0" y="916729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66137">
            <a:off x="-1277219" y="5897732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77756"/>
            <a:ext cx="18288000" cy="8731489"/>
          </a:xfrm>
          <a:custGeom>
            <a:avLst/>
            <a:gdLst/>
            <a:ahLst/>
            <a:cxnLst/>
            <a:rect r="r" b="b" t="t" l="l"/>
            <a:pathLst>
              <a:path h="8731489" w="18288000">
                <a:moveTo>
                  <a:pt x="0" y="0"/>
                </a:moveTo>
                <a:lnTo>
                  <a:pt x="18288000" y="0"/>
                </a:lnTo>
                <a:lnTo>
                  <a:pt x="18288000" y="8731488"/>
                </a:lnTo>
                <a:lnTo>
                  <a:pt x="0" y="87314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053804" y="64008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1329783"/>
            <a:ext cx="18288000" cy="7627434"/>
          </a:xfrm>
          <a:custGeom>
            <a:avLst/>
            <a:gdLst/>
            <a:ahLst/>
            <a:cxnLst/>
            <a:rect r="r" b="b" t="t" l="l"/>
            <a:pathLst>
              <a:path h="7627434" w="18288000">
                <a:moveTo>
                  <a:pt x="0" y="0"/>
                </a:moveTo>
                <a:lnTo>
                  <a:pt x="18288000" y="0"/>
                </a:lnTo>
                <a:lnTo>
                  <a:pt x="18288000" y="7627434"/>
                </a:lnTo>
                <a:lnTo>
                  <a:pt x="0" y="76274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284542" y="-4385217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4" y="0"/>
                </a:lnTo>
                <a:lnTo>
                  <a:pt x="6626484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66137">
            <a:off x="-2534226" y="7644935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8" y="0"/>
                </a:lnTo>
                <a:lnTo>
                  <a:pt x="5210768" y="6721137"/>
                </a:lnTo>
                <a:lnTo>
                  <a:pt x="0" y="67211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36801" y="8325489"/>
            <a:ext cx="18288000" cy="1894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798829" indent="-399415" lvl="1">
              <a:lnSpc>
                <a:spcPts val="3699"/>
              </a:lnSpc>
              <a:buFont typeface="Arial"/>
              <a:buChar char="•"/>
            </a:pPr>
            <a:r>
              <a:rPr lang="en-US" sz="3699">
                <a:solidFill>
                  <a:srgbClr val="000000"/>
                </a:solidFill>
                <a:latin typeface="Libre Baskerville"/>
              </a:rPr>
              <a:t>Сколько вам лет</a:t>
            </a:r>
          </a:p>
          <a:p>
            <a:pPr algn="ctr" marL="798829" indent="-399415" lvl="1">
              <a:lnSpc>
                <a:spcPts val="3699"/>
              </a:lnSpc>
              <a:buFont typeface="Arial"/>
              <a:buChar char="•"/>
            </a:pPr>
            <a:r>
              <a:rPr lang="en-US" sz="3699">
                <a:solidFill>
                  <a:srgbClr val="000000"/>
                </a:solidFill>
                <a:latin typeface="Libre Baskerville"/>
              </a:rPr>
              <a:t>Какое у вас образование </a:t>
            </a:r>
          </a:p>
          <a:p>
            <a:pPr algn="ctr" marL="798829" indent="-399415" lvl="1">
              <a:lnSpc>
                <a:spcPts val="3699"/>
              </a:lnSpc>
              <a:buFont typeface="Arial"/>
              <a:buChar char="•"/>
            </a:pPr>
            <a:r>
              <a:rPr lang="en-US" sz="3699">
                <a:solidFill>
                  <a:srgbClr val="000000"/>
                </a:solidFill>
                <a:latin typeface="Libre Baskerville"/>
              </a:rPr>
              <a:t>Какую заработную плату вы ожидаете получать на ДАННЫЙ момент  </a:t>
            </a:r>
          </a:p>
          <a:p>
            <a:pPr algn="ctr" marL="798829" indent="-399415" lvl="1">
              <a:lnSpc>
                <a:spcPts val="3699"/>
              </a:lnSpc>
              <a:buFont typeface="Arial"/>
              <a:buChar char="•"/>
            </a:pPr>
            <a:r>
              <a:rPr lang="en-US" sz="3699">
                <a:solidFill>
                  <a:srgbClr val="000000"/>
                </a:solidFill>
                <a:latin typeface="Libre Baskerville"/>
              </a:rPr>
              <a:t>Рассматриваете ли выдля себя вакансии кассира, консультанта 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1158" y="12395"/>
            <a:ext cx="9072842" cy="4536421"/>
          </a:xfrm>
          <a:custGeom>
            <a:avLst/>
            <a:gdLst/>
            <a:ahLst/>
            <a:cxnLst/>
            <a:rect r="r" b="b" t="t" l="l"/>
            <a:pathLst>
              <a:path h="4536421" w="9072842">
                <a:moveTo>
                  <a:pt x="0" y="0"/>
                </a:moveTo>
                <a:lnTo>
                  <a:pt x="9072842" y="0"/>
                </a:lnTo>
                <a:lnTo>
                  <a:pt x="9072842" y="4536421"/>
                </a:lnTo>
                <a:lnTo>
                  <a:pt x="0" y="453642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1158" y="4548816"/>
            <a:ext cx="9072842" cy="3452822"/>
          </a:xfrm>
          <a:custGeom>
            <a:avLst/>
            <a:gdLst/>
            <a:ahLst/>
            <a:cxnLst/>
            <a:rect r="r" b="b" t="t" l="l"/>
            <a:pathLst>
              <a:path h="3452822" w="9072842">
                <a:moveTo>
                  <a:pt x="0" y="0"/>
                </a:moveTo>
                <a:lnTo>
                  <a:pt x="9072842" y="0"/>
                </a:lnTo>
                <a:lnTo>
                  <a:pt x="9072842" y="3452823"/>
                </a:lnTo>
                <a:lnTo>
                  <a:pt x="0" y="345282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144000" y="12395"/>
            <a:ext cx="9144000" cy="3728758"/>
          </a:xfrm>
          <a:custGeom>
            <a:avLst/>
            <a:gdLst/>
            <a:ahLst/>
            <a:cxnLst/>
            <a:rect r="r" b="b" t="t" l="l"/>
            <a:pathLst>
              <a:path h="3728758" w="9144000">
                <a:moveTo>
                  <a:pt x="0" y="0"/>
                </a:moveTo>
                <a:lnTo>
                  <a:pt x="9144000" y="0"/>
                </a:lnTo>
                <a:lnTo>
                  <a:pt x="9144000" y="3728759"/>
                </a:lnTo>
                <a:lnTo>
                  <a:pt x="0" y="372875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-565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144000" y="3741154"/>
            <a:ext cx="9144000" cy="4260485"/>
          </a:xfrm>
          <a:custGeom>
            <a:avLst/>
            <a:gdLst/>
            <a:ahLst/>
            <a:cxnLst/>
            <a:rect r="r" b="b" t="t" l="l"/>
            <a:pathLst>
              <a:path h="4260485" w="9144000">
                <a:moveTo>
                  <a:pt x="0" y="0"/>
                </a:moveTo>
                <a:lnTo>
                  <a:pt x="9144000" y="0"/>
                </a:lnTo>
                <a:lnTo>
                  <a:pt x="9144000" y="4260485"/>
                </a:lnTo>
                <a:lnTo>
                  <a:pt x="0" y="426048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5708" r="0" b="-5708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248308" y="3413453"/>
            <a:ext cx="35927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1.</a:t>
            </a:r>
          </a:p>
        </p:txBody>
      </p:sp>
      <p:sp>
        <p:nvSpPr>
          <p:cNvPr name="TextBox 12" id="12"/>
          <p:cNvSpPr txBox="true"/>
          <p:nvPr/>
        </p:nvSpPr>
        <p:spPr>
          <a:xfrm rot="1677165">
            <a:off x="4263443" y="6869229"/>
            <a:ext cx="35927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2.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177093" y="3156596"/>
            <a:ext cx="35927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3.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536364" y="7122453"/>
            <a:ext cx="35927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4.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927624">
            <a:off x="-2397330" y="7578832"/>
            <a:ext cx="5064119" cy="6531980"/>
          </a:xfrm>
          <a:custGeom>
            <a:avLst/>
            <a:gdLst/>
            <a:ahLst/>
            <a:cxnLst/>
            <a:rect r="r" b="b" t="t" l="l"/>
            <a:pathLst>
              <a:path h="6531980" w="5064119">
                <a:moveTo>
                  <a:pt x="0" y="0"/>
                </a:moveTo>
                <a:lnTo>
                  <a:pt x="5064119" y="0"/>
                </a:lnTo>
                <a:lnTo>
                  <a:pt x="5064119" y="6531980"/>
                </a:lnTo>
                <a:lnTo>
                  <a:pt x="0" y="65319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0686" y="5584076"/>
            <a:ext cx="6547580" cy="28913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4"/>
              </a:lnSpc>
            </a:pPr>
            <a:r>
              <a:rPr lang="en-US" sz="3224">
                <a:solidFill>
                  <a:srgbClr val="000000"/>
                </a:solidFill>
                <a:latin typeface="Libre Baskerville"/>
              </a:rPr>
              <a:t>5. Есть ли у вас опыт в работе </a:t>
            </a:r>
          </a:p>
          <a:p>
            <a:pPr algn="ctr">
              <a:lnSpc>
                <a:spcPts val="3224"/>
              </a:lnSpc>
            </a:pPr>
            <a:r>
              <a:rPr lang="en-US" sz="3224">
                <a:solidFill>
                  <a:srgbClr val="000000"/>
                </a:solidFill>
                <a:latin typeface="Libre Baskerville"/>
              </a:rPr>
              <a:t>6. Какая вакансия вам больше всего интересна </a:t>
            </a:r>
          </a:p>
          <a:p>
            <a:pPr algn="ctr">
              <a:lnSpc>
                <a:spcPts val="3224"/>
              </a:lnSpc>
            </a:pPr>
            <a:r>
              <a:rPr lang="en-US" sz="3224">
                <a:solidFill>
                  <a:srgbClr val="000000"/>
                </a:solidFill>
                <a:latin typeface="Libre Baskerville"/>
              </a:rPr>
              <a:t>7. Если у вас есть опыт работы, то в какой сфере </a:t>
            </a:r>
          </a:p>
          <a:p>
            <a:pPr algn="ctr">
              <a:lnSpc>
                <a:spcPts val="3224"/>
              </a:lnSpc>
            </a:pPr>
            <a:r>
              <a:rPr lang="en-US" sz="3224">
                <a:solidFill>
                  <a:srgbClr val="000000"/>
                </a:solidFill>
                <a:latin typeface="Libre Baskerville"/>
              </a:rPr>
              <a:t>8. Что для вас наиболее важное в работе 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370447" y="6663777"/>
            <a:ext cx="10917553" cy="3623223"/>
          </a:xfrm>
          <a:custGeom>
            <a:avLst/>
            <a:gdLst/>
            <a:ahLst/>
            <a:cxnLst/>
            <a:rect r="r" b="b" t="t" l="l"/>
            <a:pathLst>
              <a:path h="3623223" w="10917553">
                <a:moveTo>
                  <a:pt x="0" y="0"/>
                </a:moveTo>
                <a:lnTo>
                  <a:pt x="10917553" y="0"/>
                </a:lnTo>
                <a:lnTo>
                  <a:pt x="10917553" y="3623223"/>
                </a:lnTo>
                <a:lnTo>
                  <a:pt x="0" y="362322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4729" y="0"/>
            <a:ext cx="9009271" cy="4674165"/>
          </a:xfrm>
          <a:custGeom>
            <a:avLst/>
            <a:gdLst/>
            <a:ahLst/>
            <a:cxnLst/>
            <a:rect r="r" b="b" t="t" l="l"/>
            <a:pathLst>
              <a:path h="4674165" w="9009271">
                <a:moveTo>
                  <a:pt x="0" y="0"/>
                </a:moveTo>
                <a:lnTo>
                  <a:pt x="9009271" y="0"/>
                </a:lnTo>
                <a:lnTo>
                  <a:pt x="9009271" y="4674165"/>
                </a:lnTo>
                <a:lnTo>
                  <a:pt x="0" y="467416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144000" y="3477544"/>
            <a:ext cx="9144000" cy="3310759"/>
          </a:xfrm>
          <a:custGeom>
            <a:avLst/>
            <a:gdLst/>
            <a:ahLst/>
            <a:cxnLst/>
            <a:rect r="r" b="b" t="t" l="l"/>
            <a:pathLst>
              <a:path h="3310759" w="9144000">
                <a:moveTo>
                  <a:pt x="0" y="0"/>
                </a:moveTo>
                <a:lnTo>
                  <a:pt x="9144000" y="0"/>
                </a:lnTo>
                <a:lnTo>
                  <a:pt x="9144000" y="3310759"/>
                </a:lnTo>
                <a:lnTo>
                  <a:pt x="0" y="331075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144000" y="0"/>
            <a:ext cx="9144000" cy="3477544"/>
          </a:xfrm>
          <a:custGeom>
            <a:avLst/>
            <a:gdLst/>
            <a:ahLst/>
            <a:cxnLst/>
            <a:rect r="r" b="b" t="t" l="l"/>
            <a:pathLst>
              <a:path h="3477544" w="9144000">
                <a:moveTo>
                  <a:pt x="0" y="0"/>
                </a:moveTo>
                <a:lnTo>
                  <a:pt x="9144000" y="0"/>
                </a:lnTo>
                <a:lnTo>
                  <a:pt x="9144000" y="3477544"/>
                </a:lnTo>
                <a:lnTo>
                  <a:pt x="0" y="347754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7370447" y="3600450"/>
            <a:ext cx="1779677" cy="3086100"/>
            <a:chOff x="0" y="0"/>
            <a:chExt cx="468721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68721" cy="812800"/>
            </a:xfrm>
            <a:custGeom>
              <a:avLst/>
              <a:gdLst/>
              <a:ahLst/>
              <a:cxnLst/>
              <a:rect r="r" b="b" t="t" l="l"/>
              <a:pathLst>
                <a:path h="812800" w="468721">
                  <a:moveTo>
                    <a:pt x="0" y="0"/>
                  </a:moveTo>
                  <a:lnTo>
                    <a:pt x="468721" y="0"/>
                  </a:lnTo>
                  <a:lnTo>
                    <a:pt x="468721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468721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4259923" y="3533775"/>
            <a:ext cx="470595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5.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194178" y="2700586"/>
            <a:ext cx="35927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6.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729067" y="5519924"/>
            <a:ext cx="35927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7.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549432" y="9320412"/>
            <a:ext cx="35927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8.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66137">
            <a:off x="-1277219" y="5897732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04988" y="284760"/>
            <a:ext cx="11687516" cy="6390737"/>
          </a:xfrm>
          <a:custGeom>
            <a:avLst/>
            <a:gdLst/>
            <a:ahLst/>
            <a:cxnLst/>
            <a:rect r="r" b="b" t="t" l="l"/>
            <a:pathLst>
              <a:path h="6390737" w="11687516">
                <a:moveTo>
                  <a:pt x="0" y="0"/>
                </a:moveTo>
                <a:lnTo>
                  <a:pt x="11687516" y="0"/>
                </a:lnTo>
                <a:lnTo>
                  <a:pt x="11687516" y="6390737"/>
                </a:lnTo>
                <a:lnTo>
                  <a:pt x="0" y="639073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-2425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144000" y="6346756"/>
            <a:ext cx="8903326" cy="3587067"/>
          </a:xfrm>
          <a:custGeom>
            <a:avLst/>
            <a:gdLst/>
            <a:ahLst/>
            <a:cxnLst/>
            <a:rect r="r" b="b" t="t" l="l"/>
            <a:pathLst>
              <a:path h="3587067" w="8903326">
                <a:moveTo>
                  <a:pt x="0" y="0"/>
                </a:moveTo>
                <a:lnTo>
                  <a:pt x="8903326" y="0"/>
                </a:lnTo>
                <a:lnTo>
                  <a:pt x="8903326" y="3587067"/>
                </a:lnTo>
                <a:lnTo>
                  <a:pt x="0" y="35870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267107" y="9258300"/>
            <a:ext cx="4534215" cy="4114800"/>
          </a:xfrm>
          <a:custGeom>
            <a:avLst/>
            <a:gdLst/>
            <a:ahLst/>
            <a:cxnLst/>
            <a:rect r="r" b="b" t="t" l="l"/>
            <a:pathLst>
              <a:path h="4114800" w="4534215">
                <a:moveTo>
                  <a:pt x="0" y="0"/>
                </a:moveTo>
                <a:lnTo>
                  <a:pt x="4534214" y="0"/>
                </a:lnTo>
                <a:lnTo>
                  <a:pt x="453421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16067">
            <a:off x="-3637832" y="9258300"/>
            <a:ext cx="6556001" cy="5949571"/>
          </a:xfrm>
          <a:custGeom>
            <a:avLst/>
            <a:gdLst/>
            <a:ahLst/>
            <a:cxnLst/>
            <a:rect r="r" b="b" t="t" l="l"/>
            <a:pathLst>
              <a:path h="5949571" w="6556001">
                <a:moveTo>
                  <a:pt x="0" y="0"/>
                </a:moveTo>
                <a:lnTo>
                  <a:pt x="6556002" y="0"/>
                </a:lnTo>
                <a:lnTo>
                  <a:pt x="6556002" y="5949571"/>
                </a:lnTo>
                <a:lnTo>
                  <a:pt x="0" y="59495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24057" y="1635125"/>
            <a:ext cx="9219081" cy="8133576"/>
            <a:chOff x="0" y="0"/>
            <a:chExt cx="2428071" cy="214217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28071" cy="2142176"/>
            </a:xfrm>
            <a:custGeom>
              <a:avLst/>
              <a:gdLst/>
              <a:ahLst/>
              <a:cxnLst/>
              <a:rect r="r" b="b" t="t" l="l"/>
              <a:pathLst>
                <a:path h="2142176" w="2428071">
                  <a:moveTo>
                    <a:pt x="42828" y="0"/>
                  </a:moveTo>
                  <a:lnTo>
                    <a:pt x="2385242" y="0"/>
                  </a:lnTo>
                  <a:cubicBezTo>
                    <a:pt x="2396601" y="0"/>
                    <a:pt x="2407495" y="4512"/>
                    <a:pt x="2415527" y="12544"/>
                  </a:cubicBezTo>
                  <a:cubicBezTo>
                    <a:pt x="2423558" y="20576"/>
                    <a:pt x="2428071" y="31470"/>
                    <a:pt x="2428071" y="42828"/>
                  </a:cubicBezTo>
                  <a:lnTo>
                    <a:pt x="2428071" y="2099348"/>
                  </a:lnTo>
                  <a:cubicBezTo>
                    <a:pt x="2428071" y="2110707"/>
                    <a:pt x="2423558" y="2121600"/>
                    <a:pt x="2415527" y="2129632"/>
                  </a:cubicBezTo>
                  <a:cubicBezTo>
                    <a:pt x="2407495" y="2137664"/>
                    <a:pt x="2396601" y="2142176"/>
                    <a:pt x="2385242" y="2142176"/>
                  </a:cubicBezTo>
                  <a:lnTo>
                    <a:pt x="42828" y="2142176"/>
                  </a:lnTo>
                  <a:cubicBezTo>
                    <a:pt x="31470" y="2142176"/>
                    <a:pt x="20576" y="2137664"/>
                    <a:pt x="12544" y="2129632"/>
                  </a:cubicBezTo>
                  <a:cubicBezTo>
                    <a:pt x="4512" y="2121600"/>
                    <a:pt x="0" y="2110707"/>
                    <a:pt x="0" y="2099348"/>
                  </a:cubicBezTo>
                  <a:lnTo>
                    <a:pt x="0" y="42828"/>
                  </a:lnTo>
                  <a:cubicBezTo>
                    <a:pt x="0" y="31470"/>
                    <a:pt x="4512" y="20576"/>
                    <a:pt x="12544" y="12544"/>
                  </a:cubicBezTo>
                  <a:cubicBezTo>
                    <a:pt x="20576" y="4512"/>
                    <a:pt x="31470" y="0"/>
                    <a:pt x="42828" y="0"/>
                  </a:cubicBezTo>
                  <a:close/>
                </a:path>
              </a:pathLst>
            </a:custGeom>
            <a:solidFill>
              <a:srgbClr val="FFFFFF">
                <a:alpha val="58824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428071" cy="21802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4992175" y="8229600"/>
            <a:ext cx="4534215" cy="4114800"/>
          </a:xfrm>
          <a:custGeom>
            <a:avLst/>
            <a:gdLst/>
            <a:ahLst/>
            <a:cxnLst/>
            <a:rect r="r" b="b" t="t" l="l"/>
            <a:pathLst>
              <a:path h="4114800" w="4534215">
                <a:moveTo>
                  <a:pt x="0" y="0"/>
                </a:moveTo>
                <a:lnTo>
                  <a:pt x="4534215" y="0"/>
                </a:lnTo>
                <a:lnTo>
                  <a:pt x="453421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295825" y="565150"/>
            <a:ext cx="11696350" cy="1069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000000"/>
                </a:solidFill>
                <a:latin typeface="Yeseva One"/>
              </a:rPr>
              <a:t>Наши предложения: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5338709" y="-2050600"/>
            <a:ext cx="4534215" cy="4114800"/>
          </a:xfrm>
          <a:custGeom>
            <a:avLst/>
            <a:gdLst/>
            <a:ahLst/>
            <a:cxnLst/>
            <a:rect r="r" b="b" t="t" l="l"/>
            <a:pathLst>
              <a:path h="4114800" w="4534215">
                <a:moveTo>
                  <a:pt x="0" y="0"/>
                </a:moveTo>
                <a:lnTo>
                  <a:pt x="4534215" y="0"/>
                </a:lnTo>
                <a:lnTo>
                  <a:pt x="453421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1883856" y="-2479675"/>
            <a:ext cx="4534215" cy="4114800"/>
          </a:xfrm>
          <a:custGeom>
            <a:avLst/>
            <a:gdLst/>
            <a:ahLst/>
            <a:cxnLst/>
            <a:rect r="r" b="b" t="t" l="l"/>
            <a:pathLst>
              <a:path h="4114800" w="4534215">
                <a:moveTo>
                  <a:pt x="0" y="0"/>
                </a:moveTo>
                <a:lnTo>
                  <a:pt x="4534215" y="0"/>
                </a:lnTo>
                <a:lnTo>
                  <a:pt x="453421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660133">
            <a:off x="13265371" y="8636334"/>
            <a:ext cx="5904939" cy="5358732"/>
          </a:xfrm>
          <a:custGeom>
            <a:avLst/>
            <a:gdLst/>
            <a:ahLst/>
            <a:cxnLst/>
            <a:rect r="r" b="b" t="t" l="l"/>
            <a:pathLst>
              <a:path h="5358732" w="5904939">
                <a:moveTo>
                  <a:pt x="0" y="0"/>
                </a:moveTo>
                <a:lnTo>
                  <a:pt x="5904939" y="0"/>
                </a:lnTo>
                <a:lnTo>
                  <a:pt x="5904939" y="5358732"/>
                </a:lnTo>
                <a:lnTo>
                  <a:pt x="0" y="53587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772422">
            <a:off x="14992175" y="-3294532"/>
            <a:ext cx="5904939" cy="5358732"/>
          </a:xfrm>
          <a:custGeom>
            <a:avLst/>
            <a:gdLst/>
            <a:ahLst/>
            <a:cxnLst/>
            <a:rect r="r" b="b" t="t" l="l"/>
            <a:pathLst>
              <a:path h="5358732" w="5904939">
                <a:moveTo>
                  <a:pt x="0" y="0"/>
                </a:moveTo>
                <a:lnTo>
                  <a:pt x="5904939" y="0"/>
                </a:lnTo>
                <a:lnTo>
                  <a:pt x="5904939" y="5358732"/>
                </a:lnTo>
                <a:lnTo>
                  <a:pt x="0" y="53587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1923770" y="-3723607"/>
            <a:ext cx="5904939" cy="5358732"/>
          </a:xfrm>
          <a:custGeom>
            <a:avLst/>
            <a:gdLst/>
            <a:ahLst/>
            <a:cxnLst/>
            <a:rect r="r" b="b" t="t" l="l"/>
            <a:pathLst>
              <a:path h="5358732" w="5904939">
                <a:moveTo>
                  <a:pt x="0" y="0"/>
                </a:moveTo>
                <a:lnTo>
                  <a:pt x="5904940" y="0"/>
                </a:lnTo>
                <a:lnTo>
                  <a:pt x="5904940" y="5358732"/>
                </a:lnTo>
                <a:lnTo>
                  <a:pt x="0" y="53587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255945" y="2474965"/>
            <a:ext cx="7688699" cy="5754635"/>
          </a:xfrm>
          <a:custGeom>
            <a:avLst/>
            <a:gdLst/>
            <a:ahLst/>
            <a:cxnLst/>
            <a:rect r="r" b="b" t="t" l="l"/>
            <a:pathLst>
              <a:path h="5754635" w="7688699">
                <a:moveTo>
                  <a:pt x="0" y="0"/>
                </a:moveTo>
                <a:lnTo>
                  <a:pt x="7688700" y="0"/>
                </a:lnTo>
                <a:lnTo>
                  <a:pt x="7688700" y="5754635"/>
                </a:lnTo>
                <a:lnTo>
                  <a:pt x="0" y="57546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381370" y="6550926"/>
            <a:ext cx="1210938" cy="1025537"/>
          </a:xfrm>
          <a:custGeom>
            <a:avLst/>
            <a:gdLst/>
            <a:ahLst/>
            <a:cxnLst/>
            <a:rect r="r" b="b" t="t" l="l"/>
            <a:pathLst>
              <a:path h="1025537" w="1210938">
                <a:moveTo>
                  <a:pt x="0" y="0"/>
                </a:moveTo>
                <a:lnTo>
                  <a:pt x="1210938" y="0"/>
                </a:lnTo>
                <a:lnTo>
                  <a:pt x="1210938" y="1025537"/>
                </a:lnTo>
                <a:lnTo>
                  <a:pt x="0" y="10255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2482" t="-130157" r="-23040" b="-141995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046061" y="1758984"/>
            <a:ext cx="8575074" cy="8209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082"/>
              </a:lnSpc>
            </a:pPr>
            <a:r>
              <a:rPr lang="en-US" sz="2703">
                <a:solidFill>
                  <a:srgbClr val="000000"/>
                </a:solidFill>
                <a:latin typeface="Libre Baskerville"/>
              </a:rPr>
              <a:t>Рекомендации по улучшению листовки:</a:t>
            </a:r>
          </a:p>
          <a:p>
            <a:pPr>
              <a:lnSpc>
                <a:spcPts val="4082"/>
              </a:lnSpc>
            </a:pPr>
            <a:r>
              <a:rPr lang="en-US" sz="2703">
                <a:solidFill>
                  <a:srgbClr val="000000"/>
                </a:solidFill>
                <a:latin typeface="Libre Baskerville"/>
              </a:rPr>
              <a:t>- Добавить больше ярких оттенков, соответствующих фирменным цветам; </a:t>
            </a:r>
          </a:p>
          <a:p>
            <a:pPr>
              <a:lnSpc>
                <a:spcPts val="4082"/>
              </a:lnSpc>
            </a:pPr>
            <a:r>
              <a:rPr lang="en-US" sz="2703">
                <a:solidFill>
                  <a:srgbClr val="000000"/>
                </a:solidFill>
                <a:latin typeface="Libre Baskerville"/>
              </a:rPr>
              <a:t>- Использовать читабельные шрифты, чтобы информация была легко воспринимаемой; </a:t>
            </a:r>
          </a:p>
          <a:p>
            <a:pPr>
              <a:lnSpc>
                <a:spcPts val="4082"/>
              </a:lnSpc>
            </a:pPr>
            <a:r>
              <a:rPr lang="en-US" sz="2703">
                <a:solidFill>
                  <a:srgbClr val="000000"/>
                </a:solidFill>
                <a:latin typeface="Libre Baskerville"/>
              </a:rPr>
              <a:t>- Добавить качественное фото команды без фона;</a:t>
            </a:r>
          </a:p>
          <a:p>
            <a:pPr>
              <a:lnSpc>
                <a:spcPts val="4082"/>
              </a:lnSpc>
            </a:pPr>
            <a:r>
              <a:rPr lang="en-US" sz="2703">
                <a:solidFill>
                  <a:srgbClr val="000000"/>
                </a:solidFill>
                <a:latin typeface="Libre Baskerville"/>
              </a:rPr>
              <a:t>- Использовать минималистичный подход; </a:t>
            </a:r>
          </a:p>
          <a:p>
            <a:pPr>
              <a:lnSpc>
                <a:spcPts val="4082"/>
              </a:lnSpc>
            </a:pPr>
            <a:r>
              <a:rPr lang="en-US" sz="2703">
                <a:solidFill>
                  <a:srgbClr val="000000"/>
                </a:solidFill>
                <a:latin typeface="Libre Baskerville"/>
              </a:rPr>
              <a:t>- Расположить контактные данные (номер телефона, адрес электронной почты и сайт) в легко заметных местах;</a:t>
            </a:r>
          </a:p>
          <a:p>
            <a:pPr>
              <a:lnSpc>
                <a:spcPts val="4082"/>
              </a:lnSpc>
            </a:pPr>
            <a:r>
              <a:rPr lang="en-US" sz="2703">
                <a:solidFill>
                  <a:srgbClr val="000000"/>
                </a:solidFill>
                <a:latin typeface="Libre Baskerville"/>
              </a:rPr>
              <a:t>- Добавить размер оплаты труда;</a:t>
            </a:r>
          </a:p>
          <a:p>
            <a:pPr>
              <a:lnSpc>
                <a:spcPts val="4082"/>
              </a:lnSpc>
            </a:pPr>
            <a:r>
              <a:rPr lang="en-US" sz="2703">
                <a:solidFill>
                  <a:srgbClr val="000000"/>
                </a:solidFill>
                <a:latin typeface="Libre Baskerville"/>
              </a:rPr>
              <a:t>- Разместить QR-код, который ведет к веб-сайту, чтобы облегчить доступность. Создать телеграмм бот</a:t>
            </a:r>
          </a:p>
          <a:p>
            <a:pPr>
              <a:lnSpc>
                <a:spcPts val="4082"/>
              </a:lnSpc>
            </a:pPr>
            <a:r>
              <a:rPr lang="en-US" sz="2703">
                <a:solidFill>
                  <a:srgbClr val="000000"/>
                </a:solidFill>
                <a:latin typeface="Libre Baskerville"/>
              </a:rPr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4725960"/>
            <a:ext cx="7246598" cy="5318317"/>
          </a:xfrm>
          <a:custGeom>
            <a:avLst/>
            <a:gdLst/>
            <a:ahLst/>
            <a:cxnLst/>
            <a:rect r="r" b="b" t="t" l="l"/>
            <a:pathLst>
              <a:path h="5318317" w="7246598">
                <a:moveTo>
                  <a:pt x="0" y="0"/>
                </a:moveTo>
                <a:lnTo>
                  <a:pt x="7246598" y="0"/>
                </a:lnTo>
                <a:lnTo>
                  <a:pt x="7246598" y="5318318"/>
                </a:lnTo>
                <a:lnTo>
                  <a:pt x="0" y="5318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95" t="-6679" r="-2018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28123"/>
            <a:ext cx="7246598" cy="4497837"/>
          </a:xfrm>
          <a:custGeom>
            <a:avLst/>
            <a:gdLst/>
            <a:ahLst/>
            <a:cxnLst/>
            <a:rect r="r" b="b" t="t" l="l"/>
            <a:pathLst>
              <a:path h="4497837" w="7246598">
                <a:moveTo>
                  <a:pt x="0" y="0"/>
                </a:moveTo>
                <a:lnTo>
                  <a:pt x="7246598" y="0"/>
                </a:lnTo>
                <a:lnTo>
                  <a:pt x="7246598" y="4497837"/>
                </a:lnTo>
                <a:lnTo>
                  <a:pt x="0" y="44978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24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387811" y="242722"/>
            <a:ext cx="8234028" cy="9447956"/>
            <a:chOff x="0" y="0"/>
            <a:chExt cx="2168633" cy="248835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68633" cy="2488351"/>
            </a:xfrm>
            <a:custGeom>
              <a:avLst/>
              <a:gdLst/>
              <a:ahLst/>
              <a:cxnLst/>
              <a:rect r="r" b="b" t="t" l="l"/>
              <a:pathLst>
                <a:path h="2488351" w="2168633">
                  <a:moveTo>
                    <a:pt x="0" y="0"/>
                  </a:moveTo>
                  <a:lnTo>
                    <a:pt x="2168633" y="0"/>
                  </a:lnTo>
                  <a:lnTo>
                    <a:pt x="2168633" y="2488351"/>
                  </a:lnTo>
                  <a:lnTo>
                    <a:pt x="0" y="2488351"/>
                  </a:lnTo>
                  <a:close/>
                </a:path>
              </a:pathLst>
            </a:custGeom>
            <a:solidFill>
              <a:srgbClr val="FFFFFF">
                <a:alpha val="54902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168633" cy="25264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6193954" y="9258300"/>
            <a:ext cx="4188092" cy="4114800"/>
          </a:xfrm>
          <a:custGeom>
            <a:avLst/>
            <a:gdLst/>
            <a:ahLst/>
            <a:cxnLst/>
            <a:rect r="r" b="b" t="t" l="l"/>
            <a:pathLst>
              <a:path h="4114800" w="4188092">
                <a:moveTo>
                  <a:pt x="0" y="0"/>
                </a:moveTo>
                <a:lnTo>
                  <a:pt x="4188092" y="0"/>
                </a:lnTo>
                <a:lnTo>
                  <a:pt x="418809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556215" y="491547"/>
            <a:ext cx="7703085" cy="91991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5"/>
              </a:lnSpc>
            </a:pPr>
            <a:r>
              <a:rPr lang="en-US" sz="2733">
                <a:solidFill>
                  <a:srgbClr val="000000"/>
                </a:solidFill>
                <a:latin typeface="Libre Baskerville"/>
              </a:rPr>
              <a:t>Брендирование на hh.ru — это оформление вакансий, страницы работодателя и писем на hh.ru в фирменный стиль компании. В оформлении используются логотип и корпоративные цвета, чтобы поддержать единый опыт общения с брендом. Брендирование является неотъемлемой частью бренда работодателя, так как во многих случаях именно с этого начинается живой диалог кандидата с компанией.</a:t>
            </a:r>
          </a:p>
          <a:p>
            <a:pPr algn="ctr">
              <a:lnSpc>
                <a:spcPts val="4345"/>
              </a:lnSpc>
            </a:pPr>
            <a:r>
              <a:rPr lang="en-US" sz="2733">
                <a:solidFill>
                  <a:srgbClr val="000000"/>
                </a:solidFill>
                <a:latin typeface="Libre Baskerville"/>
              </a:rPr>
              <a:t>Благодаря брендированию вакансий на HeadHunter наблюдается:</a:t>
            </a:r>
          </a:p>
          <a:p>
            <a:pPr algn="ctr">
              <a:lnSpc>
                <a:spcPts val="4345"/>
              </a:lnSpc>
            </a:pPr>
            <a:r>
              <a:rPr lang="en-US" sz="2733">
                <a:solidFill>
                  <a:srgbClr val="000000"/>
                </a:solidFill>
                <a:latin typeface="Libre Baskerville"/>
              </a:rPr>
              <a:t>- 60 % снижение стоимости отклика;</a:t>
            </a:r>
          </a:p>
          <a:p>
            <a:pPr algn="ctr">
              <a:lnSpc>
                <a:spcPts val="4345"/>
              </a:lnSpc>
            </a:pPr>
            <a:r>
              <a:rPr lang="en-US" sz="2733">
                <a:solidFill>
                  <a:srgbClr val="000000"/>
                </a:solidFill>
                <a:latin typeface="Libre Baskerville"/>
              </a:rPr>
              <a:t>- 42 % рост узнаваемости бренда;</a:t>
            </a:r>
          </a:p>
          <a:p>
            <a:pPr algn="ctr">
              <a:lnSpc>
                <a:spcPts val="4345"/>
              </a:lnSpc>
            </a:pPr>
            <a:r>
              <a:rPr lang="en-US" sz="2733">
                <a:solidFill>
                  <a:srgbClr val="000000"/>
                </a:solidFill>
                <a:latin typeface="Libre Baskerville"/>
              </a:rPr>
              <a:t>- 30 % рост вовлеченности сотрудников;</a:t>
            </a:r>
          </a:p>
          <a:p>
            <a:pPr algn="ctr">
              <a:lnSpc>
                <a:spcPts val="4345"/>
              </a:lnSpc>
            </a:pPr>
            <a:r>
              <a:rPr lang="en-US" sz="2733">
                <a:solidFill>
                  <a:srgbClr val="000000"/>
                </a:solidFill>
                <a:latin typeface="Libre Baskerville"/>
              </a:rPr>
              <a:t>- 9 % снижение текучести кадров.</a:t>
            </a:r>
          </a:p>
          <a:p>
            <a:pPr algn="ctr">
              <a:lnSpc>
                <a:spcPts val="4345"/>
              </a:lnSpc>
            </a:pPr>
          </a:p>
        </p:txBody>
      </p:sp>
      <p:sp>
        <p:nvSpPr>
          <p:cNvPr name="Freeform 9" id="9"/>
          <p:cNvSpPr/>
          <p:nvPr/>
        </p:nvSpPr>
        <p:spPr>
          <a:xfrm flipH="false" flipV="false" rot="-3980314">
            <a:off x="-3159392" y="-2057400"/>
            <a:ext cx="4188092" cy="4114800"/>
          </a:xfrm>
          <a:custGeom>
            <a:avLst/>
            <a:gdLst/>
            <a:ahLst/>
            <a:cxnLst/>
            <a:rect r="r" b="b" t="t" l="l"/>
            <a:pathLst>
              <a:path h="4114800" w="4188092">
                <a:moveTo>
                  <a:pt x="0" y="0"/>
                </a:moveTo>
                <a:lnTo>
                  <a:pt x="4188092" y="0"/>
                </a:lnTo>
                <a:lnTo>
                  <a:pt x="418809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3980314">
            <a:off x="-2094046" y="8966486"/>
            <a:ext cx="4188092" cy="4114800"/>
          </a:xfrm>
          <a:custGeom>
            <a:avLst/>
            <a:gdLst/>
            <a:ahLst/>
            <a:cxnLst/>
            <a:rect r="r" b="b" t="t" l="l"/>
            <a:pathLst>
              <a:path h="4114800" w="4188092">
                <a:moveTo>
                  <a:pt x="0" y="0"/>
                </a:moveTo>
                <a:lnTo>
                  <a:pt x="4188092" y="0"/>
                </a:lnTo>
                <a:lnTo>
                  <a:pt x="418809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6421241">
            <a:off x="10187016" y="-3440332"/>
            <a:ext cx="4188092" cy="4114800"/>
          </a:xfrm>
          <a:custGeom>
            <a:avLst/>
            <a:gdLst/>
            <a:ahLst/>
            <a:cxnLst/>
            <a:rect r="r" b="b" t="t" l="l"/>
            <a:pathLst>
              <a:path h="4114800" w="4188092">
                <a:moveTo>
                  <a:pt x="0" y="0"/>
                </a:moveTo>
                <a:lnTo>
                  <a:pt x="4188092" y="0"/>
                </a:lnTo>
                <a:lnTo>
                  <a:pt x="418809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208826" y="9271610"/>
            <a:ext cx="7315200" cy="1545336"/>
          </a:xfrm>
          <a:custGeom>
            <a:avLst/>
            <a:gdLst/>
            <a:ahLst/>
            <a:cxnLst/>
            <a:rect r="r" b="b" t="t" l="l"/>
            <a:pathLst>
              <a:path h="1545336" w="7315200">
                <a:moveTo>
                  <a:pt x="0" y="0"/>
                </a:moveTo>
                <a:lnTo>
                  <a:pt x="7315200" y="0"/>
                </a:lnTo>
                <a:lnTo>
                  <a:pt x="7315200" y="1545336"/>
                </a:lnTo>
                <a:lnTo>
                  <a:pt x="0" y="15453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5519191">
            <a:off x="14695830" y="4292842"/>
            <a:ext cx="7315200" cy="1210333"/>
          </a:xfrm>
          <a:custGeom>
            <a:avLst/>
            <a:gdLst/>
            <a:ahLst/>
            <a:cxnLst/>
            <a:rect r="r" b="b" t="t" l="l"/>
            <a:pathLst>
              <a:path h="1210333" w="7315200">
                <a:moveTo>
                  <a:pt x="0" y="0"/>
                </a:moveTo>
                <a:lnTo>
                  <a:pt x="7315200" y="0"/>
                </a:lnTo>
                <a:lnTo>
                  <a:pt x="7315200" y="1210333"/>
                </a:lnTo>
                <a:lnTo>
                  <a:pt x="0" y="121033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8348" y="2969516"/>
            <a:ext cx="10830017" cy="5211259"/>
            <a:chOff x="0" y="0"/>
            <a:chExt cx="2852350" cy="137251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52350" cy="1372513"/>
            </a:xfrm>
            <a:custGeom>
              <a:avLst/>
              <a:gdLst/>
              <a:ahLst/>
              <a:cxnLst/>
              <a:rect r="r" b="b" t="t" l="l"/>
              <a:pathLst>
                <a:path h="1372513" w="2852350">
                  <a:moveTo>
                    <a:pt x="36458" y="0"/>
                  </a:moveTo>
                  <a:lnTo>
                    <a:pt x="2815893" y="0"/>
                  </a:lnTo>
                  <a:cubicBezTo>
                    <a:pt x="2825562" y="0"/>
                    <a:pt x="2834835" y="3841"/>
                    <a:pt x="2841672" y="10678"/>
                  </a:cubicBezTo>
                  <a:cubicBezTo>
                    <a:pt x="2848509" y="17515"/>
                    <a:pt x="2852350" y="26789"/>
                    <a:pt x="2852350" y="36458"/>
                  </a:cubicBezTo>
                  <a:lnTo>
                    <a:pt x="2852350" y="1336055"/>
                  </a:lnTo>
                  <a:cubicBezTo>
                    <a:pt x="2852350" y="1345724"/>
                    <a:pt x="2848509" y="1354997"/>
                    <a:pt x="2841672" y="1361834"/>
                  </a:cubicBezTo>
                  <a:cubicBezTo>
                    <a:pt x="2834835" y="1368671"/>
                    <a:pt x="2825562" y="1372513"/>
                    <a:pt x="2815893" y="1372513"/>
                  </a:cubicBezTo>
                  <a:lnTo>
                    <a:pt x="36458" y="1372513"/>
                  </a:lnTo>
                  <a:cubicBezTo>
                    <a:pt x="16323" y="1372513"/>
                    <a:pt x="0" y="1356190"/>
                    <a:pt x="0" y="1336055"/>
                  </a:cubicBezTo>
                  <a:lnTo>
                    <a:pt x="0" y="36458"/>
                  </a:lnTo>
                  <a:cubicBezTo>
                    <a:pt x="0" y="26789"/>
                    <a:pt x="3841" y="17515"/>
                    <a:pt x="10678" y="10678"/>
                  </a:cubicBezTo>
                  <a:cubicBezTo>
                    <a:pt x="17515" y="3841"/>
                    <a:pt x="26789" y="0"/>
                    <a:pt x="36458" y="0"/>
                  </a:cubicBezTo>
                  <a:close/>
                </a:path>
              </a:pathLst>
            </a:custGeom>
            <a:solidFill>
              <a:srgbClr val="FFFFFF">
                <a:alpha val="40784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852350" cy="14106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1533662" y="-699507"/>
            <a:ext cx="5178810" cy="4114800"/>
          </a:xfrm>
          <a:custGeom>
            <a:avLst/>
            <a:gdLst/>
            <a:ahLst/>
            <a:cxnLst/>
            <a:rect r="r" b="b" t="t" l="l"/>
            <a:pathLst>
              <a:path h="4114800" w="5178810">
                <a:moveTo>
                  <a:pt x="0" y="0"/>
                </a:moveTo>
                <a:lnTo>
                  <a:pt x="5178810" y="0"/>
                </a:lnTo>
                <a:lnTo>
                  <a:pt x="51788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494770" y="8715977"/>
            <a:ext cx="4188092" cy="4114800"/>
          </a:xfrm>
          <a:custGeom>
            <a:avLst/>
            <a:gdLst/>
            <a:ahLst/>
            <a:cxnLst/>
            <a:rect r="r" b="b" t="t" l="l"/>
            <a:pathLst>
              <a:path h="4114800" w="4188092">
                <a:moveTo>
                  <a:pt x="0" y="0"/>
                </a:moveTo>
                <a:lnTo>
                  <a:pt x="4188091" y="0"/>
                </a:lnTo>
                <a:lnTo>
                  <a:pt x="418809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171398" y="8715977"/>
            <a:ext cx="4342797" cy="4114800"/>
          </a:xfrm>
          <a:custGeom>
            <a:avLst/>
            <a:gdLst/>
            <a:ahLst/>
            <a:cxnLst/>
            <a:rect r="r" b="b" t="t" l="l"/>
            <a:pathLst>
              <a:path h="4114800" w="4342797">
                <a:moveTo>
                  <a:pt x="0" y="0"/>
                </a:moveTo>
                <a:lnTo>
                  <a:pt x="4342796" y="0"/>
                </a:lnTo>
                <a:lnTo>
                  <a:pt x="43427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533662" y="9258300"/>
            <a:ext cx="5710544" cy="5610610"/>
          </a:xfrm>
          <a:custGeom>
            <a:avLst/>
            <a:gdLst/>
            <a:ahLst/>
            <a:cxnLst/>
            <a:rect r="r" b="b" t="t" l="l"/>
            <a:pathLst>
              <a:path h="5610610" w="5710544">
                <a:moveTo>
                  <a:pt x="0" y="0"/>
                </a:moveTo>
                <a:lnTo>
                  <a:pt x="5710544" y="0"/>
                </a:lnTo>
                <a:lnTo>
                  <a:pt x="5710544" y="5610610"/>
                </a:lnTo>
                <a:lnTo>
                  <a:pt x="0" y="56106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925296" y="8715977"/>
            <a:ext cx="7327039" cy="6942370"/>
          </a:xfrm>
          <a:custGeom>
            <a:avLst/>
            <a:gdLst/>
            <a:ahLst/>
            <a:cxnLst/>
            <a:rect r="r" b="b" t="t" l="l"/>
            <a:pathLst>
              <a:path h="6942370" w="7327039">
                <a:moveTo>
                  <a:pt x="0" y="0"/>
                </a:moveTo>
                <a:lnTo>
                  <a:pt x="7327039" y="0"/>
                </a:lnTo>
                <a:lnTo>
                  <a:pt x="7327039" y="6942370"/>
                </a:lnTo>
                <a:lnTo>
                  <a:pt x="0" y="69423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1951978">
            <a:off x="13931215" y="752727"/>
            <a:ext cx="7315200" cy="1210333"/>
          </a:xfrm>
          <a:custGeom>
            <a:avLst/>
            <a:gdLst/>
            <a:ahLst/>
            <a:cxnLst/>
            <a:rect r="r" b="b" t="t" l="l"/>
            <a:pathLst>
              <a:path h="1210333" w="7315200">
                <a:moveTo>
                  <a:pt x="0" y="0"/>
                </a:moveTo>
                <a:lnTo>
                  <a:pt x="7315200" y="0"/>
                </a:lnTo>
                <a:lnTo>
                  <a:pt x="7315200" y="1210333"/>
                </a:lnTo>
                <a:lnTo>
                  <a:pt x="0" y="12103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55743" y="3201032"/>
            <a:ext cx="10402622" cy="4780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Брендирование  вакансий— от 20000 до 40000 руб  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Разработка дизайна листовок — от 3500 до 5000 руб  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Разработка бота в телеграмме — от 10000 до 15000 руб  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Запуск рекламы группы в ВК и её ведение — 10000 руб  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2544072" y="2876878"/>
            <a:ext cx="4715228" cy="5105070"/>
          </a:xfrm>
          <a:custGeom>
            <a:avLst/>
            <a:gdLst/>
            <a:ahLst/>
            <a:cxnLst/>
            <a:rect r="r" b="b" t="t" l="l"/>
            <a:pathLst>
              <a:path h="5105070" w="4715228">
                <a:moveTo>
                  <a:pt x="0" y="0"/>
                </a:moveTo>
                <a:lnTo>
                  <a:pt x="4715228" y="0"/>
                </a:lnTo>
                <a:lnTo>
                  <a:pt x="4715228" y="5105070"/>
                </a:lnTo>
                <a:lnTo>
                  <a:pt x="0" y="510507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516716" y="794413"/>
            <a:ext cx="17559367" cy="1739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6600">
                <a:solidFill>
                  <a:srgbClr val="000000"/>
                </a:solidFill>
                <a:latin typeface="Yeseva One"/>
              </a:rPr>
              <a:t>Финансовые показатели:</a:t>
            </a:r>
          </a:p>
          <a:p>
            <a:pPr algn="ctr">
              <a:lnSpc>
                <a:spcPts val="6600"/>
              </a:lnSpc>
            </a:pP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992193" y="8715977"/>
            <a:ext cx="4534215" cy="4114800"/>
          </a:xfrm>
          <a:custGeom>
            <a:avLst/>
            <a:gdLst/>
            <a:ahLst/>
            <a:cxnLst/>
            <a:rect r="r" b="b" t="t" l="l"/>
            <a:pathLst>
              <a:path h="4114800" w="4534215">
                <a:moveTo>
                  <a:pt x="0" y="0"/>
                </a:moveTo>
                <a:lnTo>
                  <a:pt x="4534214" y="0"/>
                </a:lnTo>
                <a:lnTo>
                  <a:pt x="453421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028950" y="-5594583"/>
            <a:ext cx="8115300" cy="7364635"/>
          </a:xfrm>
          <a:custGeom>
            <a:avLst/>
            <a:gdLst/>
            <a:ahLst/>
            <a:cxnLst/>
            <a:rect r="r" b="b" t="t" l="l"/>
            <a:pathLst>
              <a:path h="7364635" w="8115300">
                <a:moveTo>
                  <a:pt x="0" y="0"/>
                </a:moveTo>
                <a:lnTo>
                  <a:pt x="8115300" y="0"/>
                </a:lnTo>
                <a:lnTo>
                  <a:pt x="8115300" y="7364635"/>
                </a:lnTo>
                <a:lnTo>
                  <a:pt x="0" y="73646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36909" y="9267012"/>
            <a:ext cx="8115300" cy="7364635"/>
          </a:xfrm>
          <a:custGeom>
            <a:avLst/>
            <a:gdLst/>
            <a:ahLst/>
            <a:cxnLst/>
            <a:rect r="r" b="b" t="t" l="l"/>
            <a:pathLst>
              <a:path h="7364635" w="8115300">
                <a:moveTo>
                  <a:pt x="0" y="0"/>
                </a:moveTo>
                <a:lnTo>
                  <a:pt x="8115300" y="0"/>
                </a:lnTo>
                <a:lnTo>
                  <a:pt x="8115300" y="7364635"/>
                </a:lnTo>
                <a:lnTo>
                  <a:pt x="0" y="73646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3296357" y="8481517"/>
            <a:ext cx="8115300" cy="7364635"/>
          </a:xfrm>
          <a:custGeom>
            <a:avLst/>
            <a:gdLst/>
            <a:ahLst/>
            <a:cxnLst/>
            <a:rect r="r" b="b" t="t" l="l"/>
            <a:pathLst>
              <a:path h="7364635" w="8115300">
                <a:moveTo>
                  <a:pt x="0" y="0"/>
                </a:moveTo>
                <a:lnTo>
                  <a:pt x="8115300" y="0"/>
                </a:lnTo>
                <a:lnTo>
                  <a:pt x="8115300" y="7364635"/>
                </a:lnTo>
                <a:lnTo>
                  <a:pt x="0" y="7364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361932">
            <a:off x="0" y="-5594583"/>
            <a:ext cx="8115300" cy="7364635"/>
          </a:xfrm>
          <a:custGeom>
            <a:avLst/>
            <a:gdLst/>
            <a:ahLst/>
            <a:cxnLst/>
            <a:rect r="r" b="b" t="t" l="l"/>
            <a:pathLst>
              <a:path h="7364635" w="8115300">
                <a:moveTo>
                  <a:pt x="0" y="0"/>
                </a:moveTo>
                <a:lnTo>
                  <a:pt x="8115300" y="0"/>
                </a:lnTo>
                <a:lnTo>
                  <a:pt x="8115300" y="7364635"/>
                </a:lnTo>
                <a:lnTo>
                  <a:pt x="0" y="7364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2361932">
            <a:off x="15780162" y="-4723218"/>
            <a:ext cx="8115300" cy="7364635"/>
          </a:xfrm>
          <a:custGeom>
            <a:avLst/>
            <a:gdLst/>
            <a:ahLst/>
            <a:cxnLst/>
            <a:rect r="r" b="b" t="t" l="l"/>
            <a:pathLst>
              <a:path h="7364635" w="8115300">
                <a:moveTo>
                  <a:pt x="0" y="0"/>
                </a:moveTo>
                <a:lnTo>
                  <a:pt x="8115300" y="0"/>
                </a:lnTo>
                <a:lnTo>
                  <a:pt x="8115300" y="7364634"/>
                </a:lnTo>
                <a:lnTo>
                  <a:pt x="0" y="73646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441848" y="1770052"/>
            <a:ext cx="4505423" cy="6019772"/>
          </a:xfrm>
          <a:custGeom>
            <a:avLst/>
            <a:gdLst/>
            <a:ahLst/>
            <a:cxnLst/>
            <a:rect r="r" b="b" t="t" l="l"/>
            <a:pathLst>
              <a:path h="6019772" w="4505423">
                <a:moveTo>
                  <a:pt x="0" y="0"/>
                </a:moveTo>
                <a:lnTo>
                  <a:pt x="4505423" y="0"/>
                </a:lnTo>
                <a:lnTo>
                  <a:pt x="4505423" y="6019772"/>
                </a:lnTo>
                <a:lnTo>
                  <a:pt x="0" y="60197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268713" y="1770052"/>
            <a:ext cx="4514829" cy="6019772"/>
          </a:xfrm>
          <a:custGeom>
            <a:avLst/>
            <a:gdLst/>
            <a:ahLst/>
            <a:cxnLst/>
            <a:rect r="r" b="b" t="t" l="l"/>
            <a:pathLst>
              <a:path h="6019772" w="4514829">
                <a:moveTo>
                  <a:pt x="0" y="0"/>
                </a:moveTo>
                <a:lnTo>
                  <a:pt x="4514829" y="0"/>
                </a:lnTo>
                <a:lnTo>
                  <a:pt x="4514829" y="6019772"/>
                </a:lnTo>
                <a:lnTo>
                  <a:pt x="0" y="60197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291815" y="7789824"/>
            <a:ext cx="6785023" cy="2497176"/>
            <a:chOff x="0" y="0"/>
            <a:chExt cx="1787002" cy="65769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87002" cy="657692"/>
            </a:xfrm>
            <a:custGeom>
              <a:avLst/>
              <a:gdLst/>
              <a:ahLst/>
              <a:cxnLst/>
              <a:rect r="r" b="b" t="t" l="l"/>
              <a:pathLst>
                <a:path h="657692" w="1787002">
                  <a:moveTo>
                    <a:pt x="0" y="0"/>
                  </a:moveTo>
                  <a:lnTo>
                    <a:pt x="1787002" y="0"/>
                  </a:lnTo>
                  <a:lnTo>
                    <a:pt x="1787002" y="657692"/>
                  </a:lnTo>
                  <a:lnTo>
                    <a:pt x="0" y="657692"/>
                  </a:lnTo>
                  <a:close/>
                </a:path>
              </a:pathLst>
            </a:custGeom>
            <a:solidFill>
              <a:srgbClr val="685C52">
                <a:alpha val="49804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787002" cy="6957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364316" y="642013"/>
            <a:ext cx="17559367" cy="901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6600">
                <a:solidFill>
                  <a:srgbClr val="000000"/>
                </a:solidFill>
                <a:latin typeface="Yeseva One"/>
              </a:rPr>
              <a:t>Наша команда: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87970" y="7723149"/>
            <a:ext cx="6592714" cy="298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Фильцева Валерия Витальевна (капитан) - факультет Менеджмента и Предпринимательства 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 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0172700" y="7789824"/>
            <a:ext cx="6636333" cy="1574255"/>
            <a:chOff x="0" y="0"/>
            <a:chExt cx="1747841" cy="41461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747841" cy="414619"/>
            </a:xfrm>
            <a:custGeom>
              <a:avLst/>
              <a:gdLst/>
              <a:ahLst/>
              <a:cxnLst/>
              <a:rect r="r" b="b" t="t" l="l"/>
              <a:pathLst>
                <a:path h="414619" w="1747841">
                  <a:moveTo>
                    <a:pt x="0" y="0"/>
                  </a:moveTo>
                  <a:lnTo>
                    <a:pt x="1747841" y="0"/>
                  </a:lnTo>
                  <a:lnTo>
                    <a:pt x="1747841" y="414619"/>
                  </a:lnTo>
                  <a:lnTo>
                    <a:pt x="0" y="414619"/>
                  </a:lnTo>
                  <a:close/>
                </a:path>
              </a:pathLst>
            </a:custGeom>
            <a:solidFill>
              <a:srgbClr val="685C52">
                <a:alpha val="44706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747841" cy="4527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0558948" y="7951749"/>
            <a:ext cx="7729052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Леонова Софья Евгеньевна - факультет Торгового дела 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093968" y="-1403469"/>
            <a:ext cx="5870950" cy="5327887"/>
          </a:xfrm>
          <a:custGeom>
            <a:avLst/>
            <a:gdLst/>
            <a:ahLst/>
            <a:cxnLst/>
            <a:rect r="r" b="b" t="t" l="l"/>
            <a:pathLst>
              <a:path h="5327887" w="5870950">
                <a:moveTo>
                  <a:pt x="0" y="0"/>
                </a:moveTo>
                <a:lnTo>
                  <a:pt x="5870950" y="0"/>
                </a:lnTo>
                <a:lnTo>
                  <a:pt x="5870950" y="5327887"/>
                </a:lnTo>
                <a:lnTo>
                  <a:pt x="0" y="53278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283182" y="3632200"/>
            <a:ext cx="11721636" cy="3251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00"/>
              </a:lnSpc>
            </a:pPr>
            <a:r>
              <a:rPr lang="en-US" sz="12500">
                <a:solidFill>
                  <a:srgbClr val="000000"/>
                </a:solidFill>
                <a:latin typeface="Yeseva One"/>
              </a:rPr>
              <a:t>Спасибо за внимание 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2877043" y="8910111"/>
            <a:ext cx="6902885" cy="6782084"/>
          </a:xfrm>
          <a:custGeom>
            <a:avLst/>
            <a:gdLst/>
            <a:ahLst/>
            <a:cxnLst/>
            <a:rect r="r" b="b" t="t" l="l"/>
            <a:pathLst>
              <a:path h="6782084" w="6902885">
                <a:moveTo>
                  <a:pt x="0" y="0"/>
                </a:moveTo>
                <a:lnTo>
                  <a:pt x="6902885" y="0"/>
                </a:lnTo>
                <a:lnTo>
                  <a:pt x="6902885" y="6782084"/>
                </a:lnTo>
                <a:lnTo>
                  <a:pt x="0" y="67820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029443" y="9062511"/>
            <a:ext cx="6902885" cy="6782084"/>
          </a:xfrm>
          <a:custGeom>
            <a:avLst/>
            <a:gdLst/>
            <a:ahLst/>
            <a:cxnLst/>
            <a:rect r="r" b="b" t="t" l="l"/>
            <a:pathLst>
              <a:path h="6782084" w="6902885">
                <a:moveTo>
                  <a:pt x="0" y="0"/>
                </a:moveTo>
                <a:lnTo>
                  <a:pt x="6902885" y="0"/>
                </a:lnTo>
                <a:lnTo>
                  <a:pt x="6902885" y="6782084"/>
                </a:lnTo>
                <a:lnTo>
                  <a:pt x="0" y="67820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210060" y="-711200"/>
            <a:ext cx="5178810" cy="4114800"/>
          </a:xfrm>
          <a:custGeom>
            <a:avLst/>
            <a:gdLst/>
            <a:ahLst/>
            <a:cxnLst/>
            <a:rect r="r" b="b" t="t" l="l"/>
            <a:pathLst>
              <a:path h="4114800" w="5178810">
                <a:moveTo>
                  <a:pt x="0" y="0"/>
                </a:moveTo>
                <a:lnTo>
                  <a:pt x="5178810" y="0"/>
                </a:lnTo>
                <a:lnTo>
                  <a:pt x="51788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749804" y="7322132"/>
            <a:ext cx="6258297" cy="5929737"/>
          </a:xfrm>
          <a:custGeom>
            <a:avLst/>
            <a:gdLst/>
            <a:ahLst/>
            <a:cxnLst/>
            <a:rect r="r" b="b" t="t" l="l"/>
            <a:pathLst>
              <a:path h="5929737" w="6258297">
                <a:moveTo>
                  <a:pt x="0" y="0"/>
                </a:moveTo>
                <a:lnTo>
                  <a:pt x="6258297" y="0"/>
                </a:lnTo>
                <a:lnTo>
                  <a:pt x="6258297" y="5929736"/>
                </a:lnTo>
                <a:lnTo>
                  <a:pt x="0" y="592973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25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352525" y="-2663944"/>
            <a:ext cx="5870950" cy="5327887"/>
          </a:xfrm>
          <a:custGeom>
            <a:avLst/>
            <a:gdLst/>
            <a:ahLst/>
            <a:cxnLst/>
            <a:rect r="r" b="b" t="t" l="l"/>
            <a:pathLst>
              <a:path h="5327887" w="5870950">
                <a:moveTo>
                  <a:pt x="0" y="0"/>
                </a:moveTo>
                <a:lnTo>
                  <a:pt x="5870950" y="0"/>
                </a:lnTo>
                <a:lnTo>
                  <a:pt x="5870950" y="5327888"/>
                </a:lnTo>
                <a:lnTo>
                  <a:pt x="0" y="532788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74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DAF1ezzOYqk</dc:identifier>
  <dcterms:modified xsi:type="dcterms:W3CDTF">2011-08-01T06:04:30Z</dcterms:modified>
  <cp:revision>1</cp:revision>
  <dc:title>Soft Sand Minimalist Modern Thesis Defense Presentation</dc:title>
</cp:coreProperties>
</file>