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71" r:id="rId12"/>
    <p:sldId id="264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Helvetica Neue" panose="020B0604020202020204" charset="0"/>
      <p:regular r:id="rId23"/>
      <p:bold r:id="rId24"/>
      <p:italic r:id="rId25"/>
      <p:boldItalic r:id="rId26"/>
    </p:embeddedFont>
    <p:embeddedFont>
      <p:font typeface="Arial Black" panose="020B0A04020102020204" pitchFamily="34" charset="0"/>
      <p:bold r:id="rId27"/>
    </p:embeddedFont>
    <p:embeddedFont>
      <p:font typeface="Raleway SemiBold" panose="020B0604020202020204" charset="-52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  <p:embeddedFont>
      <p:font typeface="Bahnschrift SemiCondensed" panose="020B0502040204020203" pitchFamily="34" charset="0"/>
      <p:regular r:id="rId36"/>
      <p:bold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j3tqGAyHP6FgBOkkD+oUNp/HJG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01AE608-EDFA-4CDF-A533-C5F6C68387E5}">
  <a:tblStyle styleId="{701AE608-EDFA-4CDF-A533-C5F6C68387E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236" y="3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2970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2436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30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3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5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5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3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6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3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13853"/>
          <a:stretch/>
        </p:blipFill>
        <p:spPr>
          <a:xfrm>
            <a:off x="806495" y="123150"/>
            <a:ext cx="3934537" cy="3461610"/>
          </a:xfrm>
          <a:prstGeom prst="rect">
            <a:avLst/>
          </a:prstGeom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2169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dirty="0"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6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700" y="123150"/>
            <a:ext cx="895675" cy="8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6136" y="3117401"/>
            <a:ext cx="3287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ПРИЛОЖЕНИЕ ДЛЯ ЗНАКОМСТВ</a:t>
            </a:r>
            <a:endParaRPr lang="ru-RU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/>
          <p:nvPr/>
        </p:nvSpPr>
        <p:spPr>
          <a:xfrm rot="10800000">
            <a:off x="755400" y="1741800"/>
            <a:ext cx="5475900" cy="3325800"/>
          </a:xfrm>
          <a:prstGeom prst="wedgeRectCallout">
            <a:avLst>
              <a:gd name="adj1" fmla="val -22102"/>
              <a:gd name="adj2" fmla="val 58457"/>
            </a:avLst>
          </a:prstGeom>
          <a:solidFill>
            <a:srgbClr val="ADDAE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25" y="321825"/>
            <a:ext cx="265500" cy="482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916125" y="1842300"/>
            <a:ext cx="5173500" cy="74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 smtClean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>
            <a:spLocks noGrp="1"/>
          </p:cNvSpPr>
          <p:nvPr>
            <p:ph type="title"/>
          </p:nvPr>
        </p:nvSpPr>
        <p:spPr>
          <a:xfrm>
            <a:off x="1412781" y="69061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3"/>
          <p:cNvSpPr txBox="1">
            <a:spLocks noGrp="1"/>
          </p:cNvSpPr>
          <p:nvPr>
            <p:ph type="body" idx="1"/>
          </p:nvPr>
        </p:nvSpPr>
        <p:spPr>
          <a:xfrm>
            <a:off x="530730" y="1980429"/>
            <a:ext cx="7993200" cy="25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-RU" sz="1800" dirty="0" smtClean="0">
                <a:solidFill>
                  <a:srgbClr val="132C40"/>
                </a:solidFill>
              </a:rPr>
              <a:t>Любого пола, лица от 18 до 65 лет.</a:t>
            </a:r>
          </a:p>
          <a:p>
            <a:pPr marL="127000" lvl="0" indent="0">
              <a:buClr>
                <a:schemeClr val="dk1"/>
              </a:buClr>
              <a:buSzPts val="1400"/>
              <a:buNone/>
            </a:pPr>
            <a:r>
              <a:rPr lang="ru-RU" sz="1800" dirty="0">
                <a:solidFill>
                  <a:srgbClr val="132C40"/>
                </a:solidFill>
              </a:rPr>
              <a:t>Молодые люди, которые пытаются расширить свой круг общения, стать популярными любым доступным способом. Среди них есть и начинающие </a:t>
            </a:r>
            <a:r>
              <a:rPr lang="ru-RU" sz="1800" dirty="0" err="1" smtClean="0">
                <a:solidFill>
                  <a:srgbClr val="132C40"/>
                </a:solidFill>
              </a:rPr>
              <a:t>блогеры</a:t>
            </a:r>
            <a:r>
              <a:rPr lang="ru-RU" sz="1800" dirty="0" smtClean="0">
                <a:solidFill>
                  <a:srgbClr val="132C40"/>
                </a:solidFill>
              </a:rPr>
              <a:t>-музыканты, поэты, </a:t>
            </a:r>
            <a:r>
              <a:rPr lang="ru-RU" sz="1800" dirty="0">
                <a:solidFill>
                  <a:srgbClr val="132C40"/>
                </a:solidFill>
              </a:rPr>
              <a:t>собирающие подписчиков по всем смежным </a:t>
            </a:r>
            <a:r>
              <a:rPr lang="ru-RU" sz="1800" dirty="0" smtClean="0">
                <a:solidFill>
                  <a:srgbClr val="132C40"/>
                </a:solidFill>
              </a:rPr>
              <a:t>каналам, а также обычные люди, которые стремятся найти единомышленников по музыкальным интересам.</a:t>
            </a:r>
            <a:endParaRPr sz="18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 dirty="0">
                <a:solidFill>
                  <a:srgbClr val="132C40"/>
                </a:solidFill>
              </a:rPr>
              <a:t> 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3"/>
          <p:cNvCxnSpPr/>
          <p:nvPr/>
        </p:nvCxnSpPr>
        <p:spPr>
          <a:xfrm>
            <a:off x="442625" y="2388600"/>
            <a:ext cx="78528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4"/>
          <p:cNvSpPr txBox="1">
            <a:spLocks noGrp="1"/>
          </p:cNvSpPr>
          <p:nvPr>
            <p:ph type="body" idx="1"/>
          </p:nvPr>
        </p:nvSpPr>
        <p:spPr>
          <a:xfrm>
            <a:off x="456825" y="2479675"/>
            <a:ext cx="7379400" cy="36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7" name="Google Shape;16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4"/>
          <p:cNvCxnSpPr/>
          <p:nvPr/>
        </p:nvCxnSpPr>
        <p:spPr>
          <a:xfrm rot="10800000" flipH="1">
            <a:off x="465500" y="2312250"/>
            <a:ext cx="8023500" cy="153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4" name="Google Shape;174;p5"/>
          <p:cNvSpPr txBox="1">
            <a:spLocks noGrp="1"/>
          </p:cNvSpPr>
          <p:nvPr>
            <p:ph type="body" idx="1"/>
          </p:nvPr>
        </p:nvSpPr>
        <p:spPr>
          <a:xfrm>
            <a:off x="456825" y="2626017"/>
            <a:ext cx="7993200" cy="33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2" name="Google Shape;18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5"/>
          <p:cNvCxnSpPr/>
          <p:nvPr/>
        </p:nvCxnSpPr>
        <p:spPr>
          <a:xfrm>
            <a:off x="450250" y="2388600"/>
            <a:ext cx="80817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dirty="0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 dirty="0">
                <a:solidFill>
                  <a:srgbClr val="132C40"/>
                </a:solidFill>
              </a:rPr>
            </a:br>
            <a:r>
              <a:rPr lang="ru" dirty="0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808057" y="2660664"/>
            <a:ext cx="5118900" cy="2228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lang="ru" sz="1200" b="0" i="0" u="none" strike="noStrike" cap="none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endParaRPr lang="ru-RU" sz="1200" dirty="0" smtClean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</a:t>
            </a: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</a:t>
            </a: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помощью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</a:t>
            </a:r>
            <a:r>
              <a:rPr lang="ru" sz="1200" b="0" i="0" u="none" strike="noStrike" cap="none" dirty="0" smtClean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1" name="Google Shape;201;p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2" name="Google Shape;202;p7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/>
          </a:p>
        </p:txBody>
      </p:sp>
      <p:sp>
        <p:nvSpPr>
          <p:cNvPr id="203" name="Google Shape;203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5833473" y="4137704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 txBox="1">
            <a:spLocks noGrp="1"/>
          </p:cNvSpPr>
          <p:nvPr>
            <p:ph type="title"/>
          </p:nvPr>
        </p:nvSpPr>
        <p:spPr>
          <a:xfrm>
            <a:off x="5887476" y="4137704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3332" y="4455694"/>
            <a:ext cx="187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WePlay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583" y="3361667"/>
            <a:ext cx="971550" cy="971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068" y="766985"/>
            <a:ext cx="1253066" cy="2643188"/>
          </a:xfrm>
          <a:prstGeom prst="rect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1026" name="Picture 2" descr="https://sun9-66.userapi.com/impg/jLJ5SStRM95Kf8jtiaFRbGWYJTcXqpXBOYq7cA/pwzmvFEbfMc.jpg?size=512x1080&amp;quality=95&amp;sign=f506a15b8249ceefbf707928004cd8de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375" y="1067254"/>
            <a:ext cx="1318015" cy="2780188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10.userapi.com/impg/EjWuNox2m-BwLO-TH2MwJKLP_YpjtEuACAKp2Q/Gs6fBnHl6PI.jpg?size=512x1080&amp;quality=95&amp;sign=cb2dd755a632268dbf3a7d808c3c8e6c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771" y="1787055"/>
            <a:ext cx="1265133" cy="2668639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8316" y="680188"/>
            <a:ext cx="3402354" cy="23083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развлекательный </a:t>
            </a:r>
            <a:r>
              <a:rPr lang="ru-RU" sz="1200" dirty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контент (игры), </a:t>
            </a:r>
            <a:endParaRPr lang="ru-RU" sz="1200" dirty="0" smtClean="0">
              <a:solidFill>
                <a:schemeClr val="tx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342900" indent="-342900">
              <a:buAutoNum type="arabicParenR"/>
            </a:pP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наличие </a:t>
            </a:r>
            <a:r>
              <a:rPr lang="ru-RU" sz="1200" dirty="0" err="1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видеокомнат</a:t>
            </a:r>
            <a:r>
              <a:rPr lang="ru-RU" sz="1200" dirty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, синхронизированных </a:t>
            </a: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c </a:t>
            </a:r>
            <a:r>
              <a:rPr lang="ru-RU" sz="1200" dirty="0" err="1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You-Tube</a:t>
            </a: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 платформой,</a:t>
            </a:r>
          </a:p>
          <a:p>
            <a:pPr marL="342900" indent="-342900">
              <a:buAutoNum type="arabicParenR"/>
            </a:pP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наличие </a:t>
            </a:r>
            <a:r>
              <a:rPr lang="ru-RU" sz="1200" dirty="0" err="1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аватаров</a:t>
            </a:r>
            <a:r>
              <a:rPr lang="ru-RU" sz="1200" dirty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 (при повышении уровня открываются новые преимущества: новая одежда для </a:t>
            </a:r>
            <a:r>
              <a:rPr lang="ru-RU" sz="1200" dirty="0" err="1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аватара</a:t>
            </a:r>
            <a:r>
              <a:rPr lang="ru-RU" sz="1200" dirty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, приватизация комнат для общения</a:t>
            </a: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),</a:t>
            </a:r>
          </a:p>
          <a:p>
            <a:pPr marL="342900" indent="-342900">
              <a:buAutoNum type="arabicParenR"/>
            </a:pP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система достижений</a:t>
            </a:r>
            <a:endParaRPr lang="ru-RU" sz="1200" dirty="0">
              <a:solidFill>
                <a:schemeClr val="tx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5833473" y="4137704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 txBox="1">
            <a:spLocks noGrp="1"/>
          </p:cNvSpPr>
          <p:nvPr>
            <p:ph type="title"/>
          </p:nvPr>
        </p:nvSpPr>
        <p:spPr>
          <a:xfrm>
            <a:off x="5887476" y="4137704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03603" y="1318781"/>
            <a:ext cx="3293984" cy="181588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1) синхронизация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с </a:t>
            </a:r>
            <a:r>
              <a:rPr lang="ru-RU" sz="1600" dirty="0" err="1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vk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- аккаунтами, </a:t>
            </a:r>
            <a:endParaRPr lang="ru-RU" sz="1600" dirty="0" smtClean="0">
              <a:solidFill>
                <a:schemeClr val="tx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) наличие анонимного ночного чата, </a:t>
            </a:r>
            <a:endParaRPr lang="ru-RU" sz="1600" dirty="0" smtClean="0">
              <a:solidFill>
                <a:schemeClr val="tx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Arial Black" panose="020B0A04020102020204" pitchFamily="34" charset="0"/>
              </a:rPr>
              <a:t>) возможность обмениваться фото и видео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0262" t="36830" r="19863" b="36597"/>
          <a:stretch/>
        </p:blipFill>
        <p:spPr>
          <a:xfrm>
            <a:off x="6058288" y="561663"/>
            <a:ext cx="2505076" cy="5429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09" y="371679"/>
            <a:ext cx="3110767" cy="1749806"/>
          </a:xfrm>
          <a:prstGeom prst="rect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381" y="2624242"/>
            <a:ext cx="3064574" cy="2024062"/>
          </a:xfrm>
          <a:prstGeom prst="rect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2088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4" y="3735705"/>
            <a:ext cx="2057400" cy="130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1" name="Google Shape;211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5833473" y="4137704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 txBox="1">
            <a:spLocks noGrp="1"/>
          </p:cNvSpPr>
          <p:nvPr>
            <p:ph type="title"/>
          </p:nvPr>
        </p:nvSpPr>
        <p:spPr>
          <a:xfrm>
            <a:off x="5887476" y="4137704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036" y="510625"/>
            <a:ext cx="3484921" cy="163121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1) наличие 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профиля, </a:t>
            </a:r>
            <a:endParaRPr lang="ru-RU" sz="2000" dirty="0" smtClean="0">
              <a:solidFill>
                <a:schemeClr val="tx1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2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) синхронизация при регистрации с такими приложениями, как: </a:t>
            </a:r>
            <a:r>
              <a:rPr lang="ru-RU" sz="2000" dirty="0" err="1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google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facebook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instagram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vk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latin typeface="Bahnschrift SemiCondensed" panose="020B0502040204020203" pitchFamily="34" charset="0"/>
              </a:rPr>
              <a:t>,</a:t>
            </a:r>
          </a:p>
        </p:txBody>
      </p:sp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373" y="2683233"/>
            <a:ext cx="2532651" cy="142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276" y="3395541"/>
            <a:ext cx="1701644" cy="95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720" y="853525"/>
            <a:ext cx="4138640" cy="21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85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9" name="Google Shape;229;p9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/>
          </a:p>
        </p:txBody>
      </p:sp>
      <p:sp>
        <p:nvSpPr>
          <p:cNvPr id="230" name="Google Shape;230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9" name="Google Shape;239;p1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sp>
        <p:nvSpPr>
          <p:cNvPr id="240" name="Google Shape;240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9" name="Google Shape;249;p11"/>
          <p:cNvGraphicFramePr/>
          <p:nvPr>
            <p:extLst>
              <p:ext uri="{D42A27DB-BD31-4B8C-83A1-F6EECF244321}">
                <p14:modId xmlns:p14="http://schemas.microsoft.com/office/powerpoint/2010/main" val="2156066946"/>
              </p:ext>
            </p:extLst>
          </p:nvPr>
        </p:nvGraphicFramePr>
        <p:xfrm>
          <a:off x="456810" y="921625"/>
          <a:ext cx="7532025" cy="3878675"/>
        </p:xfrm>
        <a:graphic>
          <a:graphicData uri="http://schemas.openxmlformats.org/drawingml/2006/table">
            <a:tbl>
              <a:tblPr>
                <a:noFill/>
                <a:tableStyleId>{701AE608-EDFA-4CDF-A533-C5F6C68387E5}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</a:t>
                      </a: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ТЕСТИРОВЩИК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0" name="Google Shape;250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1" name="Google Shape;261;p12"/>
          <p:cNvSpPr txBox="1">
            <a:spLocks noGrp="1"/>
          </p:cNvSpPr>
          <p:nvPr>
            <p:ph type="body" idx="1"/>
          </p:nvPr>
        </p:nvSpPr>
        <p:spPr>
          <a:xfrm>
            <a:off x="456825" y="1300525"/>
            <a:ext cx="7973700" cy="13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 dirty="0">
                <a:solidFill>
                  <a:srgbClr val="132C40"/>
                </a:solidFill>
              </a:rPr>
              <a:t>Планы развития, основные укрупненные </a:t>
            </a:r>
            <a:r>
              <a:rPr lang="ru" sz="1600" dirty="0" smtClean="0">
                <a:solidFill>
                  <a:srgbClr val="132C40"/>
                </a:solidFill>
              </a:rPr>
              <a:t>задачи</a:t>
            </a: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70" name="Google Shape;270;p12"/>
          <p:cNvGraphicFramePr/>
          <p:nvPr>
            <p:extLst>
              <p:ext uri="{D42A27DB-BD31-4B8C-83A1-F6EECF244321}">
                <p14:modId xmlns:p14="http://schemas.microsoft.com/office/powerpoint/2010/main" val="812257174"/>
              </p:ext>
            </p:extLst>
          </p:nvPr>
        </p:nvGraphicFramePr>
        <p:xfrm>
          <a:off x="630335" y="3150175"/>
          <a:ext cx="7532025" cy="381000"/>
        </p:xfrm>
        <a:graphic>
          <a:graphicData uri="http://schemas.openxmlformats.org/drawingml/2006/table">
            <a:tbl>
              <a:tblPr>
                <a:noFill/>
                <a:tableStyleId>{701AE608-EDFA-4CDF-A533-C5F6C68387E5}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13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268</Words>
  <Application>Microsoft Office PowerPoint</Application>
  <PresentationFormat>Экран (16:9)</PresentationFormat>
  <Paragraphs>69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Century Gothic</vt:lpstr>
      <vt:lpstr>Helvetica Neue</vt:lpstr>
      <vt:lpstr>Arial Black</vt:lpstr>
      <vt:lpstr>Raleway SemiBold</vt:lpstr>
      <vt:lpstr>Raleway</vt:lpstr>
      <vt:lpstr>Arial</vt:lpstr>
      <vt:lpstr>Bahnschrift SemiCondensed</vt:lpstr>
      <vt:lpstr>Calibri</vt:lpstr>
      <vt:lpstr>Simple Light</vt:lpstr>
      <vt:lpstr>Simple Light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КОНКУРЕНТЫ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SURGAPP</dc:title>
  <dc:creator>Смирнова Ирина Валерьевна</dc:creator>
  <cp:lastModifiedBy>Анюта</cp:lastModifiedBy>
  <cp:revision>10</cp:revision>
  <dcterms:modified xsi:type="dcterms:W3CDTF">2024-09-29T19:33:13Z</dcterms:modified>
</cp:coreProperties>
</file>