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3yOB3WqJnqBCoW3MubtMgPnvM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0" name="Google Shape;23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52" name="Google Shape;25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ru-RU" sz="5000">
                <a:solidFill>
                  <a:schemeClr val="dk1"/>
                </a:solidFill>
              </a:rPr>
              <a:t>Автоматизированный сервис по подбору автомобилей с пробегом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568121"/>
            <a:ext cx="5781675" cy="4738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Трата 10% рабочего времени у подборщиков ( более 1-го часа рабочего времени)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Потеря потенциальных клиентов– 20% клиентов не готовы ждать ответа от менеджера больше 60 минут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Денежные затраты людей на осмотры( в день происходит 2-3 «пустых» выезда по 5 000 рублей)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73" name="Google Shape;17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8303" y="1400174"/>
            <a:ext cx="4760713" cy="31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1750" y="4952999"/>
            <a:ext cx="1970249" cy="197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58303" y="4887750"/>
            <a:ext cx="1970250" cy="19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3" name="Google Shape;183;p3"/>
          <p:cNvSpPr txBox="1"/>
          <p:nvPr>
            <p:ph idx="2" type="body"/>
          </p:nvPr>
        </p:nvSpPr>
        <p:spPr>
          <a:xfrm>
            <a:off x="6172200" y="1314450"/>
            <a:ext cx="5857875" cy="52196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550"/>
              <a:buNone/>
            </a:pPr>
            <a:r>
              <a:rPr lang="ru-RU" sz="1550">
                <a:latin typeface="Arial"/>
                <a:ea typeface="Arial"/>
                <a:cs typeface="Arial"/>
                <a:sym typeface="Arial"/>
              </a:rPr>
              <a:t>Сервис с уникальным алгоритмом отбора объявлений, основанный на аналитике данных с применением нейросетей, который автоматизирует и упрощает подбор автомобиля.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550"/>
              <a:buChar char="•"/>
            </a:pPr>
            <a:r>
              <a:rPr lang="ru-RU" sz="1550">
                <a:latin typeface="Arial"/>
                <a:ea typeface="Arial"/>
                <a:cs typeface="Arial"/>
                <a:sym typeface="Arial"/>
              </a:rPr>
              <a:t>Пользователи из компаний по подбору и сами компании получат возможность увеличить свои продажи и трафик, за счет ускорения операционной деятельности.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550"/>
              <a:buChar char="•"/>
            </a:pPr>
            <a:r>
              <a:rPr lang="ru-RU" sz="1550">
                <a:latin typeface="Arial"/>
                <a:ea typeface="Arial"/>
                <a:cs typeface="Arial"/>
                <a:sym typeface="Arial"/>
              </a:rPr>
              <a:t>Новый подход к выбору бу автомобиля - выбор основан на собственных предпочтениях, а не навязан подборщиками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550"/>
              <a:buChar char="•"/>
            </a:pPr>
            <a:r>
              <a:rPr lang="ru-RU" sz="1550">
                <a:latin typeface="Arial"/>
                <a:ea typeface="Arial"/>
                <a:cs typeface="Arial"/>
                <a:sym typeface="Arial"/>
              </a:rPr>
              <a:t>Покупатели получат возможность экономить свое время и деньги на подборе бу автомобиля и воплощать свои мечты без труда.</a:t>
            </a:r>
            <a:endParaRPr/>
          </a:p>
        </p:txBody>
      </p:sp>
      <p:pic>
        <p:nvPicPr>
          <p:cNvPr id="184" name="Google Shape;1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7520" y="1254579"/>
            <a:ext cx="2215790" cy="3742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6240" y="1299483"/>
            <a:ext cx="2210885" cy="3742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92770" y="4996020"/>
            <a:ext cx="2476500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/>
          <p:nvPr/>
        </p:nvSpPr>
        <p:spPr>
          <a:xfrm>
            <a:off x="977348" y="41744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3" name="Google Shape;193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4" name="Google Shape;194;p4"/>
          <p:cNvSpPr txBox="1"/>
          <p:nvPr>
            <p:ph idx="1" type="body"/>
          </p:nvPr>
        </p:nvSpPr>
        <p:spPr>
          <a:xfrm>
            <a:off x="803275" y="1348654"/>
            <a:ext cx="6511778" cy="5351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Пользовательский сценарий: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Шаг 1 – Заполнение анкеты по своим предпочтениям от потенциального клиента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Шаг 2 - На основе специального алгоритма составляется сжатая выборка моделей автомобилей и объявлений с открытых площадок.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Шаг 3 – Выбор вариантов для осмотра.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УТП – </a:t>
            </a:r>
            <a:r>
              <a:rPr b="1" lang="ru-RU" sz="1700">
                <a:latin typeface="Arial"/>
                <a:ea typeface="Arial"/>
                <a:cs typeface="Arial"/>
                <a:sym typeface="Arial"/>
              </a:rPr>
              <a:t>Полная автоматизация рутинных задач для </a:t>
            </a:r>
            <a:r>
              <a:rPr lang="ru-RU" sz="1700">
                <a:latin typeface="Arial"/>
                <a:ea typeface="Arial"/>
                <a:cs typeface="Arial"/>
                <a:sym typeface="Arial"/>
              </a:rPr>
              <a:t>подборщиков и </a:t>
            </a:r>
            <a:r>
              <a:rPr b="1" lang="ru-RU" sz="1700">
                <a:latin typeface="Arial"/>
                <a:ea typeface="Arial"/>
                <a:cs typeface="Arial"/>
                <a:sym typeface="Arial"/>
              </a:rPr>
              <a:t>Понимание желаний своих клиентов.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700"/>
              <a:buNone/>
            </a:pPr>
            <a:r>
              <a:rPr lang="ru-RU" sz="1700"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 – 2-ой</a:t>
            </a:r>
            <a:endParaRPr/>
          </a:p>
        </p:txBody>
      </p:sp>
      <p:pic>
        <p:nvPicPr>
          <p:cNvPr id="195" name="Google Shape;195;p4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5580" y="1487044"/>
            <a:ext cx="2634845" cy="5212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02" name="Google Shape;202;p5"/>
          <p:cNvSpPr txBox="1"/>
          <p:nvPr/>
        </p:nvSpPr>
        <p:spPr>
          <a:xfrm>
            <a:off x="903135" y="1413483"/>
            <a:ext cx="10515600" cy="4732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4" name="Google Shape;204;p5"/>
          <p:cNvSpPr/>
          <p:nvPr/>
        </p:nvSpPr>
        <p:spPr>
          <a:xfrm>
            <a:off x="1473200" y="2458720"/>
            <a:ext cx="3474720" cy="2692400"/>
          </a:xfrm>
          <a:prstGeom prst="donut">
            <a:avLst>
              <a:gd fmla="val 25899" name="adj"/>
            </a:avLst>
          </a:prstGeom>
          <a:solidFill>
            <a:schemeClr val="accent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831723" y="1832134"/>
            <a:ext cx="4673600" cy="3945572"/>
          </a:xfrm>
          <a:prstGeom prst="donut">
            <a:avLst>
              <a:gd fmla="val 1598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428240" y="3620254"/>
            <a:ext cx="15544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850 млн. руб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5"/>
          <p:cNvSpPr txBox="1"/>
          <p:nvPr/>
        </p:nvSpPr>
        <p:spPr>
          <a:xfrm>
            <a:off x="2428240" y="2702560"/>
            <a:ext cx="18491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69,8 млрд. руб.</a:t>
            </a:r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2331720" y="2086789"/>
            <a:ext cx="21396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6 380 млрд. руб.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5841999" y="1426349"/>
            <a:ext cx="561244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 легковых автомобилей в РФ</a:t>
            </a:r>
            <a:endParaRPr/>
          </a:p>
        </p:txBody>
      </p:sp>
      <p:cxnSp>
        <p:nvCxnSpPr>
          <p:cNvPr id="210" name="Google Shape;210;p5"/>
          <p:cNvCxnSpPr/>
          <p:nvPr/>
        </p:nvCxnSpPr>
        <p:spPr>
          <a:xfrm flipH="1">
            <a:off x="4423810" y="1636697"/>
            <a:ext cx="1370584" cy="66044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1" name="Google Shape;211;p5"/>
          <p:cNvCxnSpPr>
            <a:stCxn id="212" idx="1"/>
            <a:endCxn id="207" idx="3"/>
          </p:cNvCxnSpPr>
          <p:nvPr/>
        </p:nvCxnSpPr>
        <p:spPr>
          <a:xfrm flipH="1">
            <a:off x="4277300" y="2304523"/>
            <a:ext cx="1552800" cy="5826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3" name="Google Shape;213;p5"/>
          <p:cNvCxnSpPr>
            <a:stCxn id="214" idx="1"/>
          </p:cNvCxnSpPr>
          <p:nvPr/>
        </p:nvCxnSpPr>
        <p:spPr>
          <a:xfrm flipH="1">
            <a:off x="3994599" y="2901934"/>
            <a:ext cx="1847400" cy="780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2" name="Google Shape;212;p5"/>
          <p:cNvSpPr txBox="1"/>
          <p:nvPr/>
        </p:nvSpPr>
        <p:spPr>
          <a:xfrm>
            <a:off x="5830100" y="1919802"/>
            <a:ext cx="623388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 площадок объявлений с автомобилями</a:t>
            </a:r>
            <a:endParaRPr/>
          </a:p>
        </p:txBody>
      </p:sp>
      <p:sp>
        <p:nvSpPr>
          <p:cNvPr id="214" name="Google Shape;214;p5"/>
          <p:cNvSpPr txBox="1"/>
          <p:nvPr/>
        </p:nvSpPr>
        <p:spPr>
          <a:xfrm>
            <a:off x="5841999" y="2686490"/>
            <a:ext cx="537638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 компаний по подбору в РФ</a:t>
            </a:r>
            <a:endParaRPr/>
          </a:p>
        </p:txBody>
      </p:sp>
      <p:sp>
        <p:nvSpPr>
          <p:cNvPr id="215" name="Google Shape;215;p5"/>
          <p:cNvSpPr txBox="1"/>
          <p:nvPr>
            <p:ph idx="1" type="body"/>
          </p:nvPr>
        </p:nvSpPr>
        <p:spPr>
          <a:xfrm>
            <a:off x="5842000" y="3429001"/>
            <a:ext cx="6221984" cy="3298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Клиент – компании по подбору, частные подборщики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Рынок – B2B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Ежегодно услугами автоподбора уже пользуются более 1 млн. человек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Кол-во купленных автомобилей с помощью подборщиков с каждым годом растет: + 10% год к году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22" name="Google Shape;222;p6"/>
          <p:cNvSpPr txBox="1"/>
          <p:nvPr/>
        </p:nvSpPr>
        <p:spPr>
          <a:xfrm>
            <a:off x="990600" y="1284514"/>
            <a:ext cx="10515600" cy="5573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4" name="Google Shape;224;p6"/>
          <p:cNvSpPr txBox="1"/>
          <p:nvPr>
            <p:ph idx="2" type="body"/>
          </p:nvPr>
        </p:nvSpPr>
        <p:spPr>
          <a:xfrm>
            <a:off x="6917436" y="1485108"/>
            <a:ext cx="5113782" cy="50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Конкурентные преимущества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1)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</a:t>
            </a:r>
            <a:r>
              <a:rPr b="1" lang="ru-RU" sz="2800">
                <a:latin typeface="Arial"/>
                <a:ea typeface="Arial"/>
                <a:cs typeface="Arial"/>
                <a:sym typeface="Arial"/>
              </a:rPr>
              <a:t>олная автоматизация рутинных задач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 для подборщиков.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2) Получение ответа по моделям и объявлениям </a:t>
            </a:r>
            <a:r>
              <a:rPr b="1" lang="ru-RU" sz="2800">
                <a:latin typeface="Arial"/>
                <a:ea typeface="Arial"/>
                <a:cs typeface="Arial"/>
                <a:sym typeface="Arial"/>
              </a:rPr>
              <a:t>по текстовому запросу.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b="1" lang="ru-RU" sz="2800">
                <a:latin typeface="Arial"/>
                <a:ea typeface="Arial"/>
                <a:cs typeface="Arial"/>
                <a:sym typeface="Arial"/>
              </a:rPr>
              <a:t>Учет пожеланий клиента и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наглядность выбора 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при обращени</a:t>
            </a:r>
            <a:r>
              <a:rPr lang="ru-RU">
                <a:latin typeface="Arial"/>
                <a:ea typeface="Arial"/>
                <a:cs typeface="Arial"/>
                <a:sym typeface="Arial"/>
              </a:rPr>
              <a:t>и к сервису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5" name="Google Shape;22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26" name="Google Shape;2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782" y="1515043"/>
            <a:ext cx="6925289" cy="5256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33" name="Google Shape;23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34" name="Google Shape;234;p7"/>
          <p:cNvGrpSpPr/>
          <p:nvPr/>
        </p:nvGrpSpPr>
        <p:grpSpPr>
          <a:xfrm>
            <a:off x="1404775" y="1438795"/>
            <a:ext cx="9058601" cy="5400154"/>
            <a:chOff x="128425" y="18512"/>
            <a:chExt cx="9058601" cy="5400154"/>
          </a:xfrm>
        </p:grpSpPr>
        <p:sp>
          <p:nvSpPr>
            <p:cNvPr id="235" name="Google Shape;235;p7"/>
            <p:cNvSpPr/>
            <p:nvPr/>
          </p:nvSpPr>
          <p:spPr>
            <a:xfrm rot="5400000">
              <a:off x="484077" y="1669244"/>
              <a:ext cx="1342390" cy="1528263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128425" y="181178"/>
              <a:ext cx="2259794" cy="1581782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 txBox="1"/>
            <p:nvPr/>
          </p:nvSpPr>
          <p:spPr>
            <a:xfrm>
              <a:off x="205655" y="258408"/>
              <a:ext cx="2105334" cy="1427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ru-RU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Партнеры и ресурсы</a:t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2406447" y="18512"/>
              <a:ext cx="5182635" cy="1905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2406447" y="18512"/>
              <a:ext cx="5182635" cy="1905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-114300" lvl="1" marL="1143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AutoNum type="arabicParenR"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Компании по подбору, самозанятые подборщики.</a:t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AutoNum type="arabicParenR"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Площадки с объявлениями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AutoNum type="arabicParenR"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Дилеры автомобилей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050" lvl="1" marL="114300" marR="0" rtl="0" algn="l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1) Опыт работы с рынком подбора автомобилей изнутри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2) Опыт взаимодействия с инструментами для аналитики и нейронными сетями</a:t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 rot="5400000">
              <a:off x="3207065" y="3529573"/>
              <a:ext cx="1342390" cy="1528263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2021640" y="1902721"/>
              <a:ext cx="2259794" cy="1581782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2098870" y="1979951"/>
              <a:ext cx="2105334" cy="1427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ru-RU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Мой сервис</a:t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4324634" y="1958042"/>
              <a:ext cx="3216708" cy="17471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4324634" y="1958042"/>
              <a:ext cx="3216708" cy="17471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-114300" lvl="1" marL="1143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1) Продажа подписки/ разовой покупки использования сервиса.</a:t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15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2) Внедрение микросервиса в отделы компаний по подбору.</a:t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818930" y="3836884"/>
              <a:ext cx="2259794" cy="1581782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4896160" y="3914114"/>
              <a:ext cx="2105334" cy="1427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ru-RU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Подборщики</a:t>
              </a: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7477232" y="3936035"/>
              <a:ext cx="1709794" cy="993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7"/>
            <p:cNvSpPr txBox="1"/>
            <p:nvPr/>
          </p:nvSpPr>
          <p:spPr>
            <a:xfrm>
              <a:off x="7477232" y="3936035"/>
              <a:ext cx="1709794" cy="993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-114300" lvl="1" marL="1143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b="0" i="0" lang="ru-RU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Получение прибыли и увеличение числа клиентов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55" name="Google Shape;255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6" name="Google Shape;256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7" name="Google Shape;25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8" name="Google Shape;258;p8"/>
          <p:cNvSpPr txBox="1"/>
          <p:nvPr>
            <p:ph idx="1" type="body"/>
          </p:nvPr>
        </p:nvSpPr>
        <p:spPr>
          <a:xfrm>
            <a:off x="838200" y="1825625"/>
            <a:ext cx="473176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На момент выхода сервиса на самоокупаемость ожидается проданных подписок и заключенных договоров по лицензии – 10 000 штук в год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Точка безубыточности достигается через 3 года после запуска работы.</a:t>
            </a:r>
            <a:endParaRPr/>
          </a:p>
        </p:txBody>
      </p:sp>
      <p:sp>
        <p:nvSpPr>
          <p:cNvPr id="259" name="Google Shape;259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2365" y="2233839"/>
            <a:ext cx="6469635" cy="2754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500"/>
              <a:buFont typeface="Arial"/>
              <a:buNone/>
            </a:pPr>
            <a:r>
              <a:rPr b="1" lang="ru-RU" sz="3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ДОРОЖНАЯ</a:t>
            </a:r>
            <a:r>
              <a:rPr b="1" lang="ru-RU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3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КАРТА</a:t>
            </a:r>
            <a:endParaRPr/>
          </a:p>
        </p:txBody>
      </p:sp>
      <p:sp>
        <p:nvSpPr>
          <p:cNvPr id="267" name="Google Shape;267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8" name="Google Shape;268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69" name="Google Shape;26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4514"/>
            <a:ext cx="8092372" cy="292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4212570"/>
            <a:ext cx="8279633" cy="264543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9"/>
          <p:cNvSpPr txBox="1"/>
          <p:nvPr>
            <p:ph idx="1" type="body"/>
          </p:nvPr>
        </p:nvSpPr>
        <p:spPr>
          <a:xfrm>
            <a:off x="8279632" y="1722372"/>
            <a:ext cx="3912368" cy="4613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В будущем планируется интеграция предложений от банков по автокредитованию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Создание сервиса замкнутого цикла – отбор, осмотр и покупка в одном месте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"/>
          <p:cNvSpPr txBox="1"/>
          <p:nvPr/>
        </p:nvSpPr>
        <p:spPr>
          <a:xfrm>
            <a:off x="781924" y="1711594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