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91" r:id="rId2"/>
    <p:sldId id="278" r:id="rId3"/>
    <p:sldId id="286" r:id="rId4"/>
    <p:sldId id="287" r:id="rId5"/>
    <p:sldId id="292" r:id="rId6"/>
    <p:sldId id="289" r:id="rId7"/>
    <p:sldId id="293" r:id="rId8"/>
    <p:sldId id="290" r:id="rId9"/>
    <p:sldId id="279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267E"/>
    <a:srgbClr val="FFCC00"/>
    <a:srgbClr val="FBA918"/>
    <a:srgbClr val="FFFFFF"/>
    <a:srgbClr val="DE0000"/>
    <a:srgbClr val="E6AF00"/>
    <a:srgbClr val="612A8A"/>
    <a:srgbClr val="EE0000"/>
    <a:srgbClr val="FFC301"/>
    <a:srgbClr val="DEE7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023" autoAdjust="0"/>
  </p:normalViewPr>
  <p:slideViewPr>
    <p:cSldViewPr snapToGrid="0">
      <p:cViewPr varScale="1">
        <p:scale>
          <a:sx n="100" d="100"/>
          <a:sy n="100" d="100"/>
        </p:scale>
        <p:origin x="8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notesMaster" Target="notesMasters/notesMaster1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854EA-033D-4E05-891F-2AF64A3D2607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F50671-B52C-4DEB-BD11-6748759846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128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Название проекта – краткое название проекта (например</a:t>
            </a:r>
            <a:r>
              <a:rPr lang="ru-RU" sz="1200" b="1" baseline="0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«</a:t>
            </a:r>
            <a:r>
              <a:rPr lang="en-US" sz="1200" b="1" dirty="0" err="1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DiaLAG</a:t>
            </a:r>
            <a:r>
              <a:rPr lang="en-US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+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»)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Тема проекта – расшифровка темы</a:t>
            </a:r>
            <a:r>
              <a:rPr lang="ru-RU" sz="1200" b="1" baseline="0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в одном предложении (например, </a:t>
            </a:r>
            <a:r>
              <a:rPr lang="ru-RU" sz="1200" b="1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</a:t>
            </a:r>
            <a:r>
              <a:rPr lang="ru-RU" sz="1200" b="1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</a:t>
            </a:r>
            <a:r>
              <a:rPr lang="ru-RU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еинвазивная</a:t>
            </a:r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тест система легочной гипертензии»)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EF9E1-F0E9-4E4A-9F07-ED42021BD8C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67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50671-B52C-4DEB-BD11-6748759846C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614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50671-B52C-4DEB-BD11-6748759846C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364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50671-B52C-4DEB-BD11-6748759846C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752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552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190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249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968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600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079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894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02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456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200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604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21784-CA5F-4FBF-8A0C-EC7DD7238565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90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 /><Relationship Id="rId3" Type="http://schemas.openxmlformats.org/officeDocument/2006/relationships/image" Target="../media/image1.png" /><Relationship Id="rId7" Type="http://schemas.openxmlformats.org/officeDocument/2006/relationships/image" Target="../media/image5.png" /><Relationship Id="rId12" Type="http://schemas.openxmlformats.org/officeDocument/2006/relationships/image" Target="../media/image10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.png" /><Relationship Id="rId11" Type="http://schemas.openxmlformats.org/officeDocument/2006/relationships/image" Target="../media/image9.png" /><Relationship Id="rId5" Type="http://schemas.openxmlformats.org/officeDocument/2006/relationships/image" Target="../media/image3.png" /><Relationship Id="rId10" Type="http://schemas.openxmlformats.org/officeDocument/2006/relationships/image" Target="../media/image8.png" /><Relationship Id="rId4" Type="http://schemas.openxmlformats.org/officeDocument/2006/relationships/image" Target="../media/image2.png" /><Relationship Id="rId9" Type="http://schemas.openxmlformats.org/officeDocument/2006/relationships/image" Target="../media/image7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4.jpe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6.jpe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 /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 /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4.jpeg" /><Relationship Id="rId5" Type="http://schemas.openxmlformats.org/officeDocument/2006/relationships/image" Target="../media/image23.jpeg" /><Relationship Id="rId4" Type="http://schemas.openxmlformats.org/officeDocument/2006/relationships/image" Target="../media/image22.jpe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 /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7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3383"/>
            <a:ext cx="12191999" cy="1174413"/>
            <a:chOff x="-10316" y="-621858"/>
            <a:chExt cx="10421650" cy="1294708"/>
          </a:xfrm>
        </p:grpSpPr>
        <p:sp>
          <p:nvSpPr>
            <p:cNvPr id="21" name="Прямоугольник">
              <a:extLst>
                <a:ext uri="{FF2B5EF4-FFF2-40B4-BE49-F238E27FC236}">
                  <a16:creationId xmlns:a16="http://schemas.microsoft.com/office/drawing/2014/main" id="{51D533AB-A49E-08F7-FAEF-B9E28ED9C7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316" y="-620910"/>
              <a:ext cx="10421650" cy="1293760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27212" tIns="27212" rIns="27212" bIns="27212" anchor="ctr"/>
            <a:lstStyle/>
            <a:p>
              <a:pPr algn="ctr" defTabSz="1304521"/>
              <a:endParaRPr lang="ru-RU" altLang="ru-RU" sz="1285" dirty="0">
                <a:solidFill>
                  <a:srgbClr val="5E5E5E"/>
                </a:solidFill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1131" y="-323982"/>
              <a:ext cx="1328714" cy="683163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7723" y="-621858"/>
              <a:ext cx="1210647" cy="1171357"/>
            </a:xfrm>
            <a:prstGeom prst="rect">
              <a:avLst/>
            </a:prstGeom>
          </p:spPr>
        </p:pic>
        <p:pic>
          <p:nvPicPr>
            <p:cNvPr id="17" name="Image 10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00705" y="-458871"/>
              <a:ext cx="704281" cy="905168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5833512" y="-414557"/>
              <a:ext cx="3844133" cy="10348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Казанский </a:t>
              </a:r>
            </a:p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Государственный </a:t>
              </a:r>
            </a:p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Медицинский </a:t>
              </a:r>
            </a:p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Университет</a:t>
              </a:r>
            </a:p>
            <a:p>
              <a:pPr marR="1633457"/>
              <a:endParaRPr lang="ru-RU" sz="1100" dirty="0">
                <a:latin typeface="Cambria" panose="02040503050406030204" pitchFamily="18" charset="0"/>
                <a:ea typeface="Cambria" panose="02040503050406030204" pitchFamily="18" charset="0"/>
                <a:cs typeface="Verdana" panose="020B0604030504040204" pitchFamily="34" charset="0"/>
              </a:endParaRPr>
            </a:p>
          </p:txBody>
        </p:sp>
      </p:grpSp>
      <p:sp>
        <p:nvSpPr>
          <p:cNvPr id="29" name="Прямоугольник">
            <a:extLst>
              <a:ext uri="{FF2B5EF4-FFF2-40B4-BE49-F238E27FC236}">
                <a16:creationId xmlns:a16="http://schemas.microsoft.com/office/drawing/2014/main" id="{3B997FA6-A8C7-AC76-2A90-28E74F579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573" y="1148405"/>
            <a:ext cx="1737768" cy="435701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 dirty="0">
              <a:solidFill>
                <a:srgbClr val="5E5E5E"/>
              </a:solidFill>
            </a:endParaRPr>
          </a:p>
        </p:txBody>
      </p:sp>
      <p:sp>
        <p:nvSpPr>
          <p:cNvPr id="30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1753" y="1148405"/>
            <a:ext cx="1860337" cy="434554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1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3036" y="1152416"/>
            <a:ext cx="1859369" cy="431911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2" name="Прямоугольник">
            <a:extLst>
              <a:ext uri="{FF2B5EF4-FFF2-40B4-BE49-F238E27FC236}">
                <a16:creationId xmlns:a16="http://schemas.microsoft.com/office/drawing/2014/main" id="{BA36A7D2-EF31-836E-CB26-AE8D311C2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8021" y="1153548"/>
            <a:ext cx="1769980" cy="432889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3" name="Прямоугольник">
            <a:extLst>
              <a:ext uri="{FF2B5EF4-FFF2-40B4-BE49-F238E27FC236}">
                <a16:creationId xmlns:a16="http://schemas.microsoft.com/office/drawing/2014/main" id="{51D533AB-A49E-08F7-FAEF-B9E28ED9C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6341" y="1129381"/>
            <a:ext cx="1978841" cy="45357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93146" y="1192014"/>
            <a:ext cx="52966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Gilroy" panose="00000900000000000000" pitchFamily="2" charset="-52"/>
              </a:rPr>
              <a:t>КАЗАНСКИЙ МЕДИЦИНСКИЙ СТАРТАП 3.0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86157" y="3632120"/>
            <a:ext cx="42370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Gilroy" panose="00000900000000000000" pitchFamily="2" charset="-52"/>
              </a:rPr>
              <a:t>СЕНТЯБРЬ-ДЕКАБРЬ 2024 Г.</a:t>
            </a:r>
          </a:p>
        </p:txBody>
      </p:sp>
      <p:sp>
        <p:nvSpPr>
          <p:cNvPr id="35" name="Прямоугольник">
            <a:extLst>
              <a:ext uri="{FF2B5EF4-FFF2-40B4-BE49-F238E27FC236}">
                <a16:creationId xmlns:a16="http://schemas.microsoft.com/office/drawing/2014/main" id="{3B997FA6-A8C7-AC76-2A90-28E74F579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9188" y="6468892"/>
            <a:ext cx="1737768" cy="430055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6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8380" y="6462979"/>
            <a:ext cx="1860337" cy="434554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7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1079" y="6468273"/>
            <a:ext cx="1859369" cy="445785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8" name="Прямоугольник">
            <a:extLst>
              <a:ext uri="{FF2B5EF4-FFF2-40B4-BE49-F238E27FC236}">
                <a16:creationId xmlns:a16="http://schemas.microsoft.com/office/drawing/2014/main" id="{BA36A7D2-EF31-836E-CB26-AE8D311C2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4607" y="6462283"/>
            <a:ext cx="1769976" cy="426817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0" name="Прямоугольник">
            <a:extLst>
              <a:ext uri="{FF2B5EF4-FFF2-40B4-BE49-F238E27FC236}">
                <a16:creationId xmlns:a16="http://schemas.microsoft.com/office/drawing/2014/main" id="{51D533AB-A49E-08F7-FAEF-B9E28ED9C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4195" y="6468273"/>
            <a:ext cx="2351213" cy="44578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567476" y="6480201"/>
            <a:ext cx="1496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chemeClr val="bg1"/>
                </a:solidFill>
                <a:latin typeface="Gilroy" panose="00000900000000000000" pitchFamily="2" charset="-52"/>
              </a:rPr>
              <a:t>ТРЕКЕР: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77" y="47920"/>
            <a:ext cx="1803223" cy="927258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5038527" y="6495428"/>
            <a:ext cx="24834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Gilroy" panose="00000900000000000000" pitchFamily="2" charset="-52"/>
              </a:rPr>
              <a:t>Дмитрий Федулов</a:t>
            </a:r>
          </a:p>
        </p:txBody>
      </p:sp>
      <p:sp>
        <p:nvSpPr>
          <p:cNvPr id="28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07443" y="6463986"/>
            <a:ext cx="1606241" cy="437591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2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6468722"/>
            <a:ext cx="1600454" cy="411590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8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402" y="1151048"/>
            <a:ext cx="1560368" cy="431911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9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9129" y="1156619"/>
            <a:ext cx="1562871" cy="434554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127255"/>
            <a:ext cx="12191999" cy="626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2" b="8718"/>
          <a:stretch/>
        </p:blipFill>
        <p:spPr>
          <a:xfrm>
            <a:off x="7241941" y="511549"/>
            <a:ext cx="5082139" cy="5780992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65542B94-FC55-EEB8-E754-ACCB0E2685C5}"/>
              </a:ext>
            </a:extLst>
          </p:cNvPr>
          <p:cNvSpPr txBox="1"/>
          <p:nvPr/>
        </p:nvSpPr>
        <p:spPr>
          <a:xfrm rot="10800000" flipV="1">
            <a:off x="435880" y="2771309"/>
            <a:ext cx="7922603" cy="472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АИ_Диагнос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7B44FA4-859F-A99F-6F9C-B759936A54A3}"/>
              </a:ext>
            </a:extLst>
          </p:cNvPr>
          <p:cNvSpPr txBox="1"/>
          <p:nvPr/>
        </p:nvSpPr>
        <p:spPr>
          <a:xfrm>
            <a:off x="777169" y="4785608"/>
            <a:ext cx="5328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Лидер проекта: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</a:t>
            </a:r>
            <a:r>
              <a:rPr lang="ru-RU" sz="1600" dirty="0" err="1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Сурай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</a:t>
            </a:r>
            <a:r>
              <a:rPr lang="ru-RU" sz="1600" dirty="0" err="1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Хемраева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5542B94-FC55-EEB8-E754-ACCB0E2685C5}"/>
              </a:ext>
            </a:extLst>
          </p:cNvPr>
          <p:cNvSpPr txBox="1"/>
          <p:nvPr/>
        </p:nvSpPr>
        <p:spPr>
          <a:xfrm>
            <a:off x="292726" y="3407325"/>
            <a:ext cx="8208912" cy="1165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Тема проекта – Мы разрабатываем систему на основе искусственного интеллекта для диагностики заболеваний на основе медицинских изображений и данных от пациентов.</a:t>
            </a:r>
          </a:p>
        </p:txBody>
      </p:sp>
    </p:spTree>
    <p:extLst>
      <p:ext uri="{BB962C8B-B14F-4D97-AF65-F5344CB8AC3E}">
        <p14:creationId xmlns:p14="http://schemas.microsoft.com/office/powerpoint/2010/main" val="2459296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262945" y="-15241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384862" y="1273326"/>
            <a:ext cx="6018196" cy="4708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br>
              <a:rPr lang="ru-RU" sz="1200" dirty="0"/>
            </a:br>
            <a:r>
              <a:rPr lang="ru-RU" sz="1200" i="1" dirty="0">
                <a:effectLst/>
              </a:rPr>
              <a:t>1. </a:t>
            </a:r>
            <a:r>
              <a:rPr lang="ru-RU" sz="1200" dirty="0">
                <a:effectLst/>
              </a:rPr>
              <a:t>Проблема: Низкая точность и задержка в диагностике заболеваний</a:t>
            </a:r>
            <a:br>
              <a:rPr lang="ru-RU" sz="1200" dirty="0"/>
            </a:br>
            <a:r>
              <a:rPr lang="ru-RU" sz="1200" b="1" dirty="0">
                <a:effectLst/>
              </a:rPr>
              <a:t>12% смертей в больницах связаны с ошибками в диагностике:</a:t>
            </a:r>
            <a:br>
              <a:rPr lang="ru-RU" sz="1200" dirty="0"/>
            </a:br>
            <a:r>
              <a:rPr lang="ru-RU" sz="1200" dirty="0">
                <a:effectLst/>
              </a:rPr>
              <a:t>Согласно исследованиям многих авторов, </a:t>
            </a:r>
            <a:r>
              <a:rPr lang="ru-RU" sz="1200" b="1" dirty="0">
                <a:effectLst/>
              </a:rPr>
              <a:t>ошибки в диагнозе встречаются у каждого 3—4-го амбулаторного пациента</a:t>
            </a:r>
            <a:r>
              <a:rPr lang="ru-RU" sz="1200" dirty="0">
                <a:effectLst/>
              </a:rPr>
              <a:t>. В развитых странах ошибки диагностики и лечения затрагивают 6—7 % пациентов.</a:t>
            </a:r>
            <a:br>
              <a:rPr lang="ru-RU" sz="1200" dirty="0"/>
            </a:br>
            <a:r>
              <a:rPr lang="ru-RU" sz="1200" b="1" dirty="0">
                <a:effectLst/>
              </a:rPr>
              <a:t>Актуальность:</a:t>
            </a:r>
            <a:br>
              <a:rPr lang="ru-RU" sz="1200" dirty="0"/>
            </a:br>
            <a:r>
              <a:rPr lang="ru-RU" sz="1200" dirty="0">
                <a:effectLst/>
              </a:rPr>
              <a:t>Рост заболеваемости и старение населения требуют новых подходов к диагностике и лечению. Современные технологии, позволяющие быстро и точно анализировать большие объемы медицинских данных, становятся необходимыми для улучшения качества диагностики и повышения вероятности раннего выявления заболеваний.</a:t>
            </a:r>
            <a:r>
              <a:rPr lang="ru-RU" sz="1200" dirty="0"/>
              <a:t> </a:t>
            </a:r>
            <a:br>
              <a:rPr lang="ru-RU" sz="1200" dirty="0"/>
            </a:br>
            <a:br>
              <a:rPr lang="ru-RU" sz="1200" dirty="0"/>
            </a:br>
            <a:r>
              <a:rPr lang="ru-RU" sz="1200" dirty="0"/>
              <a:t>2. </a:t>
            </a:r>
            <a:r>
              <a:rPr lang="ru-RU" sz="1200" dirty="0">
                <a:effectLst/>
              </a:rPr>
              <a:t>Проблема: Ограниченный доступ к высококвалифицированной медицинской помощи</a:t>
            </a:r>
            <a:br>
              <a:rPr lang="ru-RU" sz="1200" dirty="0"/>
            </a:br>
            <a:r>
              <a:rPr lang="ru-RU" sz="1200" dirty="0">
                <a:effectLst/>
              </a:rPr>
              <a:t>По данным Всемирной организации здравоохранения (ВОЗ), в России на 1000 человек населения приходится примерно 4,2 врача.</a:t>
            </a:r>
            <a:br>
              <a:rPr lang="ru-RU" sz="1200" dirty="0"/>
            </a:br>
            <a:r>
              <a:rPr lang="ru-RU" sz="1200" dirty="0">
                <a:effectLst/>
              </a:rPr>
              <a:t>По официальным данным Росстата, на конец 2023 года в России насчитывалось </a:t>
            </a:r>
            <a:r>
              <a:rPr lang="ru-RU" sz="1200" b="1" dirty="0">
                <a:effectLst/>
              </a:rPr>
              <a:t>758,8 тысяч врачей </a:t>
            </a:r>
            <a:r>
              <a:rPr lang="ru-RU" sz="1200" dirty="0">
                <a:effectLst/>
              </a:rPr>
              <a:t> и но из них только небольшая часть  обеспечивала высококвалифицированную помощь (например, кардиохирурги, онкологи, нейрохирурги).</a:t>
            </a:r>
            <a:br>
              <a:rPr lang="ru-RU" sz="1200" dirty="0"/>
            </a:br>
            <a:r>
              <a:rPr lang="ru-RU" sz="1200" b="1" dirty="0">
                <a:effectLst/>
              </a:rPr>
              <a:t>Актуальность:</a:t>
            </a:r>
            <a:br>
              <a:rPr lang="ru-RU" sz="1200" dirty="0"/>
            </a:br>
            <a:r>
              <a:rPr lang="ru-RU" sz="1200" dirty="0">
                <a:effectLst/>
              </a:rPr>
              <a:t>По данным различных исследований, около </a:t>
            </a:r>
            <a:r>
              <a:rPr lang="ru-RU" sz="1200" b="1" dirty="0">
                <a:effectLst/>
              </a:rPr>
              <a:t>1.5 миллиарда человек</a:t>
            </a:r>
            <a:r>
              <a:rPr lang="ru-RU" sz="1200" dirty="0">
                <a:effectLst/>
              </a:rPr>
              <a:t> по всему миру не имеют доступа к необходимой медицинской помощи. Внедрение ИИ в диагностику и телемедицину может помочь обеспечить доступ к качественным услугам, независимо от географического положения.</a:t>
            </a:r>
            <a:br>
              <a:rPr lang="ru-RU" sz="1200" dirty="0"/>
            </a:br>
            <a:endParaRPr lang="ru-RU" sz="1200" i="1" dirty="0">
              <a:effectLst/>
            </a:endParaRPr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Проблема и актуальность</a:t>
            </a:r>
            <a:endParaRPr sz="2800" dirty="0">
              <a:latin typeface="Bahnschrift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1350AF4-F664-562A-8D63-0AC6677F50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287" y="1785964"/>
            <a:ext cx="4435429" cy="2960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969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326007" y="0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 rot="10800000" flipV="1">
            <a:off x="294383" y="1815381"/>
            <a:ext cx="3544196" cy="3539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effectLst/>
              </a:rPr>
              <a:t>Решение:</a:t>
            </a:r>
            <a:br>
              <a:rPr lang="ru-RU" dirty="0"/>
            </a:br>
            <a:r>
              <a:rPr lang="ru-RU" dirty="0">
                <a:effectLst/>
              </a:rPr>
              <a:t>Наше решение представляет собой платформу , основанную на технологиях искусственного интеллекта, предназначенную для автоматизации процессов диагностики и обнаружения заболеваний. Платформа использует машинное обучение и алгоритмы обработки изображений для анализа медицинских данных, включая рентгеновские снимки, МРТ, анализы крови и другие результаты обследований.</a:t>
            </a:r>
            <a:endParaRPr sz="1600" dirty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Решение/продукт</a:t>
            </a:r>
            <a:endParaRPr sz="2800" dirty="0">
              <a:latin typeface="Bahnschrift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AAC80D-0A64-BDB1-2BFC-7CBFD3D301EE}"/>
              </a:ext>
            </a:extLst>
          </p:cNvPr>
          <p:cNvSpPr txBox="1"/>
          <p:nvPr/>
        </p:nvSpPr>
        <p:spPr>
          <a:xfrm>
            <a:off x="5181600" y="251979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93E1968-A826-900C-8FD7-4A8465A5BE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434" y="3200520"/>
            <a:ext cx="2534946" cy="350361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AE85513-760C-5FA7-B04B-3A39745436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762" y="1121452"/>
            <a:ext cx="3386132" cy="279669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6FBA1B8-5CBB-AB36-E2ED-C560E9851B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596" y="4335424"/>
            <a:ext cx="3051460" cy="22151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1B88784-84BB-7A8B-F22E-DA7246BE9C17}"/>
              </a:ext>
            </a:extLst>
          </p:cNvPr>
          <p:cNvSpPr txBox="1"/>
          <p:nvPr/>
        </p:nvSpPr>
        <p:spPr>
          <a:xfrm>
            <a:off x="3991259" y="241846"/>
            <a:ext cx="363620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  <a:p>
            <a:pPr algn="l"/>
            <a:r>
              <a:rPr lang="ru-RU" dirty="0"/>
              <a:t>Функции:</a:t>
            </a:r>
            <a:br>
              <a:rPr lang="ru-RU" dirty="0"/>
            </a:br>
            <a:r>
              <a:rPr lang="ru-RU" dirty="0">
                <a:effectLst/>
              </a:rPr>
              <a:t>1. </a:t>
            </a:r>
            <a:r>
              <a:rPr lang="ru-RU" b="1" dirty="0">
                <a:effectLst/>
              </a:rPr>
              <a:t>Анализ медицинских изображений</a:t>
            </a:r>
            <a:br>
              <a:rPr lang="ru-RU" dirty="0"/>
            </a:br>
            <a:r>
              <a:rPr lang="ru-RU" dirty="0">
                <a:effectLst/>
              </a:rPr>
              <a:t>2. </a:t>
            </a:r>
            <a:r>
              <a:rPr lang="ru-RU" b="1" dirty="0">
                <a:effectLst/>
              </a:rPr>
              <a:t>Обработка и анализ данных</a:t>
            </a:r>
            <a:br>
              <a:rPr lang="ru-RU" dirty="0"/>
            </a:br>
            <a:r>
              <a:rPr lang="ru-RU" dirty="0">
                <a:effectLst/>
              </a:rPr>
              <a:t>3. </a:t>
            </a:r>
            <a:r>
              <a:rPr lang="ru-RU" b="1" dirty="0">
                <a:effectLst/>
              </a:rPr>
              <a:t>Поддержка в принятии клинических решений</a:t>
            </a:r>
            <a:br>
              <a:rPr lang="ru-RU" dirty="0"/>
            </a:br>
            <a:r>
              <a:rPr lang="ru-RU" dirty="0">
                <a:effectLst/>
              </a:rPr>
              <a:t>4. </a:t>
            </a:r>
            <a:r>
              <a:rPr lang="ru-RU" b="1" dirty="0">
                <a:effectLst/>
              </a:rPr>
              <a:t>Прогнозирование и предсказание заболеваний</a:t>
            </a:r>
            <a:br>
              <a:rPr lang="ru-RU" dirty="0"/>
            </a:br>
            <a:r>
              <a:rPr lang="ru-RU" dirty="0">
                <a:effectLst/>
              </a:rPr>
              <a:t>5. </a:t>
            </a:r>
            <a:r>
              <a:rPr lang="ru-RU" b="1" dirty="0">
                <a:effectLst/>
              </a:rPr>
              <a:t>Автоматизация процессов</a:t>
            </a:r>
            <a:br>
              <a:rPr lang="ru-RU" dirty="0"/>
            </a:br>
            <a:r>
              <a:rPr lang="ru-RU" dirty="0">
                <a:effectLst/>
              </a:rPr>
              <a:t>6. </a:t>
            </a:r>
            <a:r>
              <a:rPr lang="ru-RU" b="1" dirty="0">
                <a:effectLst/>
              </a:rPr>
              <a:t>Обработка текстовой информации</a:t>
            </a:r>
            <a:br>
              <a:rPr lang="ru-RU" dirty="0"/>
            </a:br>
            <a:r>
              <a:rPr lang="ru-RU" dirty="0">
                <a:effectLst/>
              </a:rPr>
              <a:t>7. </a:t>
            </a:r>
            <a:r>
              <a:rPr lang="ru-RU" b="1" dirty="0">
                <a:effectLst/>
              </a:rPr>
              <a:t>Улучшение взаимодействия с пациентами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3297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294476" y="-15241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Рынок</a:t>
            </a:r>
            <a:endParaRPr sz="2800" dirty="0">
              <a:latin typeface="Bahnschrift" panose="020B0502040204020203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89A2CE3-83FB-40F2-87B8-8FCA673F90A1}"/>
              </a:ext>
            </a:extLst>
          </p:cNvPr>
          <p:cNvSpPr/>
          <p:nvPr/>
        </p:nvSpPr>
        <p:spPr>
          <a:xfrm>
            <a:off x="4098319" y="1855340"/>
            <a:ext cx="3153173" cy="4162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60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1994CA-1FB8-4444-6CB7-9FD4E98BFE75}"/>
              </a:ext>
            </a:extLst>
          </p:cNvPr>
          <p:cNvSpPr txBox="1"/>
          <p:nvPr/>
        </p:nvSpPr>
        <p:spPr>
          <a:xfrm>
            <a:off x="673166" y="1350271"/>
            <a:ext cx="315317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1" dirty="0"/>
              <a:t>К концу 2021 года в России насчитывалось 3692 частные клиники, участвующие в программах обязательного медицинского страхования (ОМС) по статистике </a:t>
            </a:r>
            <a:r>
              <a:rPr lang="ru-RU" b="1" dirty="0" err="1"/>
              <a:t>zdrav.expert</a:t>
            </a:r>
            <a:r>
              <a:rPr lang="ru-RU" b="1" dirty="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16A1FD-15BF-5B23-B213-AFB5AACE8494}"/>
              </a:ext>
            </a:extLst>
          </p:cNvPr>
          <p:cNvSpPr txBox="1"/>
          <p:nvPr/>
        </p:nvSpPr>
        <p:spPr>
          <a:xfrm>
            <a:off x="5181600" y="250791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B59EE5-0F13-EAD4-1883-08BD2629DE61}"/>
              </a:ext>
            </a:extLst>
          </p:cNvPr>
          <p:cNvSpPr txBox="1"/>
          <p:nvPr/>
        </p:nvSpPr>
        <p:spPr>
          <a:xfrm rot="10800000" flipV="1">
            <a:off x="4098319" y="2459103"/>
            <a:ext cx="2851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DF9FD4-5A86-725A-A492-E62D28D4414F}"/>
              </a:ext>
            </a:extLst>
          </p:cNvPr>
          <p:cNvSpPr txBox="1"/>
          <p:nvPr/>
        </p:nvSpPr>
        <p:spPr>
          <a:xfrm rot="10800000" flipV="1">
            <a:off x="542561" y="4537072"/>
            <a:ext cx="5120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/>
              <a:t>10000₽ * 3692 частных больниц = 36 920 000 в месяц</a:t>
            </a:r>
            <a:endParaRPr lang="ru-RU" u="sng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DE4C4CD-188B-7918-B84E-002C2014C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381" y="503454"/>
            <a:ext cx="4106547" cy="273938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8DC158A-CB66-4F32-685C-8F1806B968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10" y="3381596"/>
            <a:ext cx="2724564" cy="333254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11C4CED-9B46-26F3-4E2E-F6B064D3F37B}"/>
              </a:ext>
            </a:extLst>
          </p:cNvPr>
          <p:cNvSpPr txBox="1"/>
          <p:nvPr/>
        </p:nvSpPr>
        <p:spPr>
          <a:xfrm flipV="1">
            <a:off x="5031536" y="3665709"/>
            <a:ext cx="6401488" cy="1622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46B321C-7067-4D22-5754-67E205EEDCA9}"/>
              </a:ext>
            </a:extLst>
          </p:cNvPr>
          <p:cNvSpPr txBox="1"/>
          <p:nvPr/>
        </p:nvSpPr>
        <p:spPr>
          <a:xfrm>
            <a:off x="518495" y="4015286"/>
            <a:ext cx="4114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tk-TM" dirty="0"/>
              <a:t>Наша подписка стоит 10000₽ в месяц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92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tk-TM" dirty="0"/>
                <a:t>5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294476" y="-15241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336583" y="258154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Конкурентный анализ</a:t>
            </a:r>
            <a:endParaRPr sz="2800" dirty="0">
              <a:latin typeface="Bahnschrift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232AD4-8181-7199-CA9B-BFEDF321F51D}"/>
              </a:ext>
            </a:extLst>
          </p:cNvPr>
          <p:cNvSpPr txBox="1"/>
          <p:nvPr/>
        </p:nvSpPr>
        <p:spPr>
          <a:xfrm>
            <a:off x="673166" y="3055698"/>
            <a:ext cx="7320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 </a:t>
            </a:r>
            <a:r>
              <a:rPr lang="ru-RU" sz="1000" dirty="0"/>
              <a:t>1.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75FF3FC-6055-2EC4-1B15-B6A6FBF6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399061"/>
              </p:ext>
            </p:extLst>
          </p:nvPr>
        </p:nvGraphicFramePr>
        <p:xfrm>
          <a:off x="189186" y="781370"/>
          <a:ext cx="11208368" cy="55697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2092">
                  <a:extLst>
                    <a:ext uri="{9D8B030D-6E8A-4147-A177-3AD203B41FA5}">
                      <a16:colId xmlns:a16="http://schemas.microsoft.com/office/drawing/2014/main" val="1476098288"/>
                    </a:ext>
                  </a:extLst>
                </a:gridCol>
                <a:gridCol w="2802092">
                  <a:extLst>
                    <a:ext uri="{9D8B030D-6E8A-4147-A177-3AD203B41FA5}">
                      <a16:colId xmlns:a16="http://schemas.microsoft.com/office/drawing/2014/main" val="4152085994"/>
                    </a:ext>
                  </a:extLst>
                </a:gridCol>
                <a:gridCol w="2802092">
                  <a:extLst>
                    <a:ext uri="{9D8B030D-6E8A-4147-A177-3AD203B41FA5}">
                      <a16:colId xmlns:a16="http://schemas.microsoft.com/office/drawing/2014/main" val="1580432505"/>
                    </a:ext>
                  </a:extLst>
                </a:gridCol>
                <a:gridCol w="2802092">
                  <a:extLst>
                    <a:ext uri="{9D8B030D-6E8A-4147-A177-3AD203B41FA5}">
                      <a16:colId xmlns:a16="http://schemas.microsoft.com/office/drawing/2014/main" val="3585194460"/>
                    </a:ext>
                  </a:extLst>
                </a:gridCol>
              </a:tblGrid>
              <a:tr h="933484">
                <a:tc>
                  <a:txBody>
                    <a:bodyPr/>
                    <a:lstStyle/>
                    <a:p>
                      <a:r>
                        <a:rPr lang="tk-TM" dirty="0"/>
                        <a:t>  </a:t>
                      </a:r>
                    </a:p>
                    <a:p>
                      <a:r>
                        <a:rPr lang="tk-TM" dirty="0"/>
                        <a:t> Область сравнения </a:t>
                      </a:r>
                    </a:p>
                    <a:p>
                      <a:r>
                        <a:rPr lang="tk-TM" dirty="0"/>
                        <a:t>        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k-TM" dirty="0"/>
                    </a:p>
                    <a:p>
                      <a:r>
                        <a:rPr lang="tk-TM" dirty="0"/>
                        <a:t>   1)Третье мнение.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k-TM" dirty="0"/>
                    </a:p>
                    <a:p>
                      <a:r>
                        <a:rPr lang="tk-TM" dirty="0"/>
                        <a:t>2) </a:t>
                      </a:r>
                      <a:r>
                        <a:rPr lang="tk-TM" dirty="0">
                          <a:effectLst/>
                        </a:rPr>
                        <a:t>Botkin.ai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k-TM" dirty="0"/>
                    </a:p>
                    <a:p>
                      <a:r>
                        <a:rPr lang="tk-TM" dirty="0"/>
                        <a:t>3)Care Mentor AI.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918396"/>
                  </a:ext>
                </a:extLst>
              </a:tr>
              <a:tr h="2271477">
                <a:tc>
                  <a:txBody>
                    <a:bodyPr/>
                    <a:lstStyle/>
                    <a:p>
                      <a:r>
                        <a:rPr lang="tk-TM" dirty="0"/>
                        <a:t>   </a:t>
                      </a:r>
                    </a:p>
                    <a:p>
                      <a:r>
                        <a:rPr lang="tk-TM" dirty="0"/>
                        <a:t>  Продуктовая линейка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Платформа включает ИИ-алгоритмы для</a:t>
                      </a:r>
                      <a:r>
                        <a:rPr lang="tk-TM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автомати</a:t>
                      </a:r>
                      <a:r>
                        <a:rPr lang="tk-TM" sz="1400" dirty="0">
                          <a:effectLst/>
                        </a:rPr>
                        <a:t>-</a:t>
                      </a:r>
                    </a:p>
                    <a:p>
                      <a:r>
                        <a:rPr lang="ru-RU" sz="1400" dirty="0">
                          <a:effectLst/>
                        </a:rPr>
                        <a:t>ческой обработки МРТ, КТ, рентген, маммографии,</a:t>
                      </a:r>
                      <a:r>
                        <a:rPr lang="tk-TM" sz="140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цифр</a:t>
                      </a:r>
                      <a:r>
                        <a:rPr lang="tk-TM" sz="1400" dirty="0">
                          <a:effectLst/>
                        </a:rPr>
                        <a:t>о </a:t>
                      </a:r>
                      <a:r>
                        <a:rPr lang="ru-RU" sz="1400" dirty="0" err="1">
                          <a:effectLst/>
                        </a:rPr>
                        <a:t>вых</a:t>
                      </a:r>
                      <a:r>
                        <a:rPr lang="ru-RU" sz="1400" dirty="0">
                          <a:effectLst/>
                        </a:rPr>
                        <a:t> мазков крови и костного мозга, снимков глазного дна и челюстной системы, а также анализа видеопотока из медицинских учреждений</a:t>
                      </a:r>
                      <a:r>
                        <a:rPr lang="tk-TM" sz="1400" dirty="0">
                          <a:effectLst/>
                        </a:rPr>
                        <a:t>.</a:t>
                      </a:r>
                    </a:p>
                    <a:p>
                      <a:r>
                        <a:rPr lang="tk-TM" sz="1400" dirty="0">
                          <a:effectLst/>
                        </a:rPr>
                        <a:t>https://thirdopinion.ai/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k-TM" sz="1600" dirty="0"/>
                        <a:t>Платформа предназначена для автоматического выявления патологических проявлений в рентгенологических исследованиях, КТ и МРТ, а также маммограмм.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Система искусственного интеллекта для интерпретации результатов лучевых исследований (рентгенологических, КТ, МРТ и маммографии) с целью оптимизации обнаружения различных патологических состояний на ранней стадии. </a:t>
                      </a:r>
                      <a:r>
                        <a:rPr lang="tk-TM" sz="1400" dirty="0">
                          <a:effectLst/>
                        </a:rPr>
                        <a:t>http://carementor.ru/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53693"/>
                  </a:ext>
                </a:extLst>
              </a:tr>
              <a:tr h="1400225">
                <a:tc>
                  <a:txBody>
                    <a:bodyPr/>
                    <a:lstStyle/>
                    <a:p>
                      <a:endParaRPr lang="tk-TM" dirty="0"/>
                    </a:p>
                    <a:p>
                      <a:r>
                        <a:rPr lang="tk-TM" dirty="0"/>
                        <a:t>              Хорошо: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k-TM" sz="1400" dirty="0"/>
                        <a:t>Улучшенная точность и скорость диагностики; </a:t>
                      </a:r>
                      <a:r>
                        <a:rPr lang="ru-RU" sz="1400" b="0" dirty="0">
                          <a:effectLst/>
                        </a:rPr>
                        <a:t>Автоматизация процессов</a:t>
                      </a:r>
                      <a:r>
                        <a:rPr lang="tk-TM" sz="1400" b="0" dirty="0">
                          <a:effectLst/>
                        </a:rPr>
                        <a:t>,Поддержка врачей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effectLst/>
                        </a:rPr>
                        <a:t>Повышение</a:t>
                      </a:r>
                      <a:r>
                        <a:rPr lang="ru-RU" sz="1400" b="1" dirty="0">
                          <a:effectLst/>
                        </a:rPr>
                        <a:t> </a:t>
                      </a:r>
                      <a:r>
                        <a:rPr lang="ru-RU" sz="1400" b="0" dirty="0">
                          <a:effectLst/>
                        </a:rPr>
                        <a:t>точности</a:t>
                      </a:r>
                      <a:r>
                        <a:rPr lang="ru-RU" sz="1400" b="1" dirty="0">
                          <a:effectLst/>
                        </a:rPr>
                        <a:t> </a:t>
                      </a:r>
                      <a:r>
                        <a:rPr lang="ru-RU" sz="1400" b="0" dirty="0">
                          <a:effectLst/>
                        </a:rPr>
                        <a:t>диагностики</a:t>
                      </a:r>
                      <a:r>
                        <a:rPr lang="ru-RU" sz="1400" b="1" dirty="0">
                          <a:effectLst/>
                        </a:rPr>
                        <a:t>; </a:t>
                      </a:r>
                      <a:r>
                        <a:rPr lang="ru-RU" sz="1400" b="0" dirty="0">
                          <a:effectLst/>
                        </a:rPr>
                        <a:t>Ускорение</a:t>
                      </a:r>
                      <a:r>
                        <a:rPr lang="ru-RU" sz="1400" b="1" dirty="0">
                          <a:effectLst/>
                        </a:rPr>
                        <a:t> </a:t>
                      </a:r>
                      <a:r>
                        <a:rPr lang="ru-RU" sz="1400" b="0" dirty="0">
                          <a:effectLst/>
                        </a:rPr>
                        <a:t>процессов</a:t>
                      </a:r>
                      <a:r>
                        <a:rPr lang="ru-RU" sz="1400" b="1" dirty="0">
                          <a:effectLst/>
                        </a:rPr>
                        <a:t>; </a:t>
                      </a:r>
                      <a:r>
                        <a:rPr lang="ru-RU" sz="1400" b="0" dirty="0">
                          <a:effectLst/>
                        </a:rPr>
                        <a:t>Поддержка</a:t>
                      </a:r>
                      <a:r>
                        <a:rPr lang="ru-RU" sz="1400" b="1" dirty="0">
                          <a:effectLst/>
                        </a:rPr>
                        <a:t> </a:t>
                      </a:r>
                      <a:r>
                        <a:rPr lang="ru-RU" sz="1400" b="0" dirty="0">
                          <a:effectLst/>
                        </a:rPr>
                        <a:t>разнообразных</a:t>
                      </a:r>
                      <a:r>
                        <a:rPr lang="ru-RU" sz="1400" b="1" dirty="0">
                          <a:effectLst/>
                        </a:rPr>
                        <a:t> </a:t>
                      </a:r>
                      <a:r>
                        <a:rPr lang="ru-RU" sz="1400" b="0" dirty="0">
                          <a:effectLst/>
                        </a:rPr>
                        <a:t>форматов</a:t>
                      </a:r>
                      <a:r>
                        <a:rPr lang="ru-RU" sz="1400" b="1" dirty="0">
                          <a:effectLst/>
                        </a:rPr>
                        <a:t> </a:t>
                      </a:r>
                      <a:r>
                        <a:rPr lang="ru-RU" sz="1400" b="0" dirty="0">
                          <a:effectLst/>
                        </a:rPr>
                        <a:t>данных</a:t>
                      </a:r>
                      <a:r>
                        <a:rPr lang="ru-RU" sz="1400" b="1" dirty="0">
                          <a:effectLst/>
                        </a:rPr>
                        <a:t>.</a:t>
                      </a:r>
                      <a:br>
                        <a:rPr lang="ru-RU" sz="1400" dirty="0"/>
                      </a:b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k-TM" dirty="0"/>
                        <a:t>Сокращение времени на обработку данных;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670905"/>
                  </a:ext>
                </a:extLst>
              </a:tr>
              <a:tr h="964600">
                <a:tc>
                  <a:txBody>
                    <a:bodyPr/>
                    <a:lstStyle/>
                    <a:p>
                      <a:r>
                        <a:rPr lang="tk-TM" dirty="0"/>
                        <a:t>  </a:t>
                      </a:r>
                    </a:p>
                    <a:p>
                      <a:r>
                        <a:rPr lang="tk-TM" dirty="0"/>
                        <a:t>             Плохо: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effectLst/>
                        </a:rPr>
                        <a:t>Стоимость внедрения и обслуживания</a:t>
                      </a:r>
                      <a:r>
                        <a:rPr lang="tk-TM" sz="1400" b="0" dirty="0">
                          <a:effectLst/>
                        </a:rPr>
                        <a:t>; Сложности с интеграцией.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k-TM" sz="1400" dirty="0"/>
                        <a:t>Этические и правовые вопросы;Необходимость в контроле со стороны специалистов.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</a:rPr>
                        <a:t>Зависимость</a:t>
                      </a:r>
                      <a:r>
                        <a:rPr lang="ru-RU" b="1" dirty="0">
                          <a:effectLst/>
                        </a:rPr>
                        <a:t> </a:t>
                      </a:r>
                      <a:r>
                        <a:rPr lang="ru-RU" b="0" dirty="0">
                          <a:effectLst/>
                        </a:rPr>
                        <a:t>от</a:t>
                      </a:r>
                      <a:r>
                        <a:rPr lang="ru-RU" b="1" dirty="0">
                          <a:effectLst/>
                        </a:rPr>
                        <a:t> </a:t>
                      </a:r>
                      <a:r>
                        <a:rPr lang="ru-RU" b="0" dirty="0">
                          <a:effectLst/>
                        </a:rPr>
                        <a:t>качества</a:t>
                      </a:r>
                      <a:r>
                        <a:rPr lang="ru-RU" b="1" dirty="0">
                          <a:effectLst/>
                        </a:rPr>
                        <a:t> </a:t>
                      </a:r>
                      <a:r>
                        <a:rPr lang="ru-RU" b="0" dirty="0">
                          <a:effectLst/>
                        </a:rPr>
                        <a:t>данных</a:t>
                      </a:r>
                      <a:r>
                        <a:rPr lang="ru-RU" dirty="0">
                          <a:effectLst/>
                        </a:rPr>
                        <a:t>: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8569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8089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66401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tk-TM" dirty="0"/>
                <a:t>6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96612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294476" y="3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57088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Бизнес-модель</a:t>
            </a:r>
            <a:endParaRPr sz="2800" dirty="0">
              <a:latin typeface="Bahnschrift" panose="020B0502040204020203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86D44E8-1C5C-E57A-FEA5-CB55C15CD4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977" y="704871"/>
            <a:ext cx="8454118" cy="555520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6875C96-C67E-92F5-9CD8-8FD19FC071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9" r="23577"/>
          <a:stretch/>
        </p:blipFill>
        <p:spPr>
          <a:xfrm>
            <a:off x="8643305" y="106948"/>
            <a:ext cx="3256521" cy="675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774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3E5DE0-3C2F-881F-B29E-E7CCB691F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51011" cy="1074617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rgbClr val="58267E"/>
                </a:solidFill>
                <a:latin typeface="+mn-lt"/>
              </a:rPr>
              <a:t>Текущие результаты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DE5B6F-8DF1-55FF-BF02-DD51A41E2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9742"/>
            <a:ext cx="4831330" cy="2740103"/>
          </a:xfrm>
        </p:spPr>
        <p:txBody>
          <a:bodyPr>
            <a:normAutofit fontScale="77500" lnSpcReduction="20000"/>
          </a:bodyPr>
          <a:lstStyle/>
          <a:p>
            <a:endParaRPr lang="ru-RU" dirty="0"/>
          </a:p>
          <a:p>
            <a:r>
              <a:rPr lang="ru-RU" dirty="0">
                <a:effectLst/>
              </a:rPr>
              <a:t>Мы вступали в акселератор с идей термометра, но проанализировав рынок поняли что идея должна быть другой. И мы используем другую идею, диагностика и обнаружение заболеваний с помощью искусственного интеллекта.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5B8892C-4A48-4921-B15B-91FC5990F0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991" y="2863814"/>
            <a:ext cx="5656426" cy="318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122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tk-TM" dirty="0"/>
                <a:t>7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37054" y="862016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280836" y="0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Команда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680E278-7F52-488B-99BD-DDA4158D5B65}"/>
              </a:ext>
            </a:extLst>
          </p:cNvPr>
          <p:cNvSpPr/>
          <p:nvPr/>
        </p:nvSpPr>
        <p:spPr>
          <a:xfrm>
            <a:off x="202827" y="503454"/>
            <a:ext cx="7244149" cy="24699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1FB1E7C-63C0-B5F1-BE11-C371E54D9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752" y="1344729"/>
            <a:ext cx="1567685" cy="208427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275CFB-3483-55E9-E9CF-4B4C04A35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78" y="2229232"/>
            <a:ext cx="1575379" cy="239953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A8AA233-D8ED-237E-8B78-F015A5B0AC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861" y="2659819"/>
            <a:ext cx="1389465" cy="246990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DBD512E-B4CA-A89A-FE5E-65531AD5F3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235" y="1452621"/>
            <a:ext cx="1625746" cy="288795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E242A5C-2EF8-6D68-F0AD-E60B23CBD1AC}"/>
              </a:ext>
            </a:extLst>
          </p:cNvPr>
          <p:cNvSpPr txBox="1"/>
          <p:nvPr/>
        </p:nvSpPr>
        <p:spPr>
          <a:xfrm rot="10800000" flipV="1">
            <a:off x="711885" y="5023442"/>
            <a:ext cx="2341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k-TM" b="1" dirty="0"/>
              <a:t>Лидер команды:</a:t>
            </a:r>
          </a:p>
          <a:p>
            <a:pPr algn="l"/>
            <a:r>
              <a:rPr lang="tk-TM" b="1" dirty="0"/>
              <a:t>Хемраева Сурай </a:t>
            </a:r>
            <a:endParaRPr lang="ru-RU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3D9AAB-46D9-A0AA-30AD-42EF08A7A6BE}"/>
              </a:ext>
            </a:extLst>
          </p:cNvPr>
          <p:cNvSpPr txBox="1"/>
          <p:nvPr/>
        </p:nvSpPr>
        <p:spPr>
          <a:xfrm>
            <a:off x="2898343" y="3669321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k-TM" b="1" dirty="0"/>
              <a:t>Моллаев Ахмет</a:t>
            </a:r>
            <a:endParaRPr lang="ru-RU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F7C78BA-F9D4-EFD0-1B42-FE4897CAA79C}"/>
              </a:ext>
            </a:extLst>
          </p:cNvPr>
          <p:cNvSpPr txBox="1"/>
          <p:nvPr/>
        </p:nvSpPr>
        <p:spPr>
          <a:xfrm rot="10800000" flipV="1">
            <a:off x="4761595" y="5252787"/>
            <a:ext cx="2376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k-TM" b="1" dirty="0"/>
              <a:t>Низомова Хамида</a:t>
            </a:r>
            <a:endParaRPr lang="ru-RU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AF66C3-95F0-0E37-F594-F333427E32F3}"/>
              </a:ext>
            </a:extLst>
          </p:cNvPr>
          <p:cNvSpPr txBox="1"/>
          <p:nvPr/>
        </p:nvSpPr>
        <p:spPr>
          <a:xfrm>
            <a:off x="6575796" y="4405010"/>
            <a:ext cx="2863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k-TM" b="1" dirty="0"/>
              <a:t>Сетдарова Гульбахар</a:t>
            </a:r>
            <a:endParaRPr lang="ru-RU" b="1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6059199-CF38-1388-3FD7-E6BF2EE47E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980" y="2581549"/>
            <a:ext cx="1862084" cy="288795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ED173E1-BC8D-1747-E28B-638DDA8CDCFF}"/>
              </a:ext>
            </a:extLst>
          </p:cNvPr>
          <p:cNvSpPr txBox="1"/>
          <p:nvPr/>
        </p:nvSpPr>
        <p:spPr>
          <a:xfrm>
            <a:off x="8858956" y="5533938"/>
            <a:ext cx="2364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1" dirty="0" err="1"/>
              <a:t>Куллыева</a:t>
            </a:r>
            <a:r>
              <a:rPr lang="ru-RU" b="1" dirty="0"/>
              <a:t> </a:t>
            </a:r>
            <a:r>
              <a:rPr lang="ru-RU" b="1" dirty="0" err="1"/>
              <a:t>Гуловсер</a:t>
            </a:r>
            <a:r>
              <a:rPr lang="ru-RU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9245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7600855" y="1311786"/>
            <a:ext cx="4591143" cy="3848946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sp>
        <p:nvSpPr>
          <p:cNvPr id="290" name="Прямоугольник 10"/>
          <p:cNvSpPr/>
          <p:nvPr/>
        </p:nvSpPr>
        <p:spPr>
          <a:xfrm>
            <a:off x="7600855" y="1"/>
            <a:ext cx="4591145" cy="1350245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sp>
        <p:nvSpPr>
          <p:cNvPr id="291" name="Прямоугольник 13"/>
          <p:cNvSpPr/>
          <p:nvPr/>
        </p:nvSpPr>
        <p:spPr>
          <a:xfrm>
            <a:off x="7600285" y="4149970"/>
            <a:ext cx="1779554" cy="1391779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1350"/>
          </a:p>
        </p:txBody>
      </p:sp>
      <p:sp>
        <p:nvSpPr>
          <p:cNvPr id="292" name="Прямоугольник 9"/>
          <p:cNvSpPr/>
          <p:nvPr/>
        </p:nvSpPr>
        <p:spPr>
          <a:xfrm>
            <a:off x="9290338" y="-4334"/>
            <a:ext cx="2901659" cy="1358914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9628520" y="1730130"/>
            <a:ext cx="2563479" cy="3418067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 rotWithShape="1">
          <a:blip r:embed="rId3"/>
          <a:srcRect t="720" r="75331" b="82878"/>
          <a:stretch/>
        </p:blipFill>
        <p:spPr>
          <a:xfrm>
            <a:off x="9279067" y="1346257"/>
            <a:ext cx="2912933" cy="4152819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84498" y="1430022"/>
            <a:ext cx="4085883" cy="339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tIns="34289" rIns="34289" bIns="34289" anchor="ctr">
            <a:normAutofit fontScale="77500" lnSpcReduction="20000"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175" dirty="0"/>
              <a:t>СПАСИБО</a:t>
            </a:r>
            <a:r>
              <a:rPr sz="5400"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400" dirty="0"/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dirty="0"/>
              <a:t>Это сервис который будет помогать в обнаружении и диагностики заболеваний.</a:t>
            </a: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endParaRPr lang="ru-RU" sz="2200" i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200" i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Выступающий: </a:t>
            </a:r>
            <a:r>
              <a:rPr lang="ru-RU" sz="2200" i="1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Моллаев</a:t>
            </a:r>
            <a:r>
              <a:rPr lang="ru-RU" sz="2200" i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ru-RU" sz="2200" i="1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Ахмет</a:t>
            </a:r>
            <a:r>
              <a:rPr lang="ru-RU" sz="2200" i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endParaRPr lang="ru-RU" sz="2200" i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200" i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Телефон: 89950951175</a:t>
            </a: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endParaRPr lang="ru-RU" sz="2200" i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200" i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Почта: mollaevahmet@gmail.com</a:t>
            </a:r>
          </a:p>
        </p:txBody>
      </p:sp>
      <p:sp>
        <p:nvSpPr>
          <p:cNvPr id="9" name="Прямоугольник 9"/>
          <p:cNvSpPr/>
          <p:nvPr/>
        </p:nvSpPr>
        <p:spPr>
          <a:xfrm>
            <a:off x="7600288" y="5499086"/>
            <a:ext cx="2901659" cy="1358914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sp>
        <p:nvSpPr>
          <p:cNvPr id="10" name="Прямоугольник 10"/>
          <p:cNvSpPr/>
          <p:nvPr/>
        </p:nvSpPr>
        <p:spPr>
          <a:xfrm>
            <a:off x="10501947" y="5494742"/>
            <a:ext cx="1690053" cy="1350245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445" y="1430022"/>
            <a:ext cx="3853950" cy="406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5197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3738</TotalTime>
  <Words>193</Words>
  <Application>Microsoft Office PowerPoint</Application>
  <PresentationFormat>Широкоэкранный</PresentationFormat>
  <Paragraphs>43</Paragraphs>
  <Slides>9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Текущие результаты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Suray Hemrayewa</cp:lastModifiedBy>
  <cp:revision>69</cp:revision>
  <dcterms:created xsi:type="dcterms:W3CDTF">2024-08-28T10:48:11Z</dcterms:created>
  <dcterms:modified xsi:type="dcterms:W3CDTF">2024-11-04T18:43:07Z</dcterms:modified>
</cp:coreProperties>
</file>