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12192000" cy="6858000"/>
  <p:embeddedFontLst>
    <p:embeddedFont>
      <p:font typeface="Roboto Serif"/>
      <p:regular r:id="rId18"/>
      <p:bold r:id="rId19"/>
      <p:italic r:id="rId20"/>
      <p:boldItalic r:id="rId21"/>
    </p:embeddedFont>
    <p:embeddedFont>
      <p:font typeface="Roboto Serif ExtraBold"/>
      <p:bold r:id="rId22"/>
      <p:boldItalic r:id="rId23"/>
    </p:embeddedFont>
    <p:embeddedFont>
      <p:font typeface="Roboto Serif Black"/>
      <p:bold r:id="rId24"/>
      <p:boldItalic r:id="rId25"/>
    </p:embeddedFont>
    <p:embeddedFont>
      <p:font typeface="Roboto Serif Medium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0" roundtripDataSignature="AMtx7mgeDvJkBjKMB9JoRoiVtUJmiCpA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Serif-italic.fntdata"/><Relationship Id="rId22" Type="http://schemas.openxmlformats.org/officeDocument/2006/relationships/font" Target="fonts/RobotoSerifExtraBold-bold.fntdata"/><Relationship Id="rId21" Type="http://schemas.openxmlformats.org/officeDocument/2006/relationships/font" Target="fonts/RobotoSerif-boldItalic.fntdata"/><Relationship Id="rId24" Type="http://schemas.openxmlformats.org/officeDocument/2006/relationships/font" Target="fonts/RobotoSerifBlack-bold.fntdata"/><Relationship Id="rId23" Type="http://schemas.openxmlformats.org/officeDocument/2006/relationships/font" Target="fonts/RobotoSerifExtraBold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obotoSerifMedium-regular.fntdata"/><Relationship Id="rId25" Type="http://schemas.openxmlformats.org/officeDocument/2006/relationships/font" Target="fonts/RobotoSerifBlack-boldItalic.fntdata"/><Relationship Id="rId28" Type="http://schemas.openxmlformats.org/officeDocument/2006/relationships/font" Target="fonts/RobotoSerifMedium-italic.fntdata"/><Relationship Id="rId27" Type="http://schemas.openxmlformats.org/officeDocument/2006/relationships/font" Target="fonts/RobotoSerifMedium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SerifMedium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obotoSerif-bold.fntdata"/><Relationship Id="rId18" Type="http://schemas.openxmlformats.org/officeDocument/2006/relationships/font" Target="fonts/RobotoSerif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3.png"/><Relationship Id="rId2" Type="http://schemas.openxmlformats.org/officeDocument/2006/relationships/image" Target="../media/image12.png"/><Relationship Id="rId3" Type="http://schemas.openxmlformats.org/officeDocument/2006/relationships/image" Target="../media/image23.png"/><Relationship Id="rId4" Type="http://schemas.openxmlformats.org/officeDocument/2006/relationships/image" Target="../media/image5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2.xml"/><Relationship Id="rId5" Type="http://schemas.openxmlformats.org/officeDocument/2006/relationships/image" Target="../media/image2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7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1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5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6.png"/><Relationship Id="rId4" Type="http://schemas.openxmlformats.org/officeDocument/2006/relationships/image" Target="../media/image45.png"/><Relationship Id="rId5" Type="http://schemas.openxmlformats.org/officeDocument/2006/relationships/image" Target="../media/image33.png"/></Relationships>
</file>

<file path=ppt/slides/_rels/slide11.xml.rels><?xml version="1.0" encoding="UTF-8" standalone="yes"?><Relationships xmlns="http://schemas.openxmlformats.org/package/2006/relationships"><Relationship Id="rId40" Type="http://schemas.openxmlformats.org/officeDocument/2006/relationships/image" Target="../media/image52.png"/><Relationship Id="rId20" Type="http://schemas.openxmlformats.org/officeDocument/2006/relationships/image" Target="../media/image34.png"/><Relationship Id="rId42" Type="http://schemas.openxmlformats.org/officeDocument/2006/relationships/image" Target="../media/image55.png"/><Relationship Id="rId41" Type="http://schemas.openxmlformats.org/officeDocument/2006/relationships/image" Target="../media/image49.png"/><Relationship Id="rId22" Type="http://schemas.openxmlformats.org/officeDocument/2006/relationships/image" Target="../media/image35.png"/><Relationship Id="rId44" Type="http://schemas.openxmlformats.org/officeDocument/2006/relationships/image" Target="../media/image56.png"/><Relationship Id="rId21" Type="http://schemas.openxmlformats.org/officeDocument/2006/relationships/image" Target="../media/image36.png"/><Relationship Id="rId43" Type="http://schemas.openxmlformats.org/officeDocument/2006/relationships/image" Target="../media/image54.png"/><Relationship Id="rId24" Type="http://schemas.openxmlformats.org/officeDocument/2006/relationships/image" Target="../media/image65.png"/><Relationship Id="rId46" Type="http://schemas.openxmlformats.org/officeDocument/2006/relationships/image" Target="../media/image63.png"/><Relationship Id="rId23" Type="http://schemas.openxmlformats.org/officeDocument/2006/relationships/image" Target="../media/image37.png"/><Relationship Id="rId45" Type="http://schemas.openxmlformats.org/officeDocument/2006/relationships/image" Target="../media/image58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Relationship Id="rId9" Type="http://schemas.openxmlformats.org/officeDocument/2006/relationships/image" Target="../media/image27.png"/><Relationship Id="rId26" Type="http://schemas.openxmlformats.org/officeDocument/2006/relationships/image" Target="../media/image44.png"/><Relationship Id="rId25" Type="http://schemas.openxmlformats.org/officeDocument/2006/relationships/image" Target="../media/image38.png"/><Relationship Id="rId47" Type="http://schemas.openxmlformats.org/officeDocument/2006/relationships/image" Target="../media/image59.png"/><Relationship Id="rId28" Type="http://schemas.openxmlformats.org/officeDocument/2006/relationships/image" Target="../media/image41.png"/><Relationship Id="rId27" Type="http://schemas.openxmlformats.org/officeDocument/2006/relationships/image" Target="../media/image60.png"/><Relationship Id="rId5" Type="http://schemas.openxmlformats.org/officeDocument/2006/relationships/image" Target="../media/image16.png"/><Relationship Id="rId6" Type="http://schemas.openxmlformats.org/officeDocument/2006/relationships/image" Target="../media/image20.png"/><Relationship Id="rId29" Type="http://schemas.openxmlformats.org/officeDocument/2006/relationships/image" Target="../media/image62.png"/><Relationship Id="rId7" Type="http://schemas.openxmlformats.org/officeDocument/2006/relationships/image" Target="../media/image18.png"/><Relationship Id="rId8" Type="http://schemas.openxmlformats.org/officeDocument/2006/relationships/image" Target="../media/image21.png"/><Relationship Id="rId31" Type="http://schemas.openxmlformats.org/officeDocument/2006/relationships/image" Target="../media/image61.png"/><Relationship Id="rId30" Type="http://schemas.openxmlformats.org/officeDocument/2006/relationships/image" Target="../media/image40.png"/><Relationship Id="rId11" Type="http://schemas.openxmlformats.org/officeDocument/2006/relationships/image" Target="../media/image24.png"/><Relationship Id="rId33" Type="http://schemas.openxmlformats.org/officeDocument/2006/relationships/image" Target="../media/image46.png"/><Relationship Id="rId10" Type="http://schemas.openxmlformats.org/officeDocument/2006/relationships/image" Target="../media/image26.png"/><Relationship Id="rId32" Type="http://schemas.openxmlformats.org/officeDocument/2006/relationships/image" Target="../media/image42.png"/><Relationship Id="rId13" Type="http://schemas.openxmlformats.org/officeDocument/2006/relationships/image" Target="../media/image50.png"/><Relationship Id="rId35" Type="http://schemas.openxmlformats.org/officeDocument/2006/relationships/image" Target="../media/image53.png"/><Relationship Id="rId12" Type="http://schemas.openxmlformats.org/officeDocument/2006/relationships/image" Target="../media/image28.png"/><Relationship Id="rId34" Type="http://schemas.openxmlformats.org/officeDocument/2006/relationships/image" Target="../media/image47.png"/><Relationship Id="rId15" Type="http://schemas.openxmlformats.org/officeDocument/2006/relationships/image" Target="../media/image29.png"/><Relationship Id="rId37" Type="http://schemas.openxmlformats.org/officeDocument/2006/relationships/image" Target="../media/image48.png"/><Relationship Id="rId14" Type="http://schemas.openxmlformats.org/officeDocument/2006/relationships/image" Target="../media/image32.png"/><Relationship Id="rId36" Type="http://schemas.openxmlformats.org/officeDocument/2006/relationships/image" Target="../media/image51.png"/><Relationship Id="rId17" Type="http://schemas.openxmlformats.org/officeDocument/2006/relationships/image" Target="../media/image31.png"/><Relationship Id="rId39" Type="http://schemas.openxmlformats.org/officeDocument/2006/relationships/image" Target="../media/image57.png"/><Relationship Id="rId16" Type="http://schemas.openxmlformats.org/officeDocument/2006/relationships/image" Target="../media/image30.png"/><Relationship Id="rId38" Type="http://schemas.openxmlformats.org/officeDocument/2006/relationships/image" Target="../media/image64.png"/><Relationship Id="rId19" Type="http://schemas.openxmlformats.org/officeDocument/2006/relationships/image" Target="../media/image39.png"/><Relationship Id="rId18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8" cy="689244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"/>
          <p:cNvSpPr txBox="1"/>
          <p:nvPr/>
        </p:nvSpPr>
        <p:spPr>
          <a:xfrm>
            <a:off x="-59900" y="2641525"/>
            <a:ext cx="12251400" cy="18009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ctr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3638" u="none" cap="none" strike="noStrike">
                <a:solidFill>
                  <a:schemeClr val="lt1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АКСЕЛЕРАТОР ПГУ «НЕЙРОБУМ»  </a:t>
            </a:r>
            <a:endParaRPr>
              <a:latin typeface="Roboto Serif Black"/>
              <a:ea typeface="Roboto Serif Black"/>
              <a:cs typeface="Roboto Serif Black"/>
              <a:sym typeface="Roboto Serif Black"/>
            </a:endParaRPr>
          </a:p>
          <a:p>
            <a:pPr indent="0" lvl="0" marL="7701" marR="0" rtl="0" algn="ctr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i="0" lang="ru-RU" sz="3638" u="none" cap="none" strike="noStrike">
                <a:solidFill>
                  <a:schemeClr val="lt1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«</a:t>
            </a:r>
            <a:r>
              <a:rPr lang="ru-RU" sz="3638">
                <a:solidFill>
                  <a:schemeClr val="lt1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Образовательный телеграм-канал про историю и культуру Северного Кавказа</a:t>
            </a:r>
            <a:r>
              <a:rPr i="0" lang="ru-RU" sz="3638" u="none" cap="none" strike="noStrike">
                <a:solidFill>
                  <a:schemeClr val="lt1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»</a:t>
            </a:r>
            <a:endParaRPr>
              <a:latin typeface="Roboto Serif Black"/>
              <a:ea typeface="Roboto Serif Black"/>
              <a:cs typeface="Roboto Serif Black"/>
              <a:sym typeface="Roboto Serif Black"/>
            </a:endParaRPr>
          </a:p>
        </p:txBody>
      </p:sp>
      <p:pic>
        <p:nvPicPr>
          <p:cNvPr id="124" name="Google Shape;12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81600" y="76201"/>
            <a:ext cx="2534541" cy="25384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2" name="Google Shape;132;p2"/>
          <p:cNvSpPr txBox="1"/>
          <p:nvPr/>
        </p:nvSpPr>
        <p:spPr>
          <a:xfrm>
            <a:off x="360040" y="1052736"/>
            <a:ext cx="10992600" cy="45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Телеграм-канал «Тайны гор: Путешествие по горным тропам»</a:t>
            </a:r>
            <a:r>
              <a:rPr b="1" lang="ru-RU" sz="2500">
                <a:solidFill>
                  <a:srgbClr val="333333"/>
                </a:solidFill>
                <a:highlight>
                  <a:srgbClr val="FFFFFF"/>
                </a:highlight>
              </a:rPr>
              <a:t> </a:t>
            </a:r>
            <a:r>
              <a:rPr b="1"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 для знакомства и изучения истории и культуры Северного Кавказа.</a:t>
            </a:r>
            <a:endParaRPr b="1"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Тренды:</a:t>
            </a:r>
            <a:endParaRPr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73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AutoNum type="arabicParenR"/>
            </a:pPr>
            <a:r>
              <a:rPr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Развитие внутреннего туризма;</a:t>
            </a:r>
            <a:endParaRPr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73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AutoNum type="arabicParenR"/>
            </a:pPr>
            <a:r>
              <a:rPr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Запрос на изучение традиций и культуры различных народов России;</a:t>
            </a:r>
            <a:endParaRPr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AutoNum type="arabicParenR"/>
            </a:pPr>
            <a:r>
              <a:rPr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Цифролизация образования;</a:t>
            </a:r>
            <a:endParaRPr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73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AutoNum type="arabicParenR"/>
            </a:pPr>
            <a:r>
              <a:rPr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Развитие креативной экономики.</a:t>
            </a:r>
            <a:endParaRPr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38" name="Google Shape;138;p3"/>
          <p:cNvSpPr txBox="1"/>
          <p:nvPr/>
        </p:nvSpPr>
        <p:spPr>
          <a:xfrm>
            <a:off x="360040" y="1052736"/>
            <a:ext cx="10992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Студенты					Преподаватели				 	Туристы</a:t>
            </a:r>
            <a:endParaRPr b="1"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9" name="Google Shape;139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650" y="1932686"/>
            <a:ext cx="3868765" cy="3868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52340" y="2045499"/>
            <a:ext cx="2703223" cy="3868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86638" y="2045499"/>
            <a:ext cx="3513624" cy="3868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"/>
          <p:cNvSpPr txBox="1"/>
          <p:nvPr/>
        </p:nvSpPr>
        <p:spPr>
          <a:xfrm>
            <a:off x="2076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pic>
        <p:nvPicPr>
          <p:cNvPr id="147" name="Google Shape;147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650" y="2237486"/>
            <a:ext cx="3868765" cy="386876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4"/>
          <p:cNvSpPr txBox="1"/>
          <p:nvPr/>
        </p:nvSpPr>
        <p:spPr>
          <a:xfrm>
            <a:off x="55250" y="1052713"/>
            <a:ext cx="3755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Противоположная точка зрения у студентов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9" name="Google Shape;149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52340" y="2350299"/>
            <a:ext cx="2703223" cy="3868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86638" y="2350299"/>
            <a:ext cx="3513624" cy="386876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4"/>
          <p:cNvSpPr txBox="1"/>
          <p:nvPr/>
        </p:nvSpPr>
        <p:spPr>
          <a:xfrm>
            <a:off x="3707763" y="1052725"/>
            <a:ext cx="3992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Неинтересная подготовка к семинарам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" name="Google Shape;152;p4"/>
          <p:cNvSpPr txBox="1"/>
          <p:nvPr/>
        </p:nvSpPr>
        <p:spPr>
          <a:xfrm>
            <a:off x="7447238" y="1052725"/>
            <a:ext cx="3992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 поиска информации, перенасыщенность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"/>
          <p:cNvSpPr txBox="1"/>
          <p:nvPr/>
        </p:nvSpPr>
        <p:spPr>
          <a:xfrm>
            <a:off x="360050" y="332650"/>
            <a:ext cx="10649100" cy="10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</a:t>
            </a:r>
            <a:r>
              <a:rPr b="1" lang="ru-RU" sz="3200">
                <a:solidFill>
                  <a:schemeClr val="accent1"/>
                </a:solidFill>
              </a:rPr>
              <a:t>И </a:t>
            </a: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</a:t>
            </a:r>
            <a:r>
              <a:rPr b="1" lang="ru-RU" sz="3200">
                <a:solidFill>
                  <a:schemeClr val="accent1"/>
                </a:solidFill>
              </a:rPr>
              <a:t> </a:t>
            </a: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ФУНКЦИОНАЛ</a:t>
            </a:r>
            <a:endParaRPr/>
          </a:p>
        </p:txBody>
      </p:sp>
      <p:sp>
        <p:nvSpPr>
          <p:cNvPr id="158" name="Google Shape;158;p5"/>
          <p:cNvSpPr txBox="1"/>
          <p:nvPr/>
        </p:nvSpPr>
        <p:spPr>
          <a:xfrm>
            <a:off x="360040" y="1713384"/>
            <a:ext cx="109926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Решение: </a:t>
            </a:r>
            <a:r>
              <a:rPr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Образовательный телеграм-канал про историю и культуру Северного Кавказа с сервисом "Уникальная открытка" и "Горный чай". </a:t>
            </a:r>
            <a:endParaRPr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Функции:</a:t>
            </a:r>
            <a:r>
              <a:rPr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образовательная, развлекательная, продвижение культуры и традиций.</a:t>
            </a:r>
            <a:endParaRPr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64" name="Google Shape;164;p6"/>
          <p:cNvSpPr txBox="1"/>
          <p:nvPr/>
        </p:nvSpPr>
        <p:spPr>
          <a:xfrm>
            <a:off x="3845762" y="1026700"/>
            <a:ext cx="37164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Увлекательная подготовка к зачетам, экзаменам, семинарам по истории СК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5" name="Google Shape;16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650" y="2237486"/>
            <a:ext cx="3868765" cy="3868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52340" y="2426499"/>
            <a:ext cx="2703223" cy="3868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86638" y="2350299"/>
            <a:ext cx="3513624" cy="3868764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6"/>
          <p:cNvSpPr txBox="1"/>
          <p:nvPr/>
        </p:nvSpPr>
        <p:spPr>
          <a:xfrm>
            <a:off x="8051750" y="1026700"/>
            <a:ext cx="31485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Путешествие пойдет по плану, если почитать у нас</a:t>
            </a:r>
            <a:endParaRPr/>
          </a:p>
        </p:txBody>
      </p:sp>
      <p:sp>
        <p:nvSpPr>
          <p:cNvPr id="169" name="Google Shape;169;p6"/>
          <p:cNvSpPr txBox="1"/>
          <p:nvPr/>
        </p:nvSpPr>
        <p:spPr>
          <a:xfrm>
            <a:off x="487000" y="1138413"/>
            <a:ext cx="2365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нами урок станет интереснее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sp>
        <p:nvSpPr>
          <p:cNvPr id="175" name="Google Shape;175;p7"/>
          <p:cNvSpPr txBox="1"/>
          <p:nvPr/>
        </p:nvSpPr>
        <p:spPr>
          <a:xfrm>
            <a:off x="360040" y="1052736"/>
            <a:ext cx="10992600" cy="48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Телеграм-канал </a:t>
            </a:r>
            <a:r>
              <a:rPr b="1" lang="ru-RU" sz="20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«Тайны Гор: Путешествие по горным тропам»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Рубрики: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Исторические факты СК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Традиции народов СК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Уникальная открытка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Видео-репортаж про </a:t>
            </a: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достопримечательность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Опросы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События образовательные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Знаменательные даты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Кухня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Истории и легенды от жителей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Музыка, песни народов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Горный чай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6" name="Google Shape;176;p7"/>
          <p:cNvPicPr preferRelativeResize="0"/>
          <p:nvPr/>
        </p:nvPicPr>
        <p:blipFill rotWithShape="1">
          <a:blip r:embed="rId3">
            <a:alphaModFix/>
          </a:blip>
          <a:srcRect b="14661" l="0" r="0" t="0"/>
          <a:stretch/>
        </p:blipFill>
        <p:spPr>
          <a:xfrm>
            <a:off x="9183125" y="332650"/>
            <a:ext cx="1951850" cy="1955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7688" y="3843850"/>
            <a:ext cx="2291875" cy="229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43875" y="2623725"/>
            <a:ext cx="3491100" cy="35121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84" name="Google Shape;184;p8"/>
          <p:cNvGrpSpPr/>
          <p:nvPr/>
        </p:nvGrpSpPr>
        <p:grpSpPr>
          <a:xfrm>
            <a:off x="360075" y="974845"/>
            <a:ext cx="10992850" cy="5314059"/>
            <a:chOff x="2050015" y="1920858"/>
            <a:chExt cx="16156452" cy="8033346"/>
          </a:xfrm>
        </p:grpSpPr>
        <p:grpSp>
          <p:nvGrpSpPr>
            <p:cNvPr id="185" name="Google Shape;185;p8"/>
            <p:cNvGrpSpPr/>
            <p:nvPr/>
          </p:nvGrpSpPr>
          <p:grpSpPr>
            <a:xfrm>
              <a:off x="2051038" y="1920858"/>
              <a:ext cx="16155430" cy="7591076"/>
              <a:chOff x="1135604" y="1844658"/>
              <a:chExt cx="16155430" cy="7591076"/>
            </a:xfrm>
          </p:grpSpPr>
          <p:sp>
            <p:nvSpPr>
              <p:cNvPr id="186" name="Google Shape;186;p8"/>
              <p:cNvSpPr/>
              <p:nvPr/>
            </p:nvSpPr>
            <p:spPr>
              <a:xfrm>
                <a:off x="1136632" y="7454534"/>
                <a:ext cx="114429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8"/>
              <p:cNvSpPr/>
              <p:nvPr/>
            </p:nvSpPr>
            <p:spPr>
              <a:xfrm>
                <a:off x="12579533" y="7454534"/>
                <a:ext cx="47115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8"/>
              <p:cNvSpPr/>
              <p:nvPr/>
            </p:nvSpPr>
            <p:spPr>
              <a:xfrm>
                <a:off x="1135604" y="1844660"/>
                <a:ext cx="2895600" cy="56067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8"/>
              <p:cNvSpPr/>
              <p:nvPr/>
            </p:nvSpPr>
            <p:spPr>
              <a:xfrm>
                <a:off x="4031217" y="1844658"/>
                <a:ext cx="3810000" cy="38721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p8"/>
              <p:cNvSpPr/>
              <p:nvPr/>
            </p:nvSpPr>
            <p:spPr>
              <a:xfrm>
                <a:off x="4031217" y="5716767"/>
                <a:ext cx="3810000" cy="17346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91" name="Google Shape;191;p8"/>
              <p:cNvSpPr/>
              <p:nvPr/>
            </p:nvSpPr>
            <p:spPr>
              <a:xfrm>
                <a:off x="7841218" y="1844660"/>
                <a:ext cx="2895600" cy="56067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18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93" name="Google Shape;193;p8"/>
              <p:cNvSpPr/>
              <p:nvPr/>
            </p:nvSpPr>
            <p:spPr>
              <a:xfrm>
                <a:off x="10736831" y="5197491"/>
                <a:ext cx="3200400" cy="22539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8"/>
              <p:cNvSpPr/>
              <p:nvPr/>
            </p:nvSpPr>
            <p:spPr>
              <a:xfrm>
                <a:off x="13937228" y="1844660"/>
                <a:ext cx="3352800" cy="56067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5" name="Google Shape;195;p8"/>
            <p:cNvSpPr txBox="1"/>
            <p:nvPr/>
          </p:nvSpPr>
          <p:spPr>
            <a:xfrm>
              <a:off x="2050015" y="2073276"/>
              <a:ext cx="2894700" cy="535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2. Проблема и существующие альтернативы</a:t>
              </a:r>
              <a:endParaRPr b="1" i="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Противоположная точка зрения возникает из-за незаинтересованности в истории и недостоверной информации. Проблема поиска информации, перенасыщенность. Неинтересная подготовка к семинарам.</a:t>
              </a:r>
              <a:endParaRPr i="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6" name="Google Shape;196;p8"/>
            <p:cNvSpPr txBox="1"/>
            <p:nvPr/>
          </p:nvSpPr>
          <p:spPr>
            <a:xfrm>
              <a:off x="4947208" y="1920865"/>
              <a:ext cx="3896700" cy="339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4. Решение</a:t>
              </a:r>
              <a:endParaRPr i="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Факты из проверенных источников (учебники, книги) доносим обеим сторонам (преподаватель/студент). Достоверные факты и основные </a:t>
              </a:r>
              <a:r>
                <a:rPr lang="ru-RU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достопримечательности</a:t>
              </a:r>
              <a:r>
                <a:rPr lang="ru-RU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, которые нужно посетить. Интересная подача информации по курсу истории СК.</a:t>
              </a:r>
              <a:endParaRPr i="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7" name="Google Shape;197;p8"/>
            <p:cNvSpPr txBox="1"/>
            <p:nvPr/>
          </p:nvSpPr>
          <p:spPr>
            <a:xfrm>
              <a:off x="4986039" y="5776018"/>
              <a:ext cx="3729300" cy="176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8. Ключевые метрики</a:t>
              </a:r>
              <a:endParaRPr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По показателям подписок (100 в месяц), продажи открыток (30 в месяц), продажи кружек (15 в месяц).</a:t>
              </a:r>
              <a:endParaRPr i="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8" name="Google Shape;198;p8"/>
            <p:cNvSpPr txBox="1"/>
            <p:nvPr/>
          </p:nvSpPr>
          <p:spPr>
            <a:xfrm>
              <a:off x="8755617" y="2044773"/>
              <a:ext cx="2892600" cy="339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3. Уникальная ценность</a:t>
              </a:r>
              <a:endParaRPr i="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Интересная подготовка к зачетам, экзаменам, семинарам по истории СК; Путешествие пойдет по плану, если почитать у нас; С нами урок станет интереснее</a:t>
              </a:r>
              <a:r>
                <a:rPr b="1" lang="ru-RU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.</a:t>
              </a:r>
              <a:endParaRPr i="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9" name="Google Shape;199;p8"/>
            <p:cNvSpPr txBox="1"/>
            <p:nvPr/>
          </p:nvSpPr>
          <p:spPr>
            <a:xfrm>
              <a:off x="11728449" y="2073276"/>
              <a:ext cx="3013500" cy="241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9. Скрытое преимущество</a:t>
              </a:r>
              <a:endParaRPr i="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Брендированные авторские товары. Уникальный контент, созданный студентами лингвистами.</a:t>
              </a:r>
              <a:endParaRPr i="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0" name="Google Shape;200;p8"/>
            <p:cNvSpPr txBox="1"/>
            <p:nvPr/>
          </p:nvSpPr>
          <p:spPr>
            <a:xfrm>
              <a:off x="11652249" y="5341419"/>
              <a:ext cx="3089700" cy="209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ru-RU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5. Каналы распространения</a:t>
              </a:r>
              <a:endParaRPr b="1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социальные сети университета, социальные сети, сайты турагенств.</a:t>
              </a:r>
              <a:endParaRPr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1" name="Google Shape;201;p8"/>
            <p:cNvSpPr txBox="1"/>
            <p:nvPr/>
          </p:nvSpPr>
          <p:spPr>
            <a:xfrm>
              <a:off x="14852650" y="1997075"/>
              <a:ext cx="2590800" cy="144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1. Сегмент потребителей</a:t>
              </a:r>
              <a:endParaRPr b="1"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Преподаватель, турист, студент.</a:t>
              </a:r>
              <a:endParaRPr i="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2" name="Google Shape;202;p8"/>
            <p:cNvSpPr txBox="1"/>
            <p:nvPr/>
          </p:nvSpPr>
          <p:spPr>
            <a:xfrm>
              <a:off x="2091455" y="7534404"/>
              <a:ext cx="3352800" cy="241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7. Структура расходов</a:t>
              </a:r>
              <a:endParaRPr b="1" i="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1" lang="ru-RU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Затраты на разработку:</a:t>
              </a:r>
              <a:endParaRPr b="1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1. Фотоаппарат</a:t>
              </a:r>
              <a:endParaRPr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2. Разработка логотипа</a:t>
              </a:r>
              <a:endParaRPr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3. Закупка чая</a:t>
              </a:r>
              <a:endParaRPr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3" name="Google Shape;203;p8"/>
            <p:cNvSpPr txBox="1"/>
            <p:nvPr/>
          </p:nvSpPr>
          <p:spPr>
            <a:xfrm>
              <a:off x="13641373" y="7646377"/>
              <a:ext cx="4418700" cy="111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u="none" cap="none" strike="noStrike">
                  <a:solidFill>
                    <a:schemeClr val="dk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6. Потоки доходов</a:t>
              </a:r>
              <a:endParaRPr i="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highlight>
                    <a:srgbClr val="FFFFFF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Платная подписка, открытки, чай, составление маршрутов.</a:t>
              </a:r>
              <a:endParaRPr i="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04" name="Google Shape;204;p8"/>
          <p:cNvSpPr txBox="1"/>
          <p:nvPr/>
        </p:nvSpPr>
        <p:spPr>
          <a:xfrm>
            <a:off x="2554800" y="4660575"/>
            <a:ext cx="3000000" cy="12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Постоянные затраты:</a:t>
            </a:r>
            <a:endParaRPr b="1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Подписка на сервис по приему платежей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Контент-менеджер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Реклама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5206275" y="4708275"/>
            <a:ext cx="28575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Переменные затраты:</a:t>
            </a:r>
            <a:endParaRPr b="1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Упаковка для чая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Кружки, нанесение логотипа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Бумага и конверты для открыток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2554800" y="4708275"/>
            <a:ext cx="2651400" cy="1294500"/>
          </a:xfrm>
          <a:prstGeom prst="rect">
            <a:avLst/>
          </a:prstGeom>
          <a:noFill/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212" name="Google Shape;212;p9"/>
          <p:cNvSpPr txBox="1"/>
          <p:nvPr/>
        </p:nvSpPr>
        <p:spPr>
          <a:xfrm>
            <a:off x="360040" y="1052736"/>
            <a:ext cx="109926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ебестоимость </a:t>
            </a:r>
            <a:r>
              <a:rPr b="1"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разработки </a:t>
            </a:r>
            <a:r>
              <a:rPr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нашего продукта - 3450 р.</a:t>
            </a:r>
            <a:endParaRPr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Срок окупаемости</a:t>
            </a:r>
            <a:r>
              <a:rPr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нашего продукта - 1 месяц.</a:t>
            </a:r>
            <a:endParaRPr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 </a:t>
            </a:r>
            <a:r>
              <a:rPr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 12 мес. - 551 940 р.</a:t>
            </a:r>
            <a:endParaRPr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pic>
        <p:nvPicPr>
          <p:cNvPr id="218" name="Google Shape;218;p10"/>
          <p:cNvPicPr preferRelativeResize="0"/>
          <p:nvPr/>
        </p:nvPicPr>
        <p:blipFill rotWithShape="1">
          <a:blip r:embed="rId3">
            <a:alphaModFix/>
          </a:blip>
          <a:srcRect b="16940" l="0" r="0" t="3637"/>
          <a:stretch/>
        </p:blipFill>
        <p:spPr>
          <a:xfrm>
            <a:off x="7001400" y="1039175"/>
            <a:ext cx="2681150" cy="3539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0255" y="1039175"/>
            <a:ext cx="2681133" cy="35393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0" name="Google Shape;220;p10"/>
          <p:cNvCxnSpPr/>
          <p:nvPr/>
        </p:nvCxnSpPr>
        <p:spPr>
          <a:xfrm>
            <a:off x="7001400" y="1053150"/>
            <a:ext cx="15300" cy="513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21" name="Google Shape;221;p10"/>
          <p:cNvPicPr preferRelativeResize="0"/>
          <p:nvPr/>
        </p:nvPicPr>
        <p:blipFill rotWithShape="1">
          <a:blip r:embed="rId5">
            <a:alphaModFix/>
          </a:blip>
          <a:srcRect b="7124" l="31499" r="30912" t="18432"/>
          <a:stretch/>
        </p:blipFill>
        <p:spPr>
          <a:xfrm>
            <a:off x="1639100" y="1039175"/>
            <a:ext cx="2681149" cy="35393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2" name="Google Shape;222;p10"/>
          <p:cNvCxnSpPr/>
          <p:nvPr/>
        </p:nvCxnSpPr>
        <p:spPr>
          <a:xfrm flipH="1" rot="10800000">
            <a:off x="1636975" y="4573100"/>
            <a:ext cx="8045100" cy="1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3" name="Google Shape;223;p10"/>
          <p:cNvSpPr txBox="1"/>
          <p:nvPr/>
        </p:nvSpPr>
        <p:spPr>
          <a:xfrm>
            <a:off x="1994925" y="4785600"/>
            <a:ext cx="1969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Roboto Serif ExtraBold"/>
                <a:ea typeface="Roboto Serif ExtraBold"/>
                <a:cs typeface="Roboto Serif ExtraBold"/>
                <a:sym typeface="Roboto Serif ExtraBold"/>
              </a:rPr>
              <a:t>Семенова Асият</a:t>
            </a:r>
            <a:endParaRPr>
              <a:latin typeface="Roboto Serif ExtraBold"/>
              <a:ea typeface="Roboto Serif ExtraBold"/>
              <a:cs typeface="Roboto Serif ExtraBold"/>
              <a:sym typeface="Roboto Serif ExtraBold"/>
            </a:endParaRPr>
          </a:p>
        </p:txBody>
      </p:sp>
      <p:sp>
        <p:nvSpPr>
          <p:cNvPr id="224" name="Google Shape;224;p10"/>
          <p:cNvSpPr txBox="1"/>
          <p:nvPr/>
        </p:nvSpPr>
        <p:spPr>
          <a:xfrm>
            <a:off x="4845413" y="4785600"/>
            <a:ext cx="163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Roboto Serif ExtraBold"/>
                <a:ea typeface="Roboto Serif ExtraBold"/>
                <a:cs typeface="Roboto Serif ExtraBold"/>
                <a:sym typeface="Roboto Serif ExtraBold"/>
              </a:rPr>
              <a:t>Белова София</a:t>
            </a:r>
            <a:endParaRPr>
              <a:latin typeface="Roboto Serif ExtraBold"/>
              <a:ea typeface="Roboto Serif ExtraBold"/>
              <a:cs typeface="Roboto Serif ExtraBold"/>
              <a:sym typeface="Roboto Serif ExtraBold"/>
            </a:endParaRPr>
          </a:p>
        </p:txBody>
      </p:sp>
      <p:sp>
        <p:nvSpPr>
          <p:cNvPr id="225" name="Google Shape;225;p10"/>
          <p:cNvSpPr txBox="1"/>
          <p:nvPr/>
        </p:nvSpPr>
        <p:spPr>
          <a:xfrm>
            <a:off x="7357225" y="4785600"/>
            <a:ext cx="1969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Roboto Serif ExtraBold"/>
                <a:ea typeface="Roboto Serif ExtraBold"/>
                <a:cs typeface="Roboto Serif ExtraBold"/>
                <a:sym typeface="Roboto Serif ExtraBold"/>
              </a:rPr>
              <a:t>Муртазова Елена</a:t>
            </a:r>
            <a:endParaRPr>
              <a:latin typeface="Roboto Serif ExtraBold"/>
              <a:ea typeface="Roboto Serif ExtraBold"/>
              <a:cs typeface="Roboto Serif ExtraBold"/>
              <a:sym typeface="Roboto Serif ExtraBold"/>
            </a:endParaRPr>
          </a:p>
        </p:txBody>
      </p:sp>
      <p:cxnSp>
        <p:nvCxnSpPr>
          <p:cNvPr id="226" name="Google Shape;226;p10"/>
          <p:cNvCxnSpPr/>
          <p:nvPr/>
        </p:nvCxnSpPr>
        <p:spPr>
          <a:xfrm>
            <a:off x="4318725" y="1039175"/>
            <a:ext cx="1500" cy="515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7" name="Google Shape;227;p10"/>
          <p:cNvSpPr/>
          <p:nvPr/>
        </p:nvSpPr>
        <p:spPr>
          <a:xfrm>
            <a:off x="1646525" y="1046100"/>
            <a:ext cx="8028600" cy="5154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0"/>
          <p:cNvSpPr txBox="1"/>
          <p:nvPr/>
        </p:nvSpPr>
        <p:spPr>
          <a:xfrm>
            <a:off x="1874425" y="5187500"/>
            <a:ext cx="1969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Serif Medium"/>
              <a:buChar char="-"/>
            </a:pPr>
            <a:r>
              <a:rPr lang="ru-RU">
                <a:latin typeface="Roboto Serif Medium"/>
                <a:ea typeface="Roboto Serif Medium"/>
                <a:cs typeface="Roboto Serif Medium"/>
                <a:sym typeface="Roboto Serif Medium"/>
              </a:rPr>
              <a:t>спикер</a:t>
            </a:r>
            <a:endParaRPr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Serif Medium"/>
              <a:buChar char="-"/>
            </a:pPr>
            <a:r>
              <a:rPr lang="ru-RU">
                <a:latin typeface="Roboto Serif Medium"/>
                <a:ea typeface="Roboto Serif Medium"/>
                <a:cs typeface="Roboto Serif Medium"/>
                <a:sym typeface="Roboto Serif Medium"/>
              </a:rPr>
              <a:t>дизайнер</a:t>
            </a:r>
            <a:endParaRPr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Serif Medium"/>
              <a:buChar char="-"/>
            </a:pPr>
            <a:r>
              <a:rPr lang="ru-RU">
                <a:latin typeface="Roboto Serif Medium"/>
                <a:ea typeface="Roboto Serif Medium"/>
                <a:cs typeface="Roboto Serif Medium"/>
                <a:sym typeface="Roboto Serif Medium"/>
              </a:rPr>
              <a:t>копирайтер</a:t>
            </a:r>
            <a:endParaRPr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229" name="Google Shape;229;p10"/>
          <p:cNvSpPr txBox="1"/>
          <p:nvPr/>
        </p:nvSpPr>
        <p:spPr>
          <a:xfrm>
            <a:off x="4554414" y="5239025"/>
            <a:ext cx="2212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Serif Medium"/>
              <a:buChar char="-"/>
            </a:pPr>
            <a:r>
              <a:rPr lang="ru-RU">
                <a:latin typeface="Roboto Serif Medium"/>
                <a:ea typeface="Roboto Serif Medium"/>
                <a:cs typeface="Roboto Serif Medium"/>
                <a:sym typeface="Roboto Serif Medium"/>
              </a:rPr>
              <a:t>дизайнер</a:t>
            </a:r>
            <a:endParaRPr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Serif Medium"/>
              <a:buChar char="-"/>
            </a:pPr>
            <a:r>
              <a:rPr lang="ru-RU">
                <a:latin typeface="Roboto Serif Medium"/>
                <a:ea typeface="Roboto Serif Medium"/>
                <a:cs typeface="Roboto Serif Medium"/>
                <a:sym typeface="Roboto Serif Medium"/>
              </a:rPr>
              <a:t>копирайтер</a:t>
            </a:r>
            <a:endParaRPr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Serif Medium"/>
              <a:buChar char="-"/>
            </a:pPr>
            <a:r>
              <a:rPr lang="ru-RU">
                <a:latin typeface="Roboto Serif Medium"/>
                <a:ea typeface="Roboto Serif Medium"/>
                <a:cs typeface="Roboto Serif Medium"/>
                <a:sym typeface="Roboto Serif Medium"/>
              </a:rPr>
              <a:t>генератор идей</a:t>
            </a:r>
            <a:endParaRPr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230" name="Google Shape;230;p10"/>
          <p:cNvSpPr txBox="1"/>
          <p:nvPr/>
        </p:nvSpPr>
        <p:spPr>
          <a:xfrm>
            <a:off x="7250864" y="5239025"/>
            <a:ext cx="2212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Serif Medium"/>
              <a:buChar char="-"/>
            </a:pPr>
            <a:r>
              <a:rPr lang="ru-RU">
                <a:latin typeface="Roboto Serif Medium"/>
                <a:ea typeface="Roboto Serif Medium"/>
                <a:cs typeface="Roboto Serif Medium"/>
                <a:sym typeface="Roboto Serif Medium"/>
              </a:rPr>
              <a:t>копирайтер</a:t>
            </a:r>
            <a:endParaRPr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Serif Medium"/>
              <a:buChar char="-"/>
            </a:pPr>
            <a:r>
              <a:rPr lang="ru-RU">
                <a:latin typeface="Roboto Serif Medium"/>
                <a:ea typeface="Roboto Serif Medium"/>
                <a:cs typeface="Roboto Serif Medium"/>
                <a:sym typeface="Roboto Serif Medium"/>
              </a:rPr>
              <a:t>генератор идей</a:t>
            </a:r>
            <a:endParaRPr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 Serif Medium"/>
              <a:buChar char="-"/>
            </a:pPr>
            <a:r>
              <a:rPr lang="ru-RU">
                <a:latin typeface="Roboto Serif Medium"/>
                <a:ea typeface="Roboto Serif Medium"/>
                <a:cs typeface="Roboto Serif Medium"/>
                <a:sym typeface="Roboto Serif Medium"/>
              </a:rPr>
              <a:t>менеджер</a:t>
            </a:r>
            <a:endParaRPr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8" name="Google Shape;23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1"/>
          <p:cNvSpPr txBox="1"/>
          <p:nvPr/>
        </p:nvSpPr>
        <p:spPr>
          <a:xfrm>
            <a:off x="360040" y="1052736"/>
            <a:ext cx="109926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С нами можно связаться по Телеграму:</a:t>
            </a:r>
            <a:endParaRPr sz="2000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8-962-423-72-48</a:t>
            </a:r>
            <a:endParaRPr sz="2000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