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70" r:id="rId3"/>
    <p:sldId id="292" r:id="rId4"/>
    <p:sldId id="291" r:id="rId5"/>
    <p:sldId id="275" r:id="rId6"/>
    <p:sldId id="315" r:id="rId7"/>
    <p:sldId id="267" r:id="rId8"/>
    <p:sldId id="306" r:id="rId9"/>
    <p:sldId id="316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 autoAdjust="0"/>
    <p:restoredTop sz="96327"/>
  </p:normalViewPr>
  <p:slideViewPr>
    <p:cSldViewPr>
      <p:cViewPr varScale="1">
        <p:scale>
          <a:sx n="97" d="100"/>
          <a:sy n="97" d="100"/>
        </p:scale>
        <p:origin x="58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t>20.12.2023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t>20.12.2023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t>20.12.2023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t>20.12.2023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t>20.12.2023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t>20.12.2023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6792"/>
            <a:ext cx="3995936" cy="2387600"/>
          </a:xfrm>
        </p:spPr>
        <p:txBody>
          <a:bodyPr>
            <a:normAutofit fontScale="90000"/>
          </a:bodyPr>
          <a:lstStyle/>
          <a:p>
            <a:r>
              <a:rPr lang="ru-RU" sz="9600" b="1" dirty="0" smtClean="0">
                <a:latin typeface="Roboto Condensed" panose="02000000000000000000" pitchFamily="2" charset="0"/>
              </a:rPr>
              <a:t/>
            </a:r>
            <a:br>
              <a:rPr lang="ru-RU" sz="9600" b="1" dirty="0" smtClean="0">
                <a:latin typeface="Roboto Condensed" panose="02000000000000000000" pitchFamily="2" charset="0"/>
              </a:rPr>
            </a:br>
            <a:r>
              <a:rPr lang="ru-RU" sz="9600" b="1" dirty="0">
                <a:latin typeface="Roboto Condensed" panose="02000000000000000000" pitchFamily="2" charset="0"/>
              </a:rPr>
              <a:t/>
            </a:r>
            <a:br>
              <a:rPr lang="ru-RU" sz="9600" b="1" dirty="0">
                <a:latin typeface="Roboto Condensed" panose="02000000000000000000" pitchFamily="2" charset="0"/>
              </a:rPr>
            </a:br>
            <a:r>
              <a:rPr lang="ru-RU" sz="2200" dirty="0" smtClean="0">
                <a:latin typeface="Roboto Condensed" panose="02000000000000000000" pitchFamily="2" charset="0"/>
              </a:rPr>
              <a:t/>
            </a:r>
            <a:br>
              <a:rPr lang="ru-RU" sz="2200" dirty="0" smtClean="0">
                <a:latin typeface="Roboto Condensed" panose="02000000000000000000" pitchFamily="2" charset="0"/>
              </a:rPr>
            </a:br>
            <a:r>
              <a:rPr lang="ru-RU" sz="2200" dirty="0" smtClean="0">
                <a:latin typeface="Roboto Condensed" panose="02000000000000000000" pitchFamily="2" charset="0"/>
              </a:rPr>
              <a:t>Презентация:</a:t>
            </a:r>
            <a:r>
              <a:rPr lang="ru-RU" sz="9600" b="1" dirty="0" smtClean="0">
                <a:latin typeface="Roboto Condensed" panose="02000000000000000000" pitchFamily="2" charset="0"/>
              </a:rPr>
              <a:t/>
            </a:r>
            <a:br>
              <a:rPr lang="ru-RU" sz="9600" b="1" dirty="0" smtClean="0">
                <a:latin typeface="Roboto Condensed" panose="02000000000000000000" pitchFamily="2" charset="0"/>
              </a:rPr>
            </a:br>
            <a:r>
              <a:rPr lang="en-US" sz="9600" b="1" dirty="0" smtClean="0">
                <a:latin typeface="Roboto Condensed" panose="02000000000000000000" pitchFamily="2" charset="0"/>
              </a:rPr>
              <a:t>«</a:t>
            </a:r>
            <a:r>
              <a:rPr lang="en-US" sz="9600" b="1" dirty="0" err="1">
                <a:latin typeface="Roboto Condensed" panose="02000000000000000000" pitchFamily="2" charset="0"/>
              </a:rPr>
              <a:t>CinemaCafe</a:t>
            </a:r>
            <a:r>
              <a:rPr lang="en-US" sz="9600" b="1" dirty="0">
                <a:latin typeface="Roboto Condensed" panose="02000000000000000000" pitchFamily="2" charset="0"/>
              </a:rPr>
              <a:t>»</a:t>
            </a:r>
            <a:r>
              <a:rPr lang="en-US" sz="1800" b="1" dirty="0">
                <a:latin typeface="Roboto Condensed" panose="02000000000000000000" pitchFamily="2" charset="0"/>
              </a:rPr>
              <a:t/>
            </a:r>
            <a:br>
              <a:rPr lang="en-US" sz="1800" b="1" dirty="0">
                <a:latin typeface="Roboto Condensed" panose="02000000000000000000" pitchFamily="2" charset="0"/>
              </a:rPr>
            </a:b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29200"/>
            <a:ext cx="3995936" cy="835074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ru-RU" dirty="0" smtClean="0">
                <a:solidFill>
                  <a:srgbClr val="8F00FF"/>
                </a:solidFill>
              </a:rPr>
              <a:t>Исполнители:</a:t>
            </a:r>
            <a:br>
              <a:rPr lang="ru-RU" dirty="0" smtClean="0">
                <a:solidFill>
                  <a:srgbClr val="8F00FF"/>
                </a:solidFill>
              </a:rPr>
            </a:br>
            <a:r>
              <a:rPr lang="ru-RU" dirty="0" smtClean="0">
                <a:solidFill>
                  <a:srgbClr val="8F00FF"/>
                </a:solidFill>
              </a:rPr>
              <a:t>Мелентьев </a:t>
            </a:r>
            <a:r>
              <a:rPr lang="ru-RU" dirty="0" smtClean="0">
                <a:solidFill>
                  <a:srgbClr val="8F00FF"/>
                </a:solidFill>
              </a:rPr>
              <a:t>Иван</a:t>
            </a:r>
            <a:br>
              <a:rPr lang="ru-RU" dirty="0" smtClean="0">
                <a:solidFill>
                  <a:srgbClr val="8F00FF"/>
                </a:solidFill>
              </a:rPr>
            </a:br>
            <a:r>
              <a:rPr lang="ru-RU" dirty="0" smtClean="0">
                <a:solidFill>
                  <a:srgbClr val="8F00FF"/>
                </a:solidFill>
              </a:rPr>
              <a:t>Зуев Никита </a:t>
            </a:r>
            <a:br>
              <a:rPr lang="ru-RU" dirty="0" smtClean="0">
                <a:solidFill>
                  <a:srgbClr val="8F00FF"/>
                </a:solidFill>
              </a:rPr>
            </a:br>
            <a:r>
              <a:rPr lang="ru-RU" dirty="0" smtClean="0">
                <a:solidFill>
                  <a:srgbClr val="8F00FF"/>
                </a:solidFill>
              </a:rPr>
              <a:t>Каменских Анна</a:t>
            </a:r>
            <a:endParaRPr lang="ru-RU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96438" y="1016826"/>
            <a:ext cx="11457868" cy="3724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rtl="0"/>
            <a:r>
              <a:rPr lang="ru-RU" sz="4000" dirty="0"/>
              <a:t>Кинотеатры не могут предоставить атмосферу какого-либо фильма, а также большой ассортимент блюд. В целом в Перми практически нет кафе подобного типа - только кинотеатры (некоторые закрываются из за огромных убытков). 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rgbClr val="FF0000"/>
              </a:solidFill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555436"/>
            <a:ext cx="884967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06306" y="2385127"/>
            <a:ext cx="11457868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endParaRPr lang="ru-RU" dirty="0">
              <a:solidFill>
                <a:srgbClr val="FF0000"/>
              </a:solidFill>
              <a:latin typeface="Gilroy-Light"/>
            </a:endParaRP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638FEA3B-BDE8-A925-396A-4ECB5ACEE2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42555"/>
              </p:ext>
            </p:extLst>
          </p:nvPr>
        </p:nvGraphicFramePr>
        <p:xfrm>
          <a:off x="639097" y="629265"/>
          <a:ext cx="10913806" cy="5604387"/>
        </p:xfrm>
        <a:graphic>
          <a:graphicData uri="http://schemas.openxmlformats.org/drawingml/2006/table">
            <a:tbl>
              <a:tblPr/>
              <a:tblGrid>
                <a:gridCol w="10913806">
                  <a:extLst>
                    <a:ext uri="{9D8B030D-6E8A-4147-A177-3AD203B41FA5}">
                      <a16:colId xmlns:a16="http://schemas.microsoft.com/office/drawing/2014/main" val="2086419488"/>
                    </a:ext>
                  </a:extLst>
                </a:gridCol>
              </a:tblGrid>
              <a:tr h="56043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6018517"/>
                  </a:ext>
                </a:extLst>
              </a:tr>
            </a:tbl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6EA46243-2E99-C282-C2D9-161762A7C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123884"/>
              </p:ext>
            </p:extLst>
          </p:nvPr>
        </p:nvGraphicFramePr>
        <p:xfrm>
          <a:off x="641774" y="4689987"/>
          <a:ext cx="5438317" cy="1539240"/>
        </p:xfrm>
        <a:graphic>
          <a:graphicData uri="http://schemas.openxmlformats.org/drawingml/2006/table">
            <a:tbl>
              <a:tblPr/>
              <a:tblGrid>
                <a:gridCol w="5438317">
                  <a:extLst>
                    <a:ext uri="{9D8B030D-6E8A-4147-A177-3AD203B41FA5}">
                      <a16:colId xmlns:a16="http://schemas.microsoft.com/office/drawing/2014/main" val="3480134376"/>
                    </a:ext>
                  </a:extLst>
                </a:gridCol>
              </a:tblGrid>
              <a:tr h="1435510">
                <a:tc>
                  <a:txBody>
                    <a:bodyPr/>
                    <a:lstStyle/>
                    <a:p>
                      <a:pPr rtl="0"/>
                      <a:r>
                        <a:rPr lang="ru-RU" sz="11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Издержки </a:t>
                      </a:r>
                      <a:endParaRPr lang="ru-RU" sz="1100" b="0" dirty="0">
                        <a:effectLst/>
                      </a:endParaRPr>
                    </a:p>
                    <a:p>
                      <a:pPr rtl="0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Постоянные:</a:t>
                      </a:r>
                      <a:endParaRPr lang="ru-RU" sz="1100" b="0" dirty="0">
                        <a:effectLst/>
                      </a:endParaRPr>
                    </a:p>
                    <a:p>
                      <a:pPr rtl="0" fontAlgn="base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аренда помещения, зарплата сотрудникам, амортизация, оплата ЖКХ</a:t>
                      </a:r>
                    </a:p>
                    <a:p>
                      <a:pPr rtl="0"/>
                      <a:r>
                        <a:rPr lang="ru-RU" sz="1100" b="0" dirty="0">
                          <a:effectLst/>
                        </a:rPr>
                        <a:t/>
                      </a:r>
                      <a:br>
                        <a:rPr lang="ru-RU" sz="1100" b="0" dirty="0">
                          <a:effectLst/>
                        </a:rPr>
                      </a:br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Переменные:</a:t>
                      </a:r>
                      <a:endParaRPr lang="ru-RU" sz="1100" b="0" dirty="0">
                        <a:effectLst/>
                      </a:endParaRPr>
                    </a:p>
                    <a:p>
                      <a:pPr rtl="0" fontAlgn="base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- закупка продуктов для кафе, средства для проведения мероприятий, электроэнергия, ремонт помещения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051328"/>
                  </a:ext>
                </a:extLst>
              </a:tr>
            </a:tbl>
          </a:graphicData>
        </a:graphic>
      </p:graphicFrame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48C70D62-5B7E-F95D-C4D1-1C181608B9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150542"/>
              </p:ext>
            </p:extLst>
          </p:nvPr>
        </p:nvGraphicFramePr>
        <p:xfrm>
          <a:off x="6086168" y="4689987"/>
          <a:ext cx="5447071" cy="1553497"/>
        </p:xfrm>
        <a:graphic>
          <a:graphicData uri="http://schemas.openxmlformats.org/drawingml/2006/table">
            <a:tbl>
              <a:tblPr/>
              <a:tblGrid>
                <a:gridCol w="5447071">
                  <a:extLst>
                    <a:ext uri="{9D8B030D-6E8A-4147-A177-3AD203B41FA5}">
                      <a16:colId xmlns:a16="http://schemas.microsoft.com/office/drawing/2014/main" val="2319724007"/>
                    </a:ext>
                  </a:extLst>
                </a:gridCol>
              </a:tblGrid>
              <a:tr h="1553497">
                <a:tc>
                  <a:txBody>
                    <a:bodyPr/>
                    <a:lstStyle/>
                    <a:p>
                      <a:pPr rtl="0"/>
                      <a:r>
                        <a:rPr lang="ru-RU" sz="12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Доходы</a:t>
                      </a:r>
                      <a:endParaRPr lang="ru-RU" sz="1200" b="0" dirty="0">
                        <a:effectLst/>
                      </a:endParaRPr>
                    </a:p>
                    <a:p>
                      <a:pPr rtl="0" fontAlgn="base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-внешние инвестиции </a:t>
                      </a:r>
                    </a:p>
                    <a:p>
                      <a:pPr rtl="0" fontAlgn="base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-внутренние инвестиции </a:t>
                      </a:r>
                    </a:p>
                    <a:p>
                      <a:pPr rtl="0" fontAlgn="base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-от покупки билетов в кино</a:t>
                      </a:r>
                    </a:p>
                    <a:p>
                      <a:pPr rtl="0" fontAlgn="base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-от продаж в кафе</a:t>
                      </a:r>
                    </a:p>
                    <a:p>
                      <a:pPr rtl="0" fontAlgn="base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-от проведения тематических мероприятий 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3271120"/>
                  </a:ext>
                </a:extLst>
              </a:tr>
            </a:tbl>
          </a:graphicData>
        </a:graphic>
      </p:graphicFrame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B0AB3E26-71AA-0896-22AB-7B507EC6C0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578225"/>
              </p:ext>
            </p:extLst>
          </p:nvPr>
        </p:nvGraphicFramePr>
        <p:xfrm>
          <a:off x="8878529" y="648929"/>
          <a:ext cx="2661863" cy="4050890"/>
        </p:xfrm>
        <a:graphic>
          <a:graphicData uri="http://schemas.openxmlformats.org/drawingml/2006/table">
            <a:tbl>
              <a:tblPr/>
              <a:tblGrid>
                <a:gridCol w="2661863">
                  <a:extLst>
                    <a:ext uri="{9D8B030D-6E8A-4147-A177-3AD203B41FA5}">
                      <a16:colId xmlns:a16="http://schemas.microsoft.com/office/drawing/2014/main" val="2767521105"/>
                    </a:ext>
                  </a:extLst>
                </a:gridCol>
              </a:tblGrid>
              <a:tr h="4050890">
                <a:tc>
                  <a:txBody>
                    <a:bodyPr/>
                    <a:lstStyle/>
                    <a:p>
                      <a:pPr rtl="0"/>
                      <a:r>
                        <a:rPr lang="ru-RU" sz="18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Клиенты</a:t>
                      </a:r>
                      <a:endParaRPr lang="ru-RU" b="0" dirty="0">
                        <a:effectLst/>
                      </a:endParaRPr>
                    </a:p>
                    <a:p>
                      <a:pPr rtl="0" fontAlgn="base"/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люди, увлекающиеся кино </a:t>
                      </a:r>
                    </a:p>
                    <a:p>
                      <a:pPr rtl="0" fontAlgn="base"/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семьи и пары, которые хотят провести время вне дома в уютной атмосфере</a:t>
                      </a:r>
                    </a:p>
                    <a:p>
                      <a:pPr rtl="0" fontAlgn="base"/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молодежь, которая ищет возможности для организации досуга в каникулы</a:t>
                      </a:r>
                    </a:p>
                    <a:p>
                      <a:pPr rtl="0" fontAlgn="base"/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любители </a:t>
                      </a:r>
                      <a:r>
                        <a:rPr lang="ru-RU" sz="18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косплеев</a:t>
                      </a: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0266705"/>
                  </a:ext>
                </a:extLst>
              </a:tr>
            </a:tbl>
          </a:graphicData>
        </a:graphic>
      </p:graphicFrame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66BF0944-D9C1-8DD6-C4F4-B66BBA7846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372916"/>
              </p:ext>
            </p:extLst>
          </p:nvPr>
        </p:nvGraphicFramePr>
        <p:xfrm>
          <a:off x="6088846" y="629265"/>
          <a:ext cx="2789684" cy="2384869"/>
        </p:xfrm>
        <a:graphic>
          <a:graphicData uri="http://schemas.openxmlformats.org/drawingml/2006/table">
            <a:tbl>
              <a:tblPr/>
              <a:tblGrid>
                <a:gridCol w="2789684">
                  <a:extLst>
                    <a:ext uri="{9D8B030D-6E8A-4147-A177-3AD203B41FA5}">
                      <a16:colId xmlns:a16="http://schemas.microsoft.com/office/drawing/2014/main" val="4111972277"/>
                    </a:ext>
                  </a:extLst>
                </a:gridCol>
              </a:tblGrid>
              <a:tr h="2384869">
                <a:tc>
                  <a:txBody>
                    <a:bodyPr/>
                    <a:lstStyle/>
                    <a:p>
                      <a:pPr rtl="0"/>
                      <a:r>
                        <a:rPr lang="ru-RU" sz="12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Взаимоотношения с клиентами</a:t>
                      </a:r>
                      <a:endParaRPr lang="ru-RU" sz="1200" b="0" dirty="0">
                        <a:effectLst/>
                      </a:endParaRPr>
                    </a:p>
                    <a:p>
                      <a:pPr rtl="0" fontAlgn="base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предоставляем услугу, делаем времяпрепровождение человека комфортным и развлекательным, взамен он дает деньги, которые являются нашей прибылью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1877162"/>
                  </a:ext>
                </a:extLst>
              </a:tr>
            </a:tbl>
          </a:graphicData>
        </a:graphic>
      </p:graphicFrame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105CA74F-3608-7BE9-B4E4-E4EF76217E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144397"/>
              </p:ext>
            </p:extLst>
          </p:nvPr>
        </p:nvGraphicFramePr>
        <p:xfrm>
          <a:off x="6096000" y="3014134"/>
          <a:ext cx="2782529" cy="1685685"/>
        </p:xfrm>
        <a:graphic>
          <a:graphicData uri="http://schemas.openxmlformats.org/drawingml/2006/table">
            <a:tbl>
              <a:tblPr/>
              <a:tblGrid>
                <a:gridCol w="2782529">
                  <a:extLst>
                    <a:ext uri="{9D8B030D-6E8A-4147-A177-3AD203B41FA5}">
                      <a16:colId xmlns:a16="http://schemas.microsoft.com/office/drawing/2014/main" val="3815392069"/>
                    </a:ext>
                  </a:extLst>
                </a:gridCol>
              </a:tblGrid>
              <a:tr h="1685685">
                <a:tc>
                  <a:txBody>
                    <a:bodyPr/>
                    <a:lstStyle/>
                    <a:p>
                      <a:pPr rtl="0"/>
                      <a:r>
                        <a:rPr lang="ru-RU" sz="14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Каналы сбыта</a:t>
                      </a:r>
                      <a:endParaRPr lang="ru-RU" sz="1400" b="0" dirty="0">
                        <a:effectLst/>
                      </a:endParaRPr>
                    </a:p>
                    <a:p>
                      <a:pPr rtl="0" fontAlgn="base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рассылка по почте</a:t>
                      </a:r>
                    </a:p>
                    <a:p>
                      <a:pPr rtl="0" fontAlgn="base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пиар в официальной группе</a:t>
                      </a:r>
                    </a:p>
                    <a:p>
                      <a:pPr rtl="0" fontAlgn="base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выгодное местоположение 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0364479"/>
                  </a:ext>
                </a:extLst>
              </a:tr>
            </a:tbl>
          </a:graphicData>
        </a:graphic>
      </p:graphicFrame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965B1420-00C4-9F47-2BB7-AEC200C666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073112"/>
              </p:ext>
            </p:extLst>
          </p:nvPr>
        </p:nvGraphicFramePr>
        <p:xfrm>
          <a:off x="4296697" y="629265"/>
          <a:ext cx="1789471" cy="4060722"/>
        </p:xfrm>
        <a:graphic>
          <a:graphicData uri="http://schemas.openxmlformats.org/drawingml/2006/table">
            <a:tbl>
              <a:tblPr/>
              <a:tblGrid>
                <a:gridCol w="1789471">
                  <a:extLst>
                    <a:ext uri="{9D8B030D-6E8A-4147-A177-3AD203B41FA5}">
                      <a16:colId xmlns:a16="http://schemas.microsoft.com/office/drawing/2014/main" val="3037212422"/>
                    </a:ext>
                  </a:extLst>
                </a:gridCol>
              </a:tblGrid>
              <a:tr h="4060722">
                <a:tc>
                  <a:txBody>
                    <a:bodyPr/>
                    <a:lstStyle/>
                    <a:p>
                      <a:pPr rtl="0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Предоставляемая ценность </a:t>
                      </a:r>
                      <a:endParaRPr lang="ru-RU" sz="1600" b="0" dirty="0">
                        <a:effectLst/>
                      </a:endParaRPr>
                    </a:p>
                    <a:p>
                      <a:pPr rtl="0" fontAlgn="base"/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помогаем людям организовать досуг</a:t>
                      </a:r>
                    </a:p>
                    <a:p>
                      <a:pPr rtl="0" fontAlgn="base"/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предоставляем рабочие места </a:t>
                      </a:r>
                    </a:p>
                    <a:p>
                      <a:pPr rtl="0" fontAlgn="base"/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развиваем культуру кино</a:t>
                      </a:r>
                    </a:p>
                    <a:p>
                      <a:pPr rtl="0" fontAlgn="base"/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предоставляем услуги общественного питания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5899952"/>
                  </a:ext>
                </a:extLst>
              </a:tr>
            </a:tbl>
          </a:graphicData>
        </a:graphic>
      </p:graphicFrame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95DB847E-7D88-DC41-419F-FB2F18949E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215166"/>
              </p:ext>
            </p:extLst>
          </p:nvPr>
        </p:nvGraphicFramePr>
        <p:xfrm>
          <a:off x="641773" y="648929"/>
          <a:ext cx="1678640" cy="4038562"/>
        </p:xfrm>
        <a:graphic>
          <a:graphicData uri="http://schemas.openxmlformats.org/drawingml/2006/table">
            <a:tbl>
              <a:tblPr/>
              <a:tblGrid>
                <a:gridCol w="1678640">
                  <a:extLst>
                    <a:ext uri="{9D8B030D-6E8A-4147-A177-3AD203B41FA5}">
                      <a16:colId xmlns:a16="http://schemas.microsoft.com/office/drawing/2014/main" val="3487040171"/>
                    </a:ext>
                  </a:extLst>
                </a:gridCol>
              </a:tblGrid>
              <a:tr h="4038562">
                <a:tc>
                  <a:txBody>
                    <a:bodyPr/>
                    <a:lstStyle/>
                    <a:p>
                      <a:pPr rtl="0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Ключевые партнеры</a:t>
                      </a:r>
                      <a:endParaRPr lang="ru-RU" sz="1600" b="0" dirty="0">
                        <a:effectLst/>
                      </a:endParaRPr>
                    </a:p>
                    <a:p>
                      <a:pPr rtl="0" fontAlgn="base"/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кинотеатры </a:t>
                      </a:r>
                    </a:p>
                    <a:p>
                      <a:pPr rtl="0" fontAlgn="base"/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кафе </a:t>
                      </a:r>
                    </a:p>
                    <a:p>
                      <a:pPr rtl="0" fontAlgn="base"/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-база поставщиков еды</a:t>
                      </a:r>
                    </a:p>
                    <a:p>
                      <a:pPr rtl="0" fontAlgn="base"/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детские развлекательные компании</a:t>
                      </a:r>
                    </a:p>
                    <a:p>
                      <a:pPr rtl="0" fontAlgn="base"/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компании костюмов для косплея 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67028"/>
                  </a:ext>
                </a:extLst>
              </a:tr>
            </a:tbl>
          </a:graphicData>
        </a:graphic>
      </p:graphicFrame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DEFE606C-46B7-445B-8CC7-0D0B72C64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271286"/>
              </p:ext>
            </p:extLst>
          </p:nvPr>
        </p:nvGraphicFramePr>
        <p:xfrm>
          <a:off x="2320413" y="626769"/>
          <a:ext cx="1966452" cy="2126263"/>
        </p:xfrm>
        <a:graphic>
          <a:graphicData uri="http://schemas.openxmlformats.org/drawingml/2006/table">
            <a:tbl>
              <a:tblPr/>
              <a:tblGrid>
                <a:gridCol w="1966452">
                  <a:extLst>
                    <a:ext uri="{9D8B030D-6E8A-4147-A177-3AD203B41FA5}">
                      <a16:colId xmlns:a16="http://schemas.microsoft.com/office/drawing/2014/main" val="2846352554"/>
                    </a:ext>
                  </a:extLst>
                </a:gridCol>
              </a:tblGrid>
              <a:tr h="2126263">
                <a:tc>
                  <a:txBody>
                    <a:bodyPr/>
                    <a:lstStyle/>
                    <a:p>
                      <a:pPr rtl="0"/>
                      <a:r>
                        <a:rPr lang="ru-RU" sz="18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Ключевые виды деятельности</a:t>
                      </a:r>
                      <a:endParaRPr lang="ru-RU" b="0" dirty="0">
                        <a:effectLst/>
                      </a:endParaRPr>
                    </a:p>
                    <a:p>
                      <a:pPr rtl="0" fontAlgn="base"/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производство услуг питания и досуга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9353683"/>
                  </a:ext>
                </a:extLst>
              </a:tr>
            </a:tbl>
          </a:graphicData>
        </a:graphic>
      </p:graphicFrame>
      <p:graphicFrame>
        <p:nvGraphicFramePr>
          <p:cNvPr id="22" name="Таблица 21">
            <a:extLst>
              <a:ext uri="{FF2B5EF4-FFF2-40B4-BE49-F238E27FC236}">
                <a16:creationId xmlns:a16="http://schemas.microsoft.com/office/drawing/2014/main" id="{02A16B5D-E7C3-E5A5-AEBD-003F60BE48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914710"/>
              </p:ext>
            </p:extLst>
          </p:nvPr>
        </p:nvGraphicFramePr>
        <p:xfrm>
          <a:off x="2327567" y="2753032"/>
          <a:ext cx="1966452" cy="1942945"/>
        </p:xfrm>
        <a:graphic>
          <a:graphicData uri="http://schemas.openxmlformats.org/drawingml/2006/table">
            <a:tbl>
              <a:tblPr/>
              <a:tblGrid>
                <a:gridCol w="1966452">
                  <a:extLst>
                    <a:ext uri="{9D8B030D-6E8A-4147-A177-3AD203B41FA5}">
                      <a16:colId xmlns:a16="http://schemas.microsoft.com/office/drawing/2014/main" val="1879990832"/>
                    </a:ext>
                  </a:extLst>
                </a:gridCol>
              </a:tblGrid>
              <a:tr h="1942945">
                <a:tc>
                  <a:txBody>
                    <a:bodyPr/>
                    <a:lstStyle/>
                    <a:p>
                      <a:pPr rtl="0"/>
                      <a:r>
                        <a:rPr lang="ru-RU" sz="11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Ключевые ресурсы</a:t>
                      </a:r>
                      <a:endParaRPr lang="ru-RU" sz="1100" b="0" dirty="0">
                        <a:effectLst/>
                      </a:endParaRPr>
                    </a:p>
                    <a:p>
                      <a:pPr rtl="0" fontAlgn="base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человеческий (персонал, идеи)</a:t>
                      </a:r>
                    </a:p>
                    <a:p>
                      <a:pPr rtl="0" fontAlgn="base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финансы (расходы, накопления)</a:t>
                      </a:r>
                    </a:p>
                    <a:p>
                      <a:pPr rtl="0" fontAlgn="base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материальные (оборудования в кафе, - помещение, оборудование для кинопоказа)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8970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7290B3E-9D37-EFFF-B328-7EBFF75CA144}"/>
              </a:ext>
            </a:extLst>
          </p:cNvPr>
          <p:cNvSpPr txBox="1"/>
          <p:nvPr/>
        </p:nvSpPr>
        <p:spPr>
          <a:xfrm>
            <a:off x="739346" y="1117835"/>
            <a:ext cx="1068524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Рынки:</a:t>
            </a:r>
            <a:r>
              <a:rPr lang="en-US" b="1" dirty="0" smtClean="0"/>
              <a:t> </a:t>
            </a:r>
            <a:r>
              <a:rPr lang="en-US" dirty="0" smtClean="0"/>
              <a:t>B2C, B2G, B2B</a:t>
            </a:r>
          </a:p>
          <a:p>
            <a:endParaRPr lang="en-US" b="1" dirty="0"/>
          </a:p>
          <a:p>
            <a:r>
              <a:rPr lang="ru-RU" b="1" dirty="0" smtClean="0"/>
              <a:t>Потребители: </a:t>
            </a:r>
          </a:p>
          <a:p>
            <a:r>
              <a:rPr lang="ru-RU" b="1" dirty="0" smtClean="0"/>
              <a:t>- государство  </a:t>
            </a:r>
            <a:r>
              <a:rPr lang="ru-RU" dirty="0" smtClean="0"/>
              <a:t>- показ фильмов в </a:t>
            </a:r>
            <a:r>
              <a:rPr lang="ru-RU" dirty="0" err="1" smtClean="0"/>
              <a:t>гос.организациях</a:t>
            </a:r>
            <a:r>
              <a:rPr lang="ru-RU" dirty="0" smtClean="0"/>
              <a:t> по </a:t>
            </a:r>
            <a:r>
              <a:rPr lang="ru-RU" dirty="0" err="1" smtClean="0"/>
              <a:t>гос.заказу</a:t>
            </a:r>
            <a:r>
              <a:rPr lang="ru-RU" dirty="0" smtClean="0"/>
              <a:t>, проведение мероприятий.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- </a:t>
            </a:r>
            <a:r>
              <a:rPr lang="ru-RU" b="1" dirty="0" err="1" smtClean="0"/>
              <a:t>юр.лица</a:t>
            </a:r>
            <a:r>
              <a:rPr lang="ru-RU" b="1" dirty="0" smtClean="0"/>
              <a:t>, предоставляющие услуги проката фильмов </a:t>
            </a:r>
            <a:r>
              <a:rPr lang="ru-RU" dirty="0" smtClean="0"/>
              <a:t>– предоставление площадки для показа фильмов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- дети, подростки, взрослые </a:t>
            </a:r>
            <a:r>
              <a:rPr lang="ru-RU" dirty="0" smtClean="0"/>
              <a:t>– предоставление услуг показа фильмов, предоставление услуг питания, проведение различных мероприятий.</a:t>
            </a:r>
            <a:endParaRPr lang="ru-RU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85FB6E-0046-9C1C-B128-B4588785A0E3}"/>
              </a:ext>
            </a:extLst>
          </p:cNvPr>
          <p:cNvSpPr txBox="1"/>
          <p:nvPr/>
        </p:nvSpPr>
        <p:spPr>
          <a:xfrm>
            <a:off x="762196" y="2993497"/>
            <a:ext cx="1113638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 smtClean="0"/>
          </a:p>
          <a:p>
            <a:r>
              <a:rPr lang="ru-RU" b="1" dirty="0" smtClean="0"/>
              <a:t>Проблемы</a:t>
            </a:r>
            <a:r>
              <a:rPr lang="ru-RU" b="1" dirty="0" smtClean="0"/>
              <a:t>: </a:t>
            </a:r>
            <a:r>
              <a:rPr lang="ru-RU" dirty="0"/>
              <a:t>Кинотеатры не могут предоставить атмосферу какого-либо фильма, а также большой </a:t>
            </a:r>
            <a:r>
              <a:rPr lang="ru-RU" dirty="0" smtClean="0"/>
              <a:t>ассортимент</a:t>
            </a:r>
          </a:p>
          <a:p>
            <a:r>
              <a:rPr lang="ru-RU" dirty="0" smtClean="0"/>
              <a:t> </a:t>
            </a:r>
            <a:r>
              <a:rPr lang="ru-RU" dirty="0"/>
              <a:t>блюд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 целом в Перми практически нет </a:t>
            </a:r>
            <a:r>
              <a:rPr lang="ru-RU" dirty="0" smtClean="0"/>
              <a:t>кафе </a:t>
            </a:r>
            <a:r>
              <a:rPr lang="ru-RU" dirty="0"/>
              <a:t>подобного типа - только кинотеатры (некоторые закрываются </a:t>
            </a:r>
            <a:endParaRPr lang="ru-RU" dirty="0" smtClean="0"/>
          </a:p>
          <a:p>
            <a:r>
              <a:rPr lang="ru-RU" dirty="0" smtClean="0"/>
              <a:t>из </a:t>
            </a:r>
            <a:r>
              <a:rPr lang="ru-RU" dirty="0"/>
              <a:t>за огромных убытков).</a:t>
            </a:r>
            <a:endParaRPr lang="ru-RU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19CAEC-8604-FB93-E726-490F7390BFBA}"/>
              </a:ext>
            </a:extLst>
          </p:cNvPr>
          <p:cNvSpPr txBox="1"/>
          <p:nvPr/>
        </p:nvSpPr>
        <p:spPr>
          <a:xfrm>
            <a:off x="708874" y="4869160"/>
            <a:ext cx="1140408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b="1" dirty="0"/>
              <a:t>Уникальное ценностное </a:t>
            </a:r>
            <a:r>
              <a:rPr lang="ru-RU" b="1" dirty="0" smtClean="0"/>
              <a:t>предложение: </a:t>
            </a:r>
            <a:r>
              <a:rPr lang="ru-RU" dirty="0"/>
              <a:t>Мы компания, которая предоставляет услуги кинематографа </a:t>
            </a:r>
            <a:r>
              <a:rPr lang="ru-RU" dirty="0" smtClean="0"/>
              <a:t>и</a:t>
            </a:r>
          </a:p>
          <a:p>
            <a:pPr rtl="0"/>
            <a:r>
              <a:rPr lang="ru-RU" dirty="0" smtClean="0"/>
              <a:t>общественного </a:t>
            </a:r>
            <a:r>
              <a:rPr lang="ru-RU" dirty="0"/>
              <a:t>питания.</a:t>
            </a:r>
          </a:p>
          <a:p>
            <a:pPr rtl="0"/>
            <a:r>
              <a:rPr lang="ru-RU" dirty="0"/>
              <a:t>Помогаем клиентам подросткового типа, семьям с детьми, молодым парам в ситуации, когда есть </a:t>
            </a:r>
            <a:endParaRPr lang="ru-RU" dirty="0" smtClean="0"/>
          </a:p>
          <a:p>
            <a:pPr rtl="0"/>
            <a:r>
              <a:rPr lang="ru-RU" dirty="0" smtClean="0"/>
              <a:t>свободное </a:t>
            </a:r>
            <a:r>
              <a:rPr lang="ru-RU" dirty="0"/>
              <a:t>время, желание посмотреть фильм и организовать досуг вне дома решать проблему разнообразного </a:t>
            </a:r>
            <a:endParaRPr lang="ru-RU" dirty="0" smtClean="0"/>
          </a:p>
          <a:p>
            <a:pPr rtl="0"/>
            <a:r>
              <a:rPr lang="ru-RU" dirty="0" smtClean="0"/>
              <a:t>времяпрепровождения </a:t>
            </a:r>
            <a:r>
              <a:rPr lang="ru-RU" dirty="0"/>
              <a:t>с помощью технологии показа кино, предоставления широкого ассортимента блюд и </a:t>
            </a:r>
            <a:endParaRPr lang="ru-RU" dirty="0" smtClean="0"/>
          </a:p>
          <a:p>
            <a:pPr rtl="0"/>
            <a:r>
              <a:rPr lang="ru-RU" dirty="0" smtClean="0"/>
              <a:t>получить </a:t>
            </a:r>
            <a:r>
              <a:rPr lang="ru-RU" dirty="0"/>
              <a:t>ценность организации качественного продукта для клиентов. 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84A069-2A26-4F23-9C03-7E9FDDAF3F72}"/>
              </a:ext>
            </a:extLst>
          </p:cNvPr>
          <p:cNvSpPr txBox="1"/>
          <p:nvPr/>
        </p:nvSpPr>
        <p:spPr>
          <a:xfrm>
            <a:off x="726912" y="1968813"/>
            <a:ext cx="23086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Анализ </a:t>
            </a:r>
            <a:r>
              <a:rPr lang="ru-RU" b="1" dirty="0" smtClean="0"/>
              <a:t>конкурентов:</a:t>
            </a:r>
          </a:p>
          <a:p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274D64-24D6-05E0-7DE8-4542C7891FB8}"/>
              </a:ext>
            </a:extLst>
          </p:cNvPr>
          <p:cNvSpPr txBox="1"/>
          <p:nvPr/>
        </p:nvSpPr>
        <p:spPr>
          <a:xfrm>
            <a:off x="726912" y="1377104"/>
            <a:ext cx="5601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Конкуренты</a:t>
            </a:r>
            <a:r>
              <a:rPr lang="ru-RU" b="1" dirty="0" smtClean="0"/>
              <a:t>: </a:t>
            </a:r>
            <a:r>
              <a:rPr lang="ru-RU" dirty="0" smtClean="0"/>
              <a:t>Кинотеатр Премьер и Мягкий кинотеатр</a:t>
            </a:r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318441"/>
              </p:ext>
            </p:extLst>
          </p:nvPr>
        </p:nvGraphicFramePr>
        <p:xfrm>
          <a:off x="839416" y="2463633"/>
          <a:ext cx="5943600" cy="2905760"/>
        </p:xfrm>
        <a:graphic>
          <a:graphicData uri="http://schemas.openxmlformats.org/drawingml/2006/table">
            <a:tbl>
              <a:tblPr/>
              <a:tblGrid>
                <a:gridCol w="1485900">
                  <a:extLst>
                    <a:ext uri="{9D8B030D-6E8A-4147-A177-3AD203B41FA5}">
                      <a16:colId xmlns:a16="http://schemas.microsoft.com/office/drawing/2014/main" val="2195000563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344715473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97452203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1729346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ru-RU" dirty="0" smtClean="0">
                          <a:effectLst/>
                        </a:rPr>
                        <a:t>КФУ</a:t>
                      </a:r>
                      <a:r>
                        <a:rPr lang="ru-RU" dirty="0">
                          <a:effectLst/>
                        </a:rPr>
                        <a:t/>
                      </a:r>
                      <a:br>
                        <a:rPr lang="ru-RU" dirty="0">
                          <a:effectLst/>
                        </a:rPr>
                      </a:br>
                      <a:endParaRPr lang="ru-RU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Мягкий кинотеатр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Премьер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Кино-кафе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38644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Цена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1856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Реклама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763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Репутация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28586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Местоположение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5913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Фин.стабильность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769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Разработка новых продуктов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5288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Ср.оценка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</a:t>
                      </a:r>
                      <a:endParaRPr lang="ru-RU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ru-RU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057190"/>
                  </a:ext>
                </a:extLst>
              </a:tr>
            </a:tbl>
          </a:graphicData>
        </a:graphic>
      </p:graphicFrame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124200" y="21256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9416" y="5661248"/>
            <a:ext cx="10945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Нам нужно сформировать ценовую политику, которая похожа на политику Мягкого кинотеатра и Премьера. Занимаясь поиском места расположения кафе, можно обратить внимание на опыт кинотеатра Премьер, находящегося в центре города, что будет более удобно для посетителей.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25404" y="1700809"/>
            <a:ext cx="1770679" cy="37926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rtl="0" fontAlgn="base"/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  <a:r>
              <a:rPr kumimoji="0" lang="ru-RU" sz="1400" b="1" dirty="0" smtClean="0">
                <a:latin typeface="GT Walsheim Pro Light" panose="02000503040000020003" pitchFamily="50" charset="-52"/>
              </a:rPr>
              <a:t/>
            </a:r>
            <a:br>
              <a:rPr kumimoji="0" lang="ru-RU" sz="1400" b="1" dirty="0" smtClean="0">
                <a:latin typeface="GT Walsheim Pro Light" panose="02000503040000020003" pitchFamily="50" charset="-52"/>
              </a:rPr>
            </a:br>
            <a:r>
              <a:rPr lang="ru-RU" sz="1200" kern="1200" dirty="0"/>
              <a:t>- люди, увлекающиеся кино </a:t>
            </a:r>
          </a:p>
          <a:p>
            <a:pPr rtl="0" fontAlgn="base"/>
            <a:r>
              <a:rPr lang="ru-RU" sz="1200" kern="1200" dirty="0"/>
              <a:t>- семьи и пары, которые хотят провести время вне дома в уютной атмосфере</a:t>
            </a:r>
          </a:p>
          <a:p>
            <a:pPr rtl="0" fontAlgn="base"/>
            <a:r>
              <a:rPr lang="ru-RU" sz="1200" kern="1200" dirty="0"/>
              <a:t>- молодежь, которая ищет возможности для организации досуга в каникулы</a:t>
            </a:r>
          </a:p>
          <a:p>
            <a:pPr rtl="0" fontAlgn="base"/>
            <a:r>
              <a:rPr lang="ru-RU" sz="1200" kern="1200" dirty="0"/>
              <a:t>любители </a:t>
            </a:r>
            <a:r>
              <a:rPr lang="ru-RU" sz="1200" kern="1200" dirty="0" err="1"/>
              <a:t>косплеев</a:t>
            </a:r>
            <a:r>
              <a:rPr lang="ru-RU" sz="1200" kern="1200" dirty="0"/>
              <a:t> </a:t>
            </a:r>
          </a:p>
          <a:p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kumimoji="0" lang="ru-RU" sz="1100" dirty="0"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366" y="1700808"/>
            <a:ext cx="1661723" cy="379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</a:p>
          <a:p>
            <a:pPr rtl="0" eaLnBrk="1" fontAlgn="base" latinLnBrk="0" hangingPunct="1"/>
            <a:r>
              <a:rPr lang="ru-RU" sz="1100" dirty="0" smtClean="0"/>
              <a:t>- </a:t>
            </a:r>
            <a:r>
              <a:rPr lang="ru-RU" sz="1100" dirty="0"/>
              <a:t>кинотеатры </a:t>
            </a:r>
          </a:p>
          <a:p>
            <a:pPr rtl="0" eaLnBrk="1" fontAlgn="base" latinLnBrk="0" hangingPunct="1"/>
            <a:r>
              <a:rPr lang="ru-RU" sz="1100" dirty="0"/>
              <a:t>- кафе </a:t>
            </a:r>
          </a:p>
          <a:p>
            <a:pPr rtl="0" eaLnBrk="1" fontAlgn="base" latinLnBrk="0" hangingPunct="1"/>
            <a:r>
              <a:rPr lang="ru-RU" sz="1100" dirty="0"/>
              <a:t>-база поставщиков еды</a:t>
            </a:r>
          </a:p>
          <a:p>
            <a:pPr rtl="0" eaLnBrk="1" fontAlgn="base" latinLnBrk="0" hangingPunct="1"/>
            <a:r>
              <a:rPr lang="ru-RU" sz="1100" dirty="0"/>
              <a:t>- детские развлекательные компании</a:t>
            </a:r>
          </a:p>
          <a:p>
            <a:pPr rtl="0" eaLnBrk="1" fontAlgn="base" latinLnBrk="0" hangingPunct="1"/>
            <a:r>
              <a:rPr lang="ru-RU" sz="1100" dirty="0"/>
              <a:t>- компании костюмов для </a:t>
            </a:r>
            <a:r>
              <a:rPr lang="ru-RU" sz="1100" dirty="0" err="1"/>
              <a:t>косплея</a:t>
            </a:r>
            <a:r>
              <a:rPr lang="ru-RU" sz="1100" dirty="0"/>
              <a:t> 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15951" y="1700809"/>
            <a:ext cx="1844767" cy="3792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r>
              <a:rPr kumimoji="0" lang="ru-RU" sz="1400" b="1" dirty="0">
                <a:latin typeface="GT Walsheim Pro Light" panose="02000503040000020003" pitchFamily="50" charset="-52"/>
              </a:rPr>
              <a:t>- помогаем людям организовать досуг</a:t>
            </a:r>
          </a:p>
          <a:p>
            <a:r>
              <a:rPr kumimoji="0" lang="ru-RU" sz="1400" b="1" dirty="0">
                <a:latin typeface="GT Walsheim Pro Light" panose="02000503040000020003" pitchFamily="50" charset="-52"/>
              </a:rPr>
              <a:t>- предоставляем рабочие места </a:t>
            </a:r>
          </a:p>
          <a:p>
            <a:r>
              <a:rPr kumimoji="0" lang="ru-RU" sz="1400" b="1" dirty="0">
                <a:latin typeface="GT Walsheim Pro Light" panose="02000503040000020003" pitchFamily="50" charset="-52"/>
              </a:rPr>
              <a:t>- развиваем культуру кино</a:t>
            </a:r>
          </a:p>
          <a:p>
            <a:r>
              <a:rPr kumimoji="0" lang="ru-RU" sz="1400" b="1" dirty="0">
                <a:latin typeface="GT Walsheim Pro Light" panose="02000503040000020003" pitchFamily="50" charset="-52"/>
              </a:rPr>
              <a:t>- предоставляем услуги общественного питания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47986" y="5560205"/>
            <a:ext cx="4230391" cy="132343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</a:t>
            </a:r>
          </a:p>
          <a:p>
            <a:pPr rtl="0"/>
            <a:r>
              <a:rPr lang="ru-RU" sz="900" kern="1200" dirty="0"/>
              <a:t>Постоянные:</a:t>
            </a:r>
            <a:endParaRPr lang="ru-RU" sz="900" dirty="0"/>
          </a:p>
          <a:p>
            <a:pPr rtl="0" fontAlgn="base"/>
            <a:r>
              <a:rPr lang="ru-RU" sz="900" kern="1200" dirty="0"/>
              <a:t>- аренда помещения, зарплата сотрудникам, амортизация, оплата ЖКХ</a:t>
            </a:r>
          </a:p>
          <a:p>
            <a:pPr rtl="0"/>
            <a:r>
              <a:rPr lang="ru-RU" sz="900" dirty="0"/>
              <a:t/>
            </a:r>
            <a:br>
              <a:rPr lang="ru-RU" sz="900" dirty="0"/>
            </a:br>
            <a:r>
              <a:rPr lang="ru-RU" sz="900" kern="1200" dirty="0"/>
              <a:t>Переменные:</a:t>
            </a:r>
            <a:endParaRPr lang="ru-RU" sz="900" dirty="0"/>
          </a:p>
          <a:p>
            <a:pPr rtl="0" fontAlgn="base"/>
            <a:r>
              <a:rPr lang="ru-RU" sz="900" kern="1200" dirty="0"/>
              <a:t> - закупка продуктов для кафе, средства для проведения мероприятий, электроэнергия, ремонт помещения</a:t>
            </a:r>
          </a:p>
          <a:p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71594" y="5560204"/>
            <a:ext cx="4624489" cy="1181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lvl="0" rtl="0" fontAlgn="base"/>
            <a:r>
              <a:rPr kumimoji="0" lang="ru-RU" sz="1400" b="1" dirty="0" smtClean="0">
                <a:latin typeface="GT Walsheim Pro Light" panose="02000503040000020003" pitchFamily="50" charset="-52"/>
              </a:rPr>
              <a:t>Потоки поступления доходов:</a:t>
            </a:r>
            <a:br>
              <a:rPr kumimoji="0" lang="ru-RU" sz="1400" b="1" dirty="0" smtClean="0">
                <a:latin typeface="GT Walsheim Pro Light" panose="02000503040000020003" pitchFamily="50" charset="-52"/>
              </a:rPr>
            </a:br>
            <a:r>
              <a:rPr kumimoji="0" lang="ru-RU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-внешние инвестиции </a:t>
            </a:r>
          </a:p>
          <a:p>
            <a:pPr lvl="0" rtl="0" fontAlgn="base"/>
            <a:r>
              <a:rPr kumimoji="0" lang="ru-RU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-внутренние инвестиции </a:t>
            </a:r>
          </a:p>
          <a:p>
            <a:pPr lvl="0" rtl="0" fontAlgn="base"/>
            <a:r>
              <a:rPr kumimoji="0" lang="ru-RU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-от покупки билетов в кино</a:t>
            </a:r>
          </a:p>
          <a:p>
            <a:pPr lvl="0" rtl="0" fontAlgn="base"/>
            <a:r>
              <a:rPr kumimoji="0" lang="ru-RU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-от продаж в кафе</a:t>
            </a:r>
          </a:p>
          <a:p>
            <a:pPr lvl="0" rtl="0" fontAlgn="base"/>
            <a:r>
              <a:rPr kumimoji="0" lang="ru-RU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-от проведения тематических мероприятий </a:t>
            </a:r>
          </a:p>
          <a:p>
            <a:r>
              <a:rPr kumimoji="0" lang="ru-RU" sz="1400" b="1" dirty="0" smtClean="0">
                <a:latin typeface="GT Walsheim Pro Light" panose="02000503040000020003" pitchFamily="50" charset="-52"/>
              </a:rPr>
              <a:t> </a:t>
            </a:r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96651" y="4293098"/>
            <a:ext cx="1792819" cy="103105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 b="1" dirty="0">
                <a:latin typeface="GT Walsheim Pro Light" panose="02000503040000020003" pitchFamily="50" charset="-52"/>
              </a:rPr>
              <a:t>Каналы коммуникаций и сбыта</a:t>
            </a:r>
          </a:p>
          <a:p>
            <a:pPr rtl="0" fontAlgn="base"/>
            <a:r>
              <a:rPr lang="ru-RU" sz="1000" kern="1200" dirty="0"/>
              <a:t>- рассылка по почте</a:t>
            </a:r>
          </a:p>
          <a:p>
            <a:pPr rtl="0" fontAlgn="base"/>
            <a:r>
              <a:rPr lang="ru-RU" sz="1000" kern="1200" dirty="0"/>
              <a:t>- пиар в официальной группе</a:t>
            </a:r>
          </a:p>
          <a:p>
            <a:pPr rtl="0" fontAlgn="base"/>
            <a:r>
              <a:rPr lang="ru-RU" sz="1000" kern="1200" dirty="0"/>
              <a:t>- выгодное местоположение </a:t>
            </a:r>
          </a:p>
          <a:p>
            <a:pPr>
              <a:spcAft>
                <a:spcPts val="600"/>
              </a:spcAft>
              <a:defRPr/>
            </a:pPr>
            <a:endParaRPr lang="ru-RU" sz="10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96652" y="1700810"/>
            <a:ext cx="1792819" cy="221599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lvl="0" rtl="0" fontAlgn="base"/>
            <a:r>
              <a:rPr kumimoji="0" lang="ru-RU" sz="1400" b="1" dirty="0" smtClean="0">
                <a:latin typeface="GT Walsheim Pro Light" panose="02000503040000020003" pitchFamily="50" charset="-52"/>
              </a:rPr>
              <a:t>Взаимоотношения с клиентами: </a:t>
            </a:r>
            <a:br>
              <a:rPr kumimoji="0" lang="ru-RU" sz="1400" b="1" dirty="0" smtClean="0">
                <a:latin typeface="GT Walsheim Pro Light" panose="02000503040000020003" pitchFamily="50" charset="-52"/>
              </a:rPr>
            </a:br>
            <a:r>
              <a:rPr kumimoji="0" lang="ru-RU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предоставляем услугу, делаем времяпрепровождение человека комфортным и развлекательным, взамен он дает деньги, которые являются нашей прибылью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22022" y="1700809"/>
            <a:ext cx="1757995" cy="2556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деятельности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latin typeface="GT Walsheim Pro Light" panose="02000503040000020003" pitchFamily="50" charset="-52"/>
              </a:rPr>
              <a:t>производство услуг питания и досуга</a:t>
            </a:r>
          </a:p>
          <a:p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22022" y="4279238"/>
            <a:ext cx="1752674" cy="1198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</a:t>
            </a:r>
            <a:r>
              <a:rPr kumimoji="0" lang="ru-RU" sz="1400" b="1" dirty="0" smtClean="0">
                <a:latin typeface="GT Walsheim Pro Light" panose="02000503040000020003" pitchFamily="50" charset="-52"/>
              </a:rPr>
              <a:t>ресурсы:</a:t>
            </a:r>
            <a:br>
              <a:rPr kumimoji="0" lang="ru-RU" sz="1400" b="1" dirty="0" smtClean="0">
                <a:latin typeface="GT Walsheim Pro Light" panose="02000503040000020003" pitchFamily="50" charset="-52"/>
              </a:rPr>
            </a:br>
            <a:r>
              <a:rPr kumimoji="0" lang="ru-RU" sz="1400" b="1" dirty="0" smtClean="0">
                <a:latin typeface="GT Walsheim Pro Light" panose="02000503040000020003" pitchFamily="50" charset="-52"/>
              </a:rPr>
              <a:t>-</a:t>
            </a:r>
            <a:r>
              <a:rPr kumimoji="0" lang="ru-RU" sz="800" dirty="0" smtClean="0">
                <a:latin typeface="GT Walsheim Pro Light" panose="02000503040000020003" pitchFamily="50" charset="-52"/>
              </a:rPr>
              <a:t>человеческий </a:t>
            </a:r>
            <a:r>
              <a:rPr kumimoji="0" lang="ru-RU" sz="800" dirty="0">
                <a:latin typeface="GT Walsheim Pro Light" panose="02000503040000020003" pitchFamily="50" charset="-52"/>
              </a:rPr>
              <a:t>(персонал, идеи</a:t>
            </a:r>
            <a:r>
              <a:rPr kumimoji="0" lang="ru-RU" sz="800" dirty="0" smtClean="0">
                <a:latin typeface="GT Walsheim Pro Light" panose="02000503040000020003" pitchFamily="50" charset="-52"/>
              </a:rPr>
              <a:t>)</a:t>
            </a:r>
            <a:br>
              <a:rPr kumimoji="0" lang="ru-RU" sz="800" dirty="0" smtClean="0">
                <a:latin typeface="GT Walsheim Pro Light" panose="02000503040000020003" pitchFamily="50" charset="-52"/>
              </a:rPr>
            </a:br>
            <a:r>
              <a:rPr kumimoji="0" lang="ru-RU" sz="800" dirty="0" smtClean="0">
                <a:latin typeface="GT Walsheim Pro Light" panose="02000503040000020003" pitchFamily="50" charset="-52"/>
              </a:rPr>
              <a:t>- </a:t>
            </a:r>
            <a:r>
              <a:rPr kumimoji="0" lang="ru-RU" sz="800" dirty="0">
                <a:latin typeface="GT Walsheim Pro Light" panose="02000503040000020003" pitchFamily="50" charset="-52"/>
              </a:rPr>
              <a:t>финансы (расходы, накопления</a:t>
            </a:r>
            <a:r>
              <a:rPr kumimoji="0" lang="ru-RU" sz="800" dirty="0" smtClean="0">
                <a:latin typeface="GT Walsheim Pro Light" panose="02000503040000020003" pitchFamily="50" charset="-52"/>
              </a:rPr>
              <a:t>)</a:t>
            </a:r>
            <a:br>
              <a:rPr kumimoji="0" lang="ru-RU" sz="800" dirty="0" smtClean="0">
                <a:latin typeface="GT Walsheim Pro Light" panose="02000503040000020003" pitchFamily="50" charset="-52"/>
              </a:rPr>
            </a:br>
            <a:r>
              <a:rPr kumimoji="0" lang="ru-RU" sz="800" dirty="0" smtClean="0">
                <a:latin typeface="GT Walsheim Pro Light" panose="02000503040000020003" pitchFamily="50" charset="-52"/>
              </a:rPr>
              <a:t>- </a:t>
            </a:r>
            <a:r>
              <a:rPr kumimoji="0" lang="ru-RU" sz="800" dirty="0">
                <a:latin typeface="GT Walsheim Pro Light" panose="02000503040000020003" pitchFamily="50" charset="-52"/>
              </a:rPr>
              <a:t>материальные (оборудования в кафе, - помещение, оборудование для кинопоказа)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499011" y="2684964"/>
            <a:ext cx="4104318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endParaRPr lang="ru-RU" sz="1600" dirty="0">
              <a:latin typeface="Gilroy-Light"/>
            </a:endParaRPr>
          </a:p>
          <a:p>
            <a:pPr algn="l"/>
            <a:endParaRPr lang="ru-RU" sz="1600" dirty="0">
              <a:latin typeface="Gilroy-Light"/>
            </a:endParaRPr>
          </a:p>
          <a:p>
            <a:pPr algn="l"/>
            <a:r>
              <a:rPr lang="ru-RU" sz="1600" dirty="0" smtClean="0">
                <a:latin typeface="Gilroy-Light"/>
              </a:rPr>
              <a:t>Мелентьев Иван Алексеевич</a:t>
            </a:r>
            <a:br>
              <a:rPr lang="ru-RU" sz="1600" dirty="0" smtClean="0">
                <a:latin typeface="Gilroy-Light"/>
              </a:rPr>
            </a:br>
            <a:r>
              <a:rPr lang="ru-RU" sz="1600" dirty="0" smtClean="0">
                <a:latin typeface="Gilroy-Light"/>
              </a:rPr>
              <a:t>Студент</a:t>
            </a:r>
            <a:br>
              <a:rPr lang="ru-RU" sz="1600" dirty="0" smtClean="0">
                <a:latin typeface="Gilroy-Light"/>
              </a:rPr>
            </a:br>
            <a:r>
              <a:rPr lang="ru-RU" sz="1600" dirty="0" smtClean="0">
                <a:latin typeface="Gilroy-Light"/>
              </a:rPr>
              <a:t>Лидер</a:t>
            </a:r>
            <a:endParaRPr lang="ru-RU" sz="1600" dirty="0"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8756" y="953572"/>
            <a:ext cx="374901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Лидер </a:t>
            </a:r>
            <a:r>
              <a:rPr lang="ru-RU" sz="2000" dirty="0" err="1"/>
              <a:t>стартап</a:t>
            </a:r>
            <a:r>
              <a:rPr lang="ru-RU" sz="2000" dirty="0"/>
              <a:t>-проекта</a:t>
            </a:r>
            <a:r>
              <a:rPr lang="ru-RU" sz="2000" dirty="0" smtClean="0"/>
              <a:t>:</a:t>
            </a:r>
            <a:endParaRPr lang="ru-RU" sz="2000" dirty="0"/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291272" y="4021035"/>
            <a:ext cx="11637238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20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1487488" y="5536698"/>
            <a:ext cx="270838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 smtClean="0">
                <a:latin typeface="Gilroy-Light"/>
              </a:rPr>
              <a:t>Зуев Никита Максимович.</a:t>
            </a:r>
            <a:br>
              <a:rPr lang="ru-RU" sz="1600" dirty="0" smtClean="0">
                <a:latin typeface="Gilroy-Light"/>
              </a:rPr>
            </a:br>
            <a:r>
              <a:rPr lang="ru-RU" sz="1600" dirty="0" smtClean="0">
                <a:latin typeface="Gilroy-Light"/>
              </a:rPr>
              <a:t>Студент</a:t>
            </a:r>
            <a:br>
              <a:rPr lang="ru-RU" sz="1600" dirty="0" smtClean="0">
                <a:latin typeface="Gilroy-Light"/>
              </a:rPr>
            </a:br>
            <a:r>
              <a:rPr lang="ru-RU" sz="1600" dirty="0" err="1" smtClean="0">
                <a:latin typeface="Gilroy-Light"/>
              </a:rPr>
              <a:t>Финансит</a:t>
            </a:r>
            <a:r>
              <a:rPr lang="ru-RU" sz="1600" dirty="0" smtClean="0">
                <a:latin typeface="Gilroy-Light"/>
              </a:rPr>
              <a:t>, менеджер</a:t>
            </a:r>
            <a:endParaRPr lang="ru-RU" sz="1600" dirty="0">
              <a:latin typeface="Gilroy-Ligh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6" y="3140968"/>
            <a:ext cx="1725656" cy="23008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2" y="3070650"/>
            <a:ext cx="1851670" cy="230087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56240" y="5536698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Каменских Анна Юрьевна</a:t>
            </a:r>
            <a:br>
              <a:rPr lang="ru-RU" dirty="0" smtClean="0"/>
            </a:br>
            <a:r>
              <a:rPr lang="ru-RU" dirty="0" smtClean="0"/>
              <a:t>Студент</a:t>
            </a:r>
            <a:br>
              <a:rPr lang="ru-RU" dirty="0" smtClean="0"/>
            </a:br>
            <a:r>
              <a:rPr lang="ru-RU" dirty="0" smtClean="0"/>
              <a:t>Маркетолог, дизайнер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011" y="1049258"/>
            <a:ext cx="2977816" cy="198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8F00FF"/>
                </a:solidFill>
              </a:rPr>
              <a:t>Спасибо!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endParaRPr lang="ru-RU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188</TotalTime>
  <Words>793</Words>
  <Application>Microsoft Office PowerPoint</Application>
  <DocSecurity>0</DocSecurity>
  <PresentationFormat>Широкоэкранный</PresentationFormat>
  <Paragraphs>151</Paragraphs>
  <Slides>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GT Walsheim Pro Light</vt:lpstr>
      <vt:lpstr>Helvetica</vt:lpstr>
      <vt:lpstr>Helvetica Neue</vt:lpstr>
      <vt:lpstr>Roboto Condensed</vt:lpstr>
      <vt:lpstr>Times New Roman</vt:lpstr>
      <vt:lpstr>Тема Office</vt:lpstr>
      <vt:lpstr>1_Тема Office</vt:lpstr>
      <vt:lpstr>   Презентация: «CinemaCafe»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Polzovatel</cp:lastModifiedBy>
  <cp:revision>12</cp:revision>
  <dcterms:created xsi:type="dcterms:W3CDTF">2023-07-21T07:14:15Z</dcterms:created>
  <dcterms:modified xsi:type="dcterms:W3CDTF">2023-12-20T09:27:07Z</dcterms:modified>
  <dc:identifier/>
  <dc:language/>
  <cp:version/>
</cp:coreProperties>
</file>