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7" r:id="rId4"/>
    <p:sldId id="259" r:id="rId5"/>
    <p:sldId id="261" r:id="rId6"/>
    <p:sldId id="262" r:id="rId7"/>
    <p:sldId id="26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A3D9"/>
    <a:srgbClr val="3DF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101624015748E-2"/>
          <c:y val="0.1547696140028535"/>
          <c:w val="0.93168983759842516"/>
          <c:h val="0.7674865423544203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млн человек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2.9</c:v>
                </c:pt>
                <c:pt idx="1">
                  <c:v>2.5</c:v>
                </c:pt>
                <c:pt idx="2">
                  <c:v>3.4</c:v>
                </c:pt>
                <c:pt idx="3">
                  <c:v>3.9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E0-4116-A6D4-B8F92B31C0EF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DE0-4116-A6D4-B8F92B31C0EF}"/>
            </c:ext>
          </c:extLst>
        </c:ser>
        <c:ser>
          <c:idx val="2"/>
          <c:order val="2"/>
          <c:tx>
            <c:strRef>
              <c:f>Лист1!$E$1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DE0-4116-A6D4-B8F92B31C0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49803400"/>
        <c:axId val="349796736"/>
      </c:lineChart>
      <c:catAx>
        <c:axId val="34980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9796736"/>
        <c:crosses val="autoZero"/>
        <c:auto val="1"/>
        <c:lblAlgn val="ctr"/>
        <c:lblOffset val="100"/>
        <c:noMultiLvlLbl val="0"/>
      </c:catAx>
      <c:valAx>
        <c:axId val="34979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980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68229357753544684"/>
          <c:y val="0.82273678566731101"/>
          <c:w val="0.28532036196396726"/>
          <c:h val="8.15830422590565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206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28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40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7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0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198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29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46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72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74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2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3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91576-8B76-4BCF-9E73-EDC62B3422F9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9B670-7849-47B1-9485-2DB29104B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46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yachenko.darya20@mail.ru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4802"/>
            <a:ext cx="12192000" cy="7315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32592" y="2597453"/>
            <a:ext cx="4404604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Tourland</a:t>
            </a:r>
            <a:endParaRPr lang="en-US" sz="8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2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</a:t>
            </a:r>
            <a:r>
              <a:rPr lang="ru-RU" sz="2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Интерактивный гид по городу)</a:t>
            </a:r>
            <a:endParaRPr lang="ru-RU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973" y="1865612"/>
            <a:ext cx="731841" cy="73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785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7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xmlns="" id="{7FF47CB7-972F-479F-A36D-9E72D26EC8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xmlns="" id="{0D153B68-5844-490D-8E67-F616D6D721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B1FD55-1174-33AE-28A3-E6451917F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1" y="93011"/>
            <a:ext cx="3467100" cy="762001"/>
          </a:xfrm>
        </p:spPr>
        <p:txBody>
          <a:bodyPr>
            <a:normAutofit/>
          </a:bodyPr>
          <a:lstStyle/>
          <a:p>
            <a:r>
              <a:rPr lang="ru-RU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Актуальность</a:t>
            </a: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xmlns="" id="{9A0D773F-7A7D-4DBB-9DEA-86BB8B8F4B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F470BAB4-848B-2017-3409-0E17363ECB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4234222"/>
              </p:ext>
            </p:extLst>
          </p:nvPr>
        </p:nvGraphicFramePr>
        <p:xfrm>
          <a:off x="7222359" y="2807742"/>
          <a:ext cx="4728979" cy="318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B0C934A-07B4-6A57-BC15-6E1C053EBAEF}"/>
              </a:ext>
            </a:extLst>
          </p:cNvPr>
          <p:cNvSpPr txBox="1"/>
          <p:nvPr/>
        </p:nvSpPr>
        <p:spPr>
          <a:xfrm>
            <a:off x="7218679" y="2175711"/>
            <a:ext cx="473519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Туристический поток в Нижегородскую</a:t>
            </a:r>
          </a:p>
          <a:p>
            <a:r>
              <a:rPr lang="ru-RU" dirty="0"/>
              <a:t>область (млн человек)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2425" y="2061834"/>
            <a:ext cx="6440430" cy="87408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Ввиду активного развития туризма в Нижнем Новгороде (</a:t>
            </a:r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VI-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место в Национальном туристическом рейтинге по результатам 2022 г.) гости и жители города испытывают потребность в экосистеме информационных сервисов.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2425" y="4322850"/>
            <a:ext cx="6440430" cy="87408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Ужесточение требований к работе экскурсоводов (необходимость обязательной аттестация с 01.07.2023 г.) существенно повышает востребованность информационных онлайн-сервисов.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2425" y="5376325"/>
            <a:ext cx="6440430" cy="127922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Востребованность в условиях цифровой экономики приложений, позволяющих индивидуализировать (отсутствие зависимости от предлагаемых маршрутов, необходимости подстраиваться под определенного гида, туристической группы и проч.) удовлетворение потребностей клиентов в туристической сфере.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2425" y="3074316"/>
            <a:ext cx="6440430" cy="10691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планомерно достигает успехов в туризме. В этом году мы получили почетное звание "Культурная столица России 2024 года". И наше приложение поможет не растеряться и не упустить все самое интересное, что готовит для нас не только администрация города, но и его жители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2425" y="948023"/>
            <a:ext cx="11601449" cy="8740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предоставленным администрации Нижнего Новгорода, внутренний туризм растет, а следовательно появляются все больше мероприятий связанных с развлекательной и культурно образовательной сферой.</a:t>
            </a:r>
          </a:p>
        </p:txBody>
      </p:sp>
    </p:spTree>
    <p:extLst>
      <p:ext uri="{BB962C8B-B14F-4D97-AF65-F5344CB8AC3E}">
        <p14:creationId xmlns:p14="http://schemas.microsoft.com/office/powerpoint/2010/main" val="57302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473" t="8848" r="5185" b="12865"/>
          <a:stretch/>
        </p:blipFill>
        <p:spPr>
          <a:xfrm>
            <a:off x="-1" y="-20259"/>
            <a:ext cx="12192002" cy="712241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-1" y="-10632"/>
            <a:ext cx="12192001" cy="875648"/>
          </a:xfrm>
          <a:prstGeom prst="rect">
            <a:avLst/>
          </a:prstGeom>
          <a:solidFill>
            <a:srgbClr val="4B92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Bahnschrift SemiLight" panose="020B0502040204020203" pitchFamily="34" charset="0"/>
              </a:rPr>
              <a:t>ФУНКЦИОНАЛ   ПРИЛОЖЕНИЯ</a:t>
            </a:r>
            <a:endParaRPr lang="ru-RU" sz="4000" dirty="0">
              <a:latin typeface="Bahnschrift SemiLight" panose="020B0502040204020203" pitchFamily="34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4666363" y="1778871"/>
            <a:ext cx="2859272" cy="4645555"/>
            <a:chOff x="4068661" y="1604242"/>
            <a:chExt cx="2859272" cy="4645555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4068661" y="1604242"/>
              <a:ext cx="2859272" cy="4645555"/>
              <a:chOff x="4068661" y="1604242"/>
              <a:chExt cx="2859272" cy="4645555"/>
            </a:xfrm>
          </p:grpSpPr>
          <p:pic>
            <p:nvPicPr>
              <p:cNvPr id="34" name="Рисунок 3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074" b="99317" l="5308" r="94572">
                            <a14:foregroundMark x1="19903" y1="18579" x2="77322" y2="20492"/>
                            <a14:foregroundMark x1="75392" y1="29235" x2="25935" y2="28689"/>
                            <a14:foregroundMark x1="22919" y1="36954" x2="59952" y2="58675"/>
                            <a14:foregroundMark x1="71894" y1="49385" x2="52473" y2="47268"/>
                            <a14:foregroundMark x1="54765" y1="60041" x2="57539" y2="55533"/>
                            <a14:foregroundMark x1="32931" y1="88046" x2="70688" y2="86134"/>
                            <a14:foregroundMark x1="55006" y1="83402" x2="57780" y2="86270"/>
                            <a14:foregroundMark x1="71170" y1="89208" x2="69119" y2="81148"/>
                            <a14:foregroundMark x1="73462" y1="86270" x2="73462" y2="86270"/>
                            <a14:foregroundMark x1="74910" y1="84563" x2="73945" y2="82855"/>
                            <a14:foregroundMark x1="73462" y1="87773" x2="77322" y2="85792"/>
                            <a14:foregroundMark x1="42823" y1="58538" x2="37877" y2="57377"/>
                            <a14:foregroundMark x1="52473" y1="38798" x2="58504" y2="38115"/>
                            <a14:foregroundMark x1="73462" y1="40369" x2="69964" y2="37842"/>
                            <a14:foregroundMark x1="25694" y1="32309" x2="21954" y2="28552"/>
                            <a14:foregroundMark x1="51508" y1="16325" x2="60676" y2="16462"/>
                          </a14:backgroundRemoval>
                        </a14:imgEffect>
                      </a14:imgLayer>
                    </a14:imgProps>
                  </a:ext>
                </a:extLst>
              </a:blip>
              <a:srcRect l="14744" t="8834" r="18145" b="8264"/>
              <a:stretch/>
            </p:blipFill>
            <p:spPr>
              <a:xfrm>
                <a:off x="4555222" y="1972811"/>
                <a:ext cx="2013357" cy="405048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pic>
            <p:nvPicPr>
              <p:cNvPr id="33" name="Рисунок 3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68661" y="1604242"/>
                <a:ext cx="2859272" cy="4645555"/>
              </a:xfrm>
              <a:prstGeom prst="rect">
                <a:avLst/>
              </a:prstGeom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5591532" y="4501097"/>
              <a:ext cx="375424" cy="153888"/>
            </a:xfrm>
            <a:prstGeom prst="rect">
              <a:avLst/>
            </a:prstGeom>
            <a:noFill/>
            <a:effectLst>
              <a:softEdge rad="635000"/>
            </a:effectLst>
          </p:spPr>
          <p:txBody>
            <a:bodyPr wrap="none" rtlCol="0">
              <a:spAutoFit/>
            </a:bodyPr>
            <a:lstStyle/>
            <a:p>
              <a:r>
                <a:rPr lang="en-US" sz="400" b="1" dirty="0" err="1" smtClean="0">
                  <a:solidFill>
                    <a:schemeClr val="bg1">
                      <a:lumMod val="75000"/>
                    </a:schemeClr>
                  </a:solidFill>
                </a:rPr>
                <a:t>Tourland</a:t>
              </a:r>
              <a:endParaRPr lang="ru-RU" sz="4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83095" y="4274595"/>
              <a:ext cx="192297" cy="192297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982360">
            <a:off x="8428877" y="7190154"/>
            <a:ext cx="322053" cy="3220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7819" y="4462603"/>
            <a:ext cx="330550" cy="330550"/>
          </a:xfrm>
          <a:prstGeom prst="rect">
            <a:avLst/>
          </a:prstGeom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88940" y="3710984"/>
            <a:ext cx="3181350" cy="314701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 приложении пользователи смогут выбрать маршрут, который они хотели бы пройти и отправиться на поиск скрытых "секретных мест" и "тайн" Нижнего Новгорода. Задания будут предлагать решить головоломки, фотографироваться с символическими предметами или на определенных площадях, а также отвечать на исторические вопросы, чтобы получить следующую подсказку или чтобы продолжить </a:t>
            </a:r>
            <a:r>
              <a:rPr lang="ru-RU" sz="1200" dirty="0" err="1">
                <a:solidFill>
                  <a:schemeClr val="tx1"/>
                </a:solidFill>
              </a:rPr>
              <a:t>квест</a:t>
            </a:r>
            <a:r>
              <a:rPr lang="ru-RU" sz="1200" dirty="0">
                <a:solidFill>
                  <a:schemeClr val="tx1"/>
                </a:solidFill>
              </a:rPr>
              <a:t>. За успешное прохождение пользователи получат награды и различные бонусы.</a:t>
            </a:r>
          </a:p>
        </p:txBody>
      </p:sp>
      <p:sp>
        <p:nvSpPr>
          <p:cNvPr id="39" name="Блок-схема: альтернативный процесс 38"/>
          <p:cNvSpPr/>
          <p:nvPr/>
        </p:nvSpPr>
        <p:spPr>
          <a:xfrm>
            <a:off x="9601200" y="4391194"/>
            <a:ext cx="2501858" cy="246680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Приложение будет организовывать периодические интерактивные мероприятия, такие как городские </a:t>
            </a:r>
            <a:r>
              <a:rPr lang="ru-RU" sz="1200" dirty="0" err="1">
                <a:solidFill>
                  <a:schemeClr val="tx1"/>
                </a:solidFill>
              </a:rPr>
              <a:t>квесты</a:t>
            </a:r>
            <a:r>
              <a:rPr lang="ru-RU" sz="1200" dirty="0">
                <a:solidFill>
                  <a:schemeClr val="tx1"/>
                </a:solidFill>
              </a:rPr>
              <a:t>, вечера истории или конкурсы, которые помогут привлечь больше пользователей.</a:t>
            </a:r>
          </a:p>
        </p:txBody>
      </p:sp>
      <p:sp>
        <p:nvSpPr>
          <p:cNvPr id="40" name="Блок-схема: альтернативный процесс 39"/>
          <p:cNvSpPr/>
          <p:nvPr/>
        </p:nvSpPr>
        <p:spPr>
          <a:xfrm>
            <a:off x="9601200" y="931323"/>
            <a:ext cx="2501858" cy="218966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 приложение можно будет найти интересные и захватывающие места для отдыха, узнать актуальную информацию о концертах/фестивалях/мероприятиях, где они проводятся и когда.</a:t>
            </a:r>
          </a:p>
        </p:txBody>
      </p:sp>
      <p:sp>
        <p:nvSpPr>
          <p:cNvPr id="41" name="Блок-схема: альтернативный процесс 40"/>
          <p:cNvSpPr/>
          <p:nvPr/>
        </p:nvSpPr>
        <p:spPr>
          <a:xfrm>
            <a:off x="88940" y="931323"/>
            <a:ext cx="2812047" cy="219520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При помощи аудио и визуальной информации, приложение будет предлагать пользователям познакомиться со значимыми местами и событиями в истории Нижнего Новгорода. Например, экскурсия по Арзамасу, истории советских производителей, история рыболовства или промышленности, и другие.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335" y="1795115"/>
            <a:ext cx="2859272" cy="4645555"/>
          </a:xfrm>
          <a:prstGeom prst="rect">
            <a:avLst/>
          </a:prstGeom>
        </p:spPr>
      </p:pic>
      <p:sp>
        <p:nvSpPr>
          <p:cNvPr id="35" name="Скругленный прямоугольник 34"/>
          <p:cNvSpPr/>
          <p:nvPr/>
        </p:nvSpPr>
        <p:spPr>
          <a:xfrm>
            <a:off x="88940" y="3022362"/>
            <a:ext cx="1618363" cy="510746"/>
          </a:xfrm>
          <a:prstGeom prst="roundRect">
            <a:avLst/>
          </a:prstGeom>
          <a:solidFill>
            <a:srgbClr val="D1A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Тематические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экскурсии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451062" y="3022362"/>
            <a:ext cx="1618363" cy="510746"/>
          </a:xfrm>
          <a:prstGeom prst="roundRect">
            <a:avLst/>
          </a:prstGeom>
          <a:solidFill>
            <a:srgbClr val="D1A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Где провести досуг?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451061" y="3821702"/>
            <a:ext cx="1618363" cy="510746"/>
          </a:xfrm>
          <a:prstGeom prst="roundRect">
            <a:avLst/>
          </a:prstGeom>
          <a:solidFill>
            <a:srgbClr val="D1A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Интерактивные мероприятия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8940" y="3827330"/>
            <a:ext cx="1618363" cy="510746"/>
          </a:xfrm>
          <a:prstGeom prst="roundRect">
            <a:avLst/>
          </a:prstGeom>
          <a:solidFill>
            <a:srgbClr val="D1A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Игровые </a:t>
            </a:r>
            <a:r>
              <a:rPr lang="ru-RU" sz="1400" b="1" dirty="0" err="1" smtClean="0">
                <a:solidFill>
                  <a:srgbClr val="002060"/>
                </a:solidFill>
              </a:rPr>
              <a:t>квесты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 стрелкой 8"/>
          <p:cNvCxnSpPr>
            <a:stCxn id="41" idx="3"/>
          </p:cNvCxnSpPr>
          <p:nvPr/>
        </p:nvCxnSpPr>
        <p:spPr>
          <a:xfrm>
            <a:off x="2900987" y="2028925"/>
            <a:ext cx="1892583" cy="695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6" idx="3"/>
          </p:cNvCxnSpPr>
          <p:nvPr/>
        </p:nvCxnSpPr>
        <p:spPr>
          <a:xfrm flipV="1">
            <a:off x="3270290" y="3933825"/>
            <a:ext cx="1523280" cy="1350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0" idx="1"/>
          </p:cNvCxnSpPr>
          <p:nvPr/>
        </p:nvCxnSpPr>
        <p:spPr>
          <a:xfrm flipH="1">
            <a:off x="7448550" y="2026154"/>
            <a:ext cx="2152650" cy="2365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39" idx="1"/>
          </p:cNvCxnSpPr>
          <p:nvPr/>
        </p:nvCxnSpPr>
        <p:spPr>
          <a:xfrm flipH="1" flipV="1">
            <a:off x="7448550" y="5619750"/>
            <a:ext cx="2152650" cy="4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71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116 L -0.17318 -0.39144 " pathEditMode="relative" rAng="0" ptsTypes="AA">
                                      <p:cBhvr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-1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18 -0.09861 L 0.17265 -0.12917 L 0.29843 -0.09722 L 0.43203 -0.04861 " pathEditMode="relative" ptsTypes="AAAAA">
                                      <p:cBhvr>
                                        <p:cTn id="32" dur="1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3971 0.09445 L 0.25078 0.0875 L 0.43203 -0.03472 " pathEditMode="relative" ptsTypes="AAAA">
                                      <p:cBhvr>
                                        <p:cTn id="3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125 -0.07222 L -0.24375 -0.03472 L -0.41641 0.20833 " pathEditMode="relative" ptsTypes="AAAA">
                                      <p:cBhvr>
                                        <p:cTn id="3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641 0.18473 L -0.24297 0.24584 L -0.41875 0.21806 " pathEditMode="relative" ptsTypes="AAAA">
                                      <p:cBhvr>
                                        <p:cTn id="41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9" grpId="0" animBg="1"/>
      <p:bldP spid="40" grpId="0" animBg="1"/>
      <p:bldP spid="41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6" grpId="0" animBg="1"/>
      <p:bldP spid="3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161" t="-1342" r="17347" b="2571"/>
          <a:stretch/>
        </p:blipFill>
        <p:spPr>
          <a:xfrm>
            <a:off x="-31531" y="-94592"/>
            <a:ext cx="12297104" cy="6958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56981"/>
          <a:stretch/>
        </p:blipFill>
        <p:spPr>
          <a:xfrm>
            <a:off x="-314478" y="0"/>
            <a:ext cx="7330133" cy="7047587"/>
          </a:xfrm>
          <a:prstGeom prst="rect">
            <a:avLst/>
          </a:prstGeom>
          <a:effectLst>
            <a:softEdge rad="508000"/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523346"/>
              </p:ext>
            </p:extLst>
          </p:nvPr>
        </p:nvGraphicFramePr>
        <p:xfrm>
          <a:off x="76200" y="238126"/>
          <a:ext cx="6477000" cy="6334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8500"/>
                <a:gridCol w="3238500"/>
              </a:tblGrid>
              <a:tr h="4342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Проблема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Решение</a:t>
                      </a:r>
                      <a:endParaRPr lang="ru-RU" sz="1800" dirty="0"/>
                    </a:p>
                  </a:txBody>
                  <a:tcPr/>
                </a:tc>
              </a:tr>
              <a:tr h="8938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Туристы хотят устроить прогулку по красивым и непопулярным местам Нижнего Новгорода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Интерактивная карта с отмеченными местами и маршрутом как до них добраться</a:t>
                      </a:r>
                      <a:endParaRPr lang="ru-RU" sz="1600" dirty="0"/>
                    </a:p>
                  </a:txBody>
                  <a:tcPr/>
                </a:tc>
              </a:tr>
              <a:tr h="84781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Туристы хотят необычно познакомиться с историей города и посетить памятные места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600" dirty="0" smtClean="0"/>
                        <a:t>Тематические экскурсии по историческим местам города</a:t>
                      </a:r>
                      <a:endParaRPr lang="ru-RU" sz="1600" dirty="0"/>
                    </a:p>
                  </a:txBody>
                  <a:tcPr/>
                </a:tc>
              </a:tr>
              <a:tr h="84914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Жители города хотят посетить культурные мероприятия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Актуальная афиша событий в Нижнем Новгороде на ближайший месяц</a:t>
                      </a:r>
                      <a:endParaRPr lang="ru-RU" sz="1600" dirty="0"/>
                    </a:p>
                  </a:txBody>
                  <a:tcPr/>
                </a:tc>
              </a:tr>
              <a:tr h="8705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Родители хотят занять детей развлечением с физической активностью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Интерактивные</a:t>
                      </a:r>
                      <a:r>
                        <a:rPr lang="ru-RU" sz="1600" baseline="0" dirty="0" smtClean="0"/>
                        <a:t> р</a:t>
                      </a:r>
                      <a:r>
                        <a:rPr lang="ru-RU" sz="1600" dirty="0" smtClean="0"/>
                        <a:t>азвлекательный </a:t>
                      </a:r>
                      <a:r>
                        <a:rPr lang="ru-RU" sz="1600" dirty="0" err="1" smtClean="0"/>
                        <a:t>квесты</a:t>
                      </a:r>
                      <a:r>
                        <a:rPr lang="ru-RU" sz="1600" dirty="0" smtClean="0"/>
                        <a:t> для детей и их родителей по маршрутам города</a:t>
                      </a:r>
                      <a:endParaRPr lang="ru-RU" sz="1600" dirty="0"/>
                    </a:p>
                  </a:txBody>
                  <a:tcPr/>
                </a:tc>
              </a:tr>
              <a:tr h="1093727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Большая толпа незнакомых людей, с которыми нужно ходить всю экскурсию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Благодаря современным технологиям, в этой экскурсии будете участвовать только вы (или вы</a:t>
                      </a:r>
                      <a:r>
                        <a:rPr lang="ru-RU" sz="16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вместе со своими близкими) </a:t>
                      </a:r>
                      <a:endParaRPr lang="ru-RU" sz="1400" dirty="0"/>
                    </a:p>
                  </a:txBody>
                  <a:tcPr/>
                </a:tc>
              </a:tr>
              <a:tr h="1344797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Незаконно работающие гиды и экскурсоводы, очень много обманутых туристов пострадавших от рук недобропорядочных работников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Наш пользователь будет уверен, что куда бы он бы не поехал, он всегда будет знать где находится и что посмотреть в этом месте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4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9160" r="18374"/>
          <a:stretch/>
        </p:blipFill>
        <p:spPr>
          <a:xfrm>
            <a:off x="-109352" y="-19050"/>
            <a:ext cx="12359159" cy="6877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r="81338" b="67059"/>
          <a:stretch/>
        </p:blipFill>
        <p:spPr>
          <a:xfrm>
            <a:off x="402010" y="1388884"/>
            <a:ext cx="5572564" cy="49204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r="9550" b="28052"/>
          <a:stretch/>
        </p:blipFill>
        <p:spPr>
          <a:xfrm flipH="1">
            <a:off x="-45260" y="3060878"/>
            <a:ext cx="7131860" cy="38161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-83127"/>
            <a:ext cx="5089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Планы развития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977139" y="4430516"/>
            <a:ext cx="359990" cy="3720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79597" y="2341352"/>
            <a:ext cx="359990" cy="3720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979597" y="3039090"/>
            <a:ext cx="359990" cy="3720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979597" y="3734127"/>
            <a:ext cx="359990" cy="3720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79597" y="1025419"/>
            <a:ext cx="359990" cy="37200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79597" y="1676068"/>
            <a:ext cx="359990" cy="3720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1085850" y="1461504"/>
            <a:ext cx="133196" cy="144191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1099004" y="2127642"/>
            <a:ext cx="133196" cy="144191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1099004" y="2785262"/>
            <a:ext cx="133196" cy="144191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1099004" y="3499841"/>
            <a:ext cx="133196" cy="144191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1099004" y="4196655"/>
            <a:ext cx="133196" cy="144191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1503771" y="1013341"/>
            <a:ext cx="2016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Разработка идеи</a:t>
            </a:r>
            <a:endParaRPr lang="ru-RU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1503771" y="1676068"/>
            <a:ext cx="3563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Защита проекта + его легализация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503771" y="2341352"/>
            <a:ext cx="3984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Поиск денежных средств (инвесторов)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508569" y="3058202"/>
            <a:ext cx="3528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Поиск технического разработчика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503771" y="3734127"/>
            <a:ext cx="2621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Реализация приложения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1503771" y="4450977"/>
            <a:ext cx="203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Масштабирование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19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" b="-170"/>
          <a:stretch/>
        </p:blipFill>
        <p:spPr>
          <a:xfrm>
            <a:off x="0" y="0"/>
            <a:ext cx="12192000" cy="687376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9374" y="208370"/>
            <a:ext cx="3031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Контакты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9374" y="1357345"/>
            <a:ext cx="3849900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Члены команды:</a:t>
            </a:r>
          </a:p>
          <a:p>
            <a:pPr algn="ctr"/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374" y="2102655"/>
            <a:ext cx="56232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 smtClean="0"/>
              <a:t>Дьяченко Дарья Витальевна</a:t>
            </a:r>
          </a:p>
          <a:p>
            <a:r>
              <a:rPr lang="ru-RU" sz="2400" dirty="0" smtClean="0"/>
              <a:t> </a:t>
            </a:r>
            <a:r>
              <a:rPr lang="en-US" sz="2400" dirty="0" smtClean="0"/>
              <a:t>mail: </a:t>
            </a:r>
            <a:r>
              <a:rPr lang="en-US" sz="2400" dirty="0" smtClean="0">
                <a:hlinkClick r:id="rId3"/>
              </a:rPr>
              <a:t>dyachenko.darya20@mail.ru</a:t>
            </a:r>
            <a:endParaRPr lang="en-US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телефон: +79873950720</a:t>
            </a:r>
          </a:p>
          <a:p>
            <a:pPr marL="342900" indent="-342900">
              <a:buFontTx/>
              <a:buAutoNum type="arabicParenR" startAt="2"/>
            </a:pPr>
            <a:r>
              <a:rPr lang="ru-RU" sz="2400" dirty="0" smtClean="0"/>
              <a:t>Баширова </a:t>
            </a:r>
            <a:r>
              <a:rPr lang="ru-RU" sz="2400" dirty="0" err="1"/>
              <a:t>Алия</a:t>
            </a:r>
            <a:r>
              <a:rPr lang="ru-RU" sz="2400" dirty="0"/>
              <a:t> </a:t>
            </a:r>
            <a:r>
              <a:rPr lang="ru-RU" sz="2400" dirty="0" err="1" smtClean="0"/>
              <a:t>Айратовна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телефон: </a:t>
            </a:r>
            <a:r>
              <a:rPr lang="ru-RU" sz="2400" dirty="0" smtClean="0"/>
              <a:t>+79875388346</a:t>
            </a:r>
          </a:p>
          <a:p>
            <a:r>
              <a:rPr lang="ru-RU" sz="2400" dirty="0" smtClean="0"/>
              <a:t>3)  Митрохина </a:t>
            </a:r>
            <a:r>
              <a:rPr lang="ru-RU" sz="2400" dirty="0"/>
              <a:t>Полина </a:t>
            </a:r>
            <a:r>
              <a:rPr lang="ru-RU" sz="2400" dirty="0" smtClean="0"/>
              <a:t>Владимировна</a:t>
            </a:r>
          </a:p>
          <a:p>
            <a:r>
              <a:rPr lang="ru-RU" sz="2400" dirty="0" smtClean="0"/>
              <a:t>телефон: +79200363670</a:t>
            </a:r>
            <a:endParaRPr lang="ru-RU" sz="2400" dirty="0"/>
          </a:p>
          <a:p>
            <a:r>
              <a:rPr lang="ru-RU" sz="2400" dirty="0" smtClean="0"/>
              <a:t>4)  Айрапетян </a:t>
            </a:r>
            <a:r>
              <a:rPr lang="ru-RU" sz="2400" dirty="0"/>
              <a:t>Нарек </a:t>
            </a:r>
            <a:r>
              <a:rPr lang="ru-RU" sz="2400" dirty="0" err="1" smtClean="0"/>
              <a:t>Ашотович</a:t>
            </a:r>
            <a:endParaRPr lang="ru-RU" sz="2400" dirty="0" smtClean="0"/>
          </a:p>
          <a:p>
            <a:r>
              <a:rPr lang="ru-RU" sz="2400" dirty="0"/>
              <a:t>телефон</a:t>
            </a:r>
            <a:r>
              <a:rPr lang="ru-RU" sz="2400" dirty="0" smtClean="0"/>
              <a:t>: +79200002910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39374" y="6227986"/>
            <a:ext cx="5379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Куратор:</a:t>
            </a:r>
            <a:r>
              <a:rPr lang="ru-RU" dirty="0" smtClean="0"/>
              <a:t> </a:t>
            </a:r>
            <a:r>
              <a:rPr lang="ru-RU" sz="2000" dirty="0" smtClean="0"/>
              <a:t>Митрохин Владимир Владимирович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248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538</Words>
  <Application>Microsoft Office PowerPoint</Application>
  <PresentationFormat>Широкоэкранный</PresentationFormat>
  <Paragraphs>54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SemiLight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Актуальность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33</cp:revision>
  <dcterms:created xsi:type="dcterms:W3CDTF">2023-10-08T15:56:27Z</dcterms:created>
  <dcterms:modified xsi:type="dcterms:W3CDTF">2023-10-08T21:30:05Z</dcterms:modified>
</cp:coreProperties>
</file>