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1" d="100"/>
          <a:sy n="51" d="100"/>
        </p:scale>
        <p:origin x="62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rtem.klas10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Разработка подводного дрона модульной конструкции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Змеев Артем Дмитриевич</a:t>
            </a:r>
          </a:p>
          <a:p>
            <a:r>
              <a:rPr lang="ru-RU" dirty="0"/>
              <a:t>8-(929)-456-48-56, </a:t>
            </a:r>
            <a:r>
              <a:rPr lang="en-US" dirty="0">
                <a:hlinkClick r:id="rId2"/>
              </a:rPr>
              <a:t>artem.klas10@gmail.com</a:t>
            </a:r>
            <a:endParaRPr lang="en-US" dirty="0"/>
          </a:p>
          <a:p>
            <a:r>
              <a:rPr lang="ru-RU" dirty="0" err="1"/>
              <a:t>КамчатГТУ</a:t>
            </a:r>
            <a:r>
              <a:rPr lang="ru-RU" dirty="0"/>
              <a:t>, Петропавловск-Камчатский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8442940" cy="1135824"/>
          </a:xfrm>
        </p:spPr>
        <p:txBody>
          <a:bodyPr/>
          <a:lstStyle/>
          <a:p>
            <a:r>
              <a:rPr lang="ru-RU" dirty="0"/>
              <a:t>Цель проекта - разработать подводный дрон модульной конструкции для упрощенного осуществления подводных операций таких, как осмотр акваторий и корпусов судов, а также сбор проб воды и гидробионтов.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100000"/>
              <a:buFont typeface="Wingdings 3" charset="2"/>
              <a:buChar char="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Организация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постоянного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наблюдения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за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водной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биосферой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100000"/>
              <a:buFont typeface="Wingdings 3" charset="2"/>
              <a:buChar char="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Сокращение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затрат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на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дорогостоящее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обслуживание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судов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100000"/>
              <a:buFont typeface="Wingdings 3" charset="2"/>
              <a:buChar char="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Отслеживание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популяций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морских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обитателей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100000"/>
              <a:buFont typeface="Wingdings 3" charset="2"/>
              <a:buChar char="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Сбор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различных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образцов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грунта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проб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воды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микроорганизмов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простейших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растений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и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т.д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100000"/>
              <a:buFont typeface="Wingdings 3" charset="2"/>
              <a:buChar char="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Ведение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мониторинга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трубопроводов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и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магистралей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буровых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установок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корпусов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плавательных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средств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045E0E-F628-365E-D90B-0903DDEE8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366" y="2887535"/>
            <a:ext cx="8793162" cy="654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Проблемы клиента (НИИ),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4000" dirty="0"/>
              <a:t>высокая стоимость проведения подводных исследований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4000" dirty="0"/>
              <a:t>недостаточно корректные данные, получаемые в результате существующих технологий и методов исследований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4000" dirty="0"/>
              <a:t>длительные процедуры получения материала для исследований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4000" dirty="0"/>
              <a:t>низкая маневренность в проведении исследований</a:t>
            </a:r>
            <a:r>
              <a:rPr lang="ru-RU" dirty="0"/>
              <a:t>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200" dirty="0"/>
              <a:t>Сбор проб воды и гидробионты проводится специальными водолазными компаниями, что является очень дорогим мероприятием.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Мы предлагаем проводить сборы проб воды и гидробионта с использованием подводного дрона модульной конструкции, что позволит сократить затраты и повысит время получение данных. </a:t>
            </a:r>
          </a:p>
          <a:p>
            <a:r>
              <a:rPr lang="ru-RU" sz="3200" dirty="0"/>
              <a:t>ВЫГОДЫ: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3200" dirty="0"/>
              <a:t>Снижение стоимости получения материалов водной среды  на 30%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3200" dirty="0"/>
              <a:t>Ускорение процедуры получения материала для исследований на 50%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3200" dirty="0"/>
              <a:t>Увеличение объема получаемых материалов водной среды  для исследований на 10%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1. ТАМ (Российская Федерация) = (В2G) (число НИИ (3500)) * средний чек (продукта (850 тысяч рублей)) * объем продаж среднего продукта в год (2 для 1-го НИИ) = 5,95 млрд рублей  </a:t>
            </a:r>
          </a:p>
          <a:p>
            <a:r>
              <a:rPr lang="ru-RU" sz="3200" dirty="0"/>
              <a:t>2. SAM (ДФО) (В2G) (число НИИ (216)) * средний чек (продукта (850 тысяч рублей)) * объем продаж среднего продукта в год (2) – 70% КОНКУРЕНТЫ = 110 млн рублей  </a:t>
            </a:r>
          </a:p>
          <a:p>
            <a:r>
              <a:rPr lang="ru-RU" sz="3200" dirty="0"/>
              <a:t>3. SOM (реалистично достижимый объем рынка) (Камчатский край) </a:t>
            </a:r>
          </a:p>
          <a:p>
            <a:r>
              <a:rPr lang="ru-RU" sz="3200" dirty="0"/>
              <a:t> = (В2G) (число НИИ) (15) * средний чек (продукта (850 тысяч рублей)) * (2) объем продаж среднего продукта в год * 50% (тех, кто реально из них возьмет Ваш продукт) * 80% (понимая, что 20% доля конкурентов) = 2,55 млн рублей</a:t>
            </a:r>
          </a:p>
          <a:p>
            <a:endParaRPr lang="ru-RU" sz="3200" dirty="0"/>
          </a:p>
          <a:p>
            <a:endParaRPr lang="ru-RU" sz="3200" dirty="0"/>
          </a:p>
          <a:p>
            <a:r>
              <a:rPr lang="ru-RU" sz="3200" dirty="0"/>
              <a:t>Чистый дисконтированный доход (NPV), руб. 60 763 419</a:t>
            </a:r>
          </a:p>
          <a:p>
            <a:r>
              <a:rPr lang="ru-RU" sz="3200" dirty="0"/>
              <a:t>Рентабельность инвестиций (PI), руб./руб. 16,19</a:t>
            </a:r>
          </a:p>
          <a:p>
            <a:r>
              <a:rPr lang="ru-RU" sz="3200" dirty="0"/>
              <a:t>Срок окупаемости (DPB), лет 3,16</a:t>
            </a:r>
          </a:p>
          <a:p>
            <a:r>
              <a:rPr lang="ru-RU" sz="3200" dirty="0"/>
              <a:t>Срок окупаемости (DPB), </a:t>
            </a:r>
            <a:r>
              <a:rPr lang="ru-RU" sz="3200" dirty="0" err="1"/>
              <a:t>мес</a:t>
            </a:r>
            <a:r>
              <a:rPr lang="ru-RU" sz="3200" dirty="0"/>
              <a:t> 38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AB54A7-54CC-7824-D03E-53FACB5D1A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526"/>
          <a:stretch/>
        </p:blipFill>
        <p:spPr>
          <a:xfrm>
            <a:off x="894588" y="1304145"/>
            <a:ext cx="18424652" cy="949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F7D6890-7C29-A2F7-0512-86AF1CBAB4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01681" y="1426464"/>
            <a:ext cx="12133060" cy="1135824"/>
          </a:xfrm>
        </p:spPr>
        <p:txBody>
          <a:bodyPr/>
          <a:lstStyle/>
          <a:p>
            <a:r>
              <a:rPr lang="ru-RU" sz="8000" dirty="0"/>
              <a:t>Макет подводного дрона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103B981-51CD-0618-0C0C-E9FF3BE47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7" y="2901757"/>
            <a:ext cx="8221694" cy="7431642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pic>
        <p:nvPicPr>
          <p:cNvPr id="7" name="Объект 13">
            <a:extLst>
              <a:ext uri="{FF2B5EF4-FFF2-40B4-BE49-F238E27FC236}">
                <a16:creationId xmlns:a16="http://schemas.microsoft.com/office/drawing/2014/main" id="{FCBFD1A8-5A8F-2BB3-FE71-9B5C77307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050" y="2942400"/>
            <a:ext cx="9209458" cy="7413805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261819"/>
            <a:ext cx="4134612" cy="272624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ordia New" panose="020B0304020202020204" pitchFamily="34" charset="-34"/>
              </a:rPr>
              <a:t>Проведение опытов.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Распределение ресурсов проекта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ordia New" panose="020B0304020202020204" pitchFamily="34" charset="-34"/>
              </a:rPr>
              <a:t>Подбор команды проекта.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ordia New" panose="020B0304020202020204" pitchFamily="34" charset="-34"/>
              </a:rPr>
              <a:t>Разработка стратегии развития.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над аппаратной частью проекта.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3B05E3-D5EF-AEC0-93B9-EC210927B18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6626" b="16626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Руководитель проекта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Оценивание результатов и процесса работы, предложение новых идей, способов работы.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Распределение задач внутри команды.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8CB314-49A5-91BD-CD78-B10B2522493E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8033" b="8033"/>
          <a:stretch>
            <a:fillRect/>
          </a:stretch>
        </p:blipFill>
        <p:spPr/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3" y="6621739"/>
            <a:ext cx="4279355" cy="438912"/>
          </a:xfrm>
        </p:spPr>
        <p:txBody>
          <a:bodyPr/>
          <a:lstStyle/>
          <a:p>
            <a:r>
              <a:rPr lang="ru-RU" dirty="0"/>
              <a:t>Научный руководитель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ordia New" panose="020B0304020202020204" pitchFamily="34" charset="-34"/>
              </a:rPr>
              <a:t>Разработка и модернизация конструктивных частей устройства.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над программной частью проекта.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5E9377-3488-55A8-43DA-2E177C03CA1C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t="12472" b="12472"/>
          <a:stretch>
            <a:fillRect/>
          </a:stretch>
        </p:blipFill>
        <p:spPr/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Ведущий специалист 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 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929) 456-48-56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artem.klas10@gmail.com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3738</TotalTime>
  <Words>544</Words>
  <Application>Microsoft Office PowerPoint</Application>
  <PresentationFormat>Произвольный</PresentationFormat>
  <Paragraphs>64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ОБЛОЖКИ</vt:lpstr>
      <vt:lpstr>РАЗДЕЛИТЕЛИ</vt:lpstr>
      <vt:lpstr>Разработка подводного дрона модульной конструкции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Артем Змеев</cp:lastModifiedBy>
  <cp:revision>219</cp:revision>
  <dcterms:created xsi:type="dcterms:W3CDTF">2021-03-01T12:07:13Z</dcterms:created>
  <dcterms:modified xsi:type="dcterms:W3CDTF">2023-12-05T10:17:22Z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