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0MPCQNFrsVFy83rJi5o1cOtQ3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5614A4-771C-479D-A93A-0F3CF662D6BA}">
  <a:tblStyle styleId="{D95614A4-771C-479D-A93A-0F3CF662D6B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6" name="Google Shape;23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solidFill>
                  <a:schemeClr val="dk1"/>
                </a:solidFill>
              </a:rPr>
              <a:t>Технология переработки бокситов на глинозем с выделением редкоземельных элементов для химической промышленности</a:t>
            </a:r>
            <a:endParaRPr b="1" i="0" sz="4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Основная: Недостаточное количество добычи редкоземельных элементов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Второстепенная: Большое количество экологически вредных отходов.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Скандий и другие редкоземельные элементы являются стратегически важными ресурсами для РФ .</a:t>
            </a:r>
            <a:endParaRPr/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Извлечение из красного шлама, который образуется при переработке бокситов на глинозём, редкоземельных элементов.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Российские компании, которые нуждаются в редкоземельных металлах.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Правительство РФ, которое хочет добиться технологического суверенитета.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Данный способ позволяет извлекать 83% РЗЭ из КШЭФ.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Смешение красного шлама электрофильтров с соляной кислотой с добавкой хлористого магния при определенных температуре, pH и продолжительности выщелачивания.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Разработать цех на территории Ачинского глинозёмного комбината (самое крупное произаодство по получению глинозема)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Второе в России предложение по добыче скандия.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1055687" y="97756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90% скандия ввозится с Китая на территорию Российской Федерации.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Авиастроительной и космической отрасли  и в атомной энергетике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1430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05" name="Google Shape;205;p6"/>
          <p:cNvGraphicFramePr/>
          <p:nvPr/>
        </p:nvGraphicFramePr>
        <p:xfrm>
          <a:off x="1032734" y="161755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{D95614A4-771C-479D-A93A-0F3CF662D6BA}</a:tableStyleId>
              </a:tblPr>
              <a:tblGrid>
                <a:gridCol w="2667950"/>
                <a:gridCol w="3830600"/>
                <a:gridCol w="3797100"/>
              </a:tblGrid>
              <a:tr h="759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Параметры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ru-RU" sz="1800" u="none" cap="none" strike="noStrike">
                          <a:solidFill>
                            <a:schemeClr val="dk1"/>
                          </a:solidFill>
                        </a:rPr>
                        <a:t>Наш проект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Аналог из Китая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30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Температура 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120 °c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250 °c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30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Охлаждение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2 минуты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5-7 минут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759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Время выщелачивания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2,5</a:t>
                      </a: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 ч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5</a:t>
                      </a: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 ч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30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Степень черноты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Высокая 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Низкая 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30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Степень извлечения глинозема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96,27 %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67 %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6" name="Google Shape;206;p6"/>
          <p:cNvSpPr txBox="1"/>
          <p:nvPr/>
        </p:nvSpPr>
        <p:spPr>
          <a:xfrm>
            <a:off x="990600" y="4993124"/>
            <a:ext cx="60942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Таблица.1- анализ конкурентов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13" name="Google Shape;213;p7"/>
          <p:cNvSpPr txBox="1"/>
          <p:nvPr/>
        </p:nvSpPr>
        <p:spPr>
          <a:xfrm>
            <a:off x="2070100" y="2968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4" name="Google Shape;214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5" name="Google Shape;215;p7"/>
          <p:cNvSpPr txBox="1"/>
          <p:nvPr/>
        </p:nvSpPr>
        <p:spPr>
          <a:xfrm>
            <a:off x="707063" y="1595253"/>
            <a:ext cx="2232025" cy="1828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Определение целей и задач проекта: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Определение необходимых ресурсов (финансовых, технических, человеческих)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Установление целевого срока завершения проекта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Определение необходимого оборудования и технологий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3216275" y="1922462"/>
            <a:ext cx="1981200" cy="1506536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Планирование и разработка бизнес-плана: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Разработка бизнес-модели и стратегии продаж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-Начало переговоров с представителями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Ачинский глинозёмный комбинат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5348288" y="1743487"/>
            <a:ext cx="2065337" cy="160813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Финансирование проекта: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Поиск инвесторов или кредиторов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Разработка финансового плана и бюджета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Подписание договоров и получение необходимых средств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 txBox="1"/>
          <p:nvPr/>
        </p:nvSpPr>
        <p:spPr>
          <a:xfrm>
            <a:off x="7664787" y="1671637"/>
            <a:ext cx="2460625" cy="197326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Поиск и подготовка производственного помещения: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Поиск подходящего земельного участка или помещения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Реконструкция или строительство производственных помещений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Подготовка инфраструктуры (электричество, вода, канализация)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7"/>
          <p:cNvSpPr txBox="1"/>
          <p:nvPr/>
        </p:nvSpPr>
        <p:spPr>
          <a:xfrm>
            <a:off x="5348288" y="4091781"/>
            <a:ext cx="2232025" cy="141763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Найм персонала и обучение: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Рекрутинг и найм необходимых специалистов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Обучение персонала по технологиям производства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Разработка системы управления персоналом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7"/>
          <p:cNvSpPr txBox="1"/>
          <p:nvPr/>
        </p:nvSpPr>
        <p:spPr>
          <a:xfrm>
            <a:off x="3032125" y="4187825"/>
            <a:ext cx="2232025" cy="1066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Запуск производства :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Тестирование производственных процессов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Начало продаж продукции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"/>
          <p:cNvSpPr txBox="1"/>
          <p:nvPr/>
        </p:nvSpPr>
        <p:spPr>
          <a:xfrm>
            <a:off x="693738" y="3842544"/>
            <a:ext cx="2232025" cy="16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8. Управление и развитие: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Мониторинг производственных процессов и управление качеством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Анализ рынка и разработка новых продуктов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Постоянное улучшение производственных процессов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7889875" y="3935186"/>
            <a:ext cx="2232025" cy="1638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Закупка оборудования и технологий: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Поиск поставщиков оборудования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Проведение тендеров и заключение договоров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Установка и настройка оборудования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" name="Google Shape;223;p7"/>
          <p:cNvCxnSpPr/>
          <p:nvPr/>
        </p:nvCxnSpPr>
        <p:spPr>
          <a:xfrm>
            <a:off x="2925763" y="2447925"/>
            <a:ext cx="312737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4" name="Google Shape;224;p7"/>
          <p:cNvCxnSpPr/>
          <p:nvPr/>
        </p:nvCxnSpPr>
        <p:spPr>
          <a:xfrm flipH="1" rot="-5400000">
            <a:off x="9131500" y="3411676"/>
            <a:ext cx="1973100" cy="456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25" name="Google Shape;225;p7"/>
          <p:cNvCxnSpPr/>
          <p:nvPr/>
        </p:nvCxnSpPr>
        <p:spPr>
          <a:xfrm flipH="1" rot="10800000">
            <a:off x="5195888" y="2427514"/>
            <a:ext cx="152400" cy="55411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6" name="Google Shape;226;p7"/>
          <p:cNvSpPr/>
          <p:nvPr/>
        </p:nvSpPr>
        <p:spPr>
          <a:xfrm>
            <a:off x="1231900" y="11430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1231900" y="1015425"/>
            <a:ext cx="184731" cy="1169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1231900" y="16002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7"/>
          <p:cNvCxnSpPr/>
          <p:nvPr/>
        </p:nvCxnSpPr>
        <p:spPr>
          <a:xfrm>
            <a:off x="7352050" y="2482925"/>
            <a:ext cx="312737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0" name="Google Shape;230;p7"/>
          <p:cNvCxnSpPr/>
          <p:nvPr/>
        </p:nvCxnSpPr>
        <p:spPr>
          <a:xfrm rot="10800000">
            <a:off x="7557283" y="4736781"/>
            <a:ext cx="332591" cy="45719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1" name="Google Shape;231;p7"/>
          <p:cNvCxnSpPr>
            <a:stCxn id="219" idx="1"/>
            <a:endCxn id="220" idx="3"/>
          </p:cNvCxnSpPr>
          <p:nvPr/>
        </p:nvCxnSpPr>
        <p:spPr>
          <a:xfrm rot="10800000">
            <a:off x="5264288" y="4721100"/>
            <a:ext cx="84000" cy="79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2" name="Google Shape;232;p7"/>
          <p:cNvCxnSpPr>
            <a:stCxn id="220" idx="1"/>
            <a:endCxn id="221" idx="3"/>
          </p:cNvCxnSpPr>
          <p:nvPr/>
        </p:nvCxnSpPr>
        <p:spPr>
          <a:xfrm rot="10800000">
            <a:off x="2925625" y="4642625"/>
            <a:ext cx="106500" cy="7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39" name="Google Shape;239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0" name="Google Shape;240;p8"/>
          <p:cNvGraphicFramePr/>
          <p:nvPr/>
        </p:nvGraphicFramePr>
        <p:xfrm>
          <a:off x="1398494" y="139576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{D95614A4-771C-479D-A93A-0F3CF662D6BA}</a:tableStyleId>
              </a:tblPr>
              <a:tblGrid>
                <a:gridCol w="1961175"/>
                <a:gridCol w="1449525"/>
                <a:gridCol w="915325"/>
                <a:gridCol w="606575"/>
                <a:gridCol w="1758300"/>
                <a:gridCol w="1924175"/>
              </a:tblGrid>
              <a:tr h="2126525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Ключевые партнеры: Ачинский глиноземный комбинат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Ключевые виды деятельности: Добыча скандия и других РЗЭ из красного шлама электрофильтров, после переработки бокситов на глинозем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Ценностные предложения: *Способ переработке бокситов на глинозёме с выделением редкоземельных элементов 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*Наибольшее выделение скандия, полученное экспериментальным путем, составляет 83,4%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Взаимоотношения с клиентами: Клиент хочет выгодно избавиться от своих отходы, в связи с этим мы предлагаем им свой способ переработки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Потребительские сегменты: *Авиастроительные компании (Н-р: АО «121 АРЗ»);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*Космические компании (Н-р: «Роскосмос»)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</a:tr>
              <a:tr h="1707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Ключевые ресурсы: Скандий, иттрий, церий и другие РЗЭ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Каналы сбыта: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*Прямые отгрузки на предприятия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*Государственные заказы на скандий и различные глиноземные заводы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 vMerge="1"/>
              </a:tr>
              <a:tr h="95585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Структура издержек: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Оснащение цеха, оплата труда рабочим цеха, покупка химических реагентов, обслуживание и установка конструкции, оформление и продление лицензии.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Потоки поступления доходов: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Наибольший доход от продажи скандия на предприятия, использующие их в своем производстве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325" marL="19325"/>
                </a:tc>
                <a:tc hMerge="1"/>
                <a:tc hMerge="1"/>
              </a:tr>
            </a:tbl>
          </a:graphicData>
        </a:graphic>
      </p:graphicFrame>
      <p:sp>
        <p:nvSpPr>
          <p:cNvPr id="241" name="Google Shape;241;p8"/>
          <p:cNvSpPr txBox="1"/>
          <p:nvPr/>
        </p:nvSpPr>
        <p:spPr>
          <a:xfrm>
            <a:off x="2046643" y="6200777"/>
            <a:ext cx="6094206" cy="4000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Таблица.2-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Модель А. Остервальдера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