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</p:sldIdLst>
  <p:sldSz cx="18288000" cy="10287000"/>
  <p:notesSz cx="6858000" cy="9144000"/>
  <p:embeddedFontLst>
    <p:embeddedFont>
      <p:font typeface="Anonymous Pro" charset="1" panose="02060609030202000504"/>
      <p:regular r:id="rId6"/>
    </p:embeddedFont>
    <p:embeddedFont>
      <p:font typeface="Anonymous Pro Bold" charset="1" panose="02060809030202000504"/>
      <p:regular r:id="rId7"/>
    </p:embeddedFont>
    <p:embeddedFont>
      <p:font typeface="Anonymous Pro Italics" charset="1" panose="02060609030202000504"/>
      <p:regular r:id="rId8"/>
    </p:embeddedFont>
    <p:embeddedFont>
      <p:font typeface="Anonymous Pro Bold Italics" charset="1" panose="02060809030202000504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Clear Sans Bold" charset="1" panose="020B0803030202020304"/>
      <p:regular r:id="rId14"/>
    </p:embeddedFont>
    <p:embeddedFont>
      <p:font typeface="Clear Sans Bold Italics" charset="1" panose="020B08030302020903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20" Target="slides/slide5.xml" Type="http://schemas.openxmlformats.org/officeDocument/2006/relationships/slide"/><Relationship Id="rId21" Target="slides/slide6.xml" Type="http://schemas.openxmlformats.org/officeDocument/2006/relationships/slide"/><Relationship Id="rId22" Target="slides/slide7.xml" Type="http://schemas.openxmlformats.org/officeDocument/2006/relationships/slide"/><Relationship Id="rId23" Target="slides/slide8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jpe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91838" y="4009711"/>
            <a:ext cx="5908198" cy="2275689"/>
            <a:chOff x="0" y="0"/>
            <a:chExt cx="7877597" cy="3034252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7877597" cy="3034252"/>
              <a:chOff x="0" y="0"/>
              <a:chExt cx="13229558" cy="5095692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3229558" cy="5095692"/>
              </a:xfrm>
              <a:custGeom>
                <a:avLst/>
                <a:gdLst/>
                <a:ahLst/>
                <a:cxnLst/>
                <a:rect r="r" b="b" t="t" l="l"/>
                <a:pathLst>
                  <a:path h="5095692" w="13229558">
                    <a:moveTo>
                      <a:pt x="0" y="0"/>
                    </a:moveTo>
                    <a:lnTo>
                      <a:pt x="0" y="5095692"/>
                    </a:lnTo>
                    <a:lnTo>
                      <a:pt x="13229558" y="5095692"/>
                    </a:lnTo>
                    <a:lnTo>
                      <a:pt x="13229558" y="0"/>
                    </a:lnTo>
                    <a:lnTo>
                      <a:pt x="0" y="0"/>
                    </a:lnTo>
                    <a:close/>
                    <a:moveTo>
                      <a:pt x="13168598" y="5034732"/>
                    </a:moveTo>
                    <a:lnTo>
                      <a:pt x="59690" y="5034732"/>
                    </a:lnTo>
                    <a:lnTo>
                      <a:pt x="59690" y="59690"/>
                    </a:lnTo>
                    <a:lnTo>
                      <a:pt x="13168598" y="59690"/>
                    </a:lnTo>
                    <a:lnTo>
                      <a:pt x="13168598" y="5034732"/>
                    </a:lnTo>
                    <a:close/>
                  </a:path>
                </a:pathLst>
              </a:custGeom>
              <a:solidFill>
                <a:srgbClr val="707BFB"/>
              </a:solidFill>
            </p:spPr>
          </p:sp>
        </p:grpSp>
        <p:sp>
          <p:nvSpPr>
            <p:cNvPr name="TextBox 5" id="5"/>
            <p:cNvSpPr txBox="true"/>
            <p:nvPr/>
          </p:nvSpPr>
          <p:spPr>
            <a:xfrm rot="0">
              <a:off x="644362" y="1069874"/>
              <a:ext cx="6632193" cy="932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307"/>
                </a:lnSpc>
              </a:pPr>
              <a:r>
                <a:rPr lang="en-US" sz="4825" spc="144">
                  <a:solidFill>
                    <a:srgbClr val="707BFB"/>
                  </a:solidFill>
                  <a:latin typeface="Clear Sans Bold Bold"/>
                </a:rPr>
                <a:t>ПРОСТАНСТВО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4392970">
            <a:off x="5580146" y="-2062824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 rot="2700000">
            <a:off x="12529842" y="709754"/>
            <a:ext cx="5358352" cy="30897"/>
          </a:xfrm>
          <a:prstGeom prst="rect">
            <a:avLst/>
          </a:prstGeom>
          <a:solidFill>
            <a:srgbClr val="707BFB"/>
          </a:solidFill>
        </p:spPr>
      </p:sp>
      <p:sp>
        <p:nvSpPr>
          <p:cNvPr name="Freeform 9" id="9"/>
          <p:cNvSpPr/>
          <p:nvPr/>
        </p:nvSpPr>
        <p:spPr>
          <a:xfrm flipH="false" flipV="false" rot="4392970">
            <a:off x="11724748" y="8375529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363512">
            <a:off x="930115" y="7404437"/>
            <a:ext cx="4737444" cy="4737444"/>
          </a:xfrm>
          <a:custGeom>
            <a:avLst/>
            <a:gdLst/>
            <a:ahLst/>
            <a:cxnLst/>
            <a:rect r="r" b="b" t="t" l="l"/>
            <a:pathLst>
              <a:path h="4737444" w="4737444">
                <a:moveTo>
                  <a:pt x="0" y="0"/>
                </a:moveTo>
                <a:lnTo>
                  <a:pt x="4737444" y="0"/>
                </a:lnTo>
                <a:lnTo>
                  <a:pt x="4737444" y="4737444"/>
                </a:lnTo>
                <a:lnTo>
                  <a:pt x="0" y="47374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048462" y="4222678"/>
            <a:ext cx="7147226" cy="171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19"/>
              </a:lnSpc>
            </a:pPr>
            <a:r>
              <a:rPr lang="en-US" sz="2799" spc="125">
                <a:solidFill>
                  <a:srgbClr val="707BFB"/>
                </a:solidFill>
                <a:latin typeface="Anonymous Pro"/>
              </a:rPr>
              <a:t>Гиматдинов Рустам Рафаилович</a:t>
            </a:r>
          </a:p>
          <a:p>
            <a:pPr>
              <a:lnSpc>
                <a:spcPts val="4619"/>
              </a:lnSpc>
            </a:pPr>
            <a:r>
              <a:rPr lang="en-US" sz="2799" spc="125">
                <a:solidFill>
                  <a:srgbClr val="707BFB"/>
                </a:solidFill>
                <a:latin typeface="Anonymous Pro"/>
              </a:rPr>
              <a:t>Гиматдинов Руслан Рафаилович</a:t>
            </a:r>
          </a:p>
          <a:p>
            <a:pPr>
              <a:lnSpc>
                <a:spcPts val="4620"/>
              </a:lnSpc>
            </a:pPr>
            <a:r>
              <a:rPr lang="en-US" sz="2800" spc="126">
                <a:solidFill>
                  <a:srgbClr val="707BFB"/>
                </a:solidFill>
                <a:latin typeface="Anonymous Pro"/>
              </a:rPr>
              <a:t>Когтева Екатерина Сергеевна</a:t>
            </a:r>
          </a:p>
        </p:txBody>
      </p:sp>
      <p:sp>
        <p:nvSpPr>
          <p:cNvPr name="AutoShape 12" id="12"/>
          <p:cNvSpPr/>
          <p:nvPr/>
        </p:nvSpPr>
        <p:spPr>
          <a:xfrm rot="2700000">
            <a:off x="404017" y="235804"/>
            <a:ext cx="3375642" cy="30897"/>
          </a:xfrm>
          <a:prstGeom prst="rect">
            <a:avLst/>
          </a:prstGeom>
          <a:solidFill>
            <a:srgbClr val="707BFB"/>
          </a:solidFill>
        </p:spPr>
      </p:sp>
      <p:sp>
        <p:nvSpPr>
          <p:cNvPr name="AutoShape 13" id="13"/>
          <p:cNvSpPr/>
          <p:nvPr/>
        </p:nvSpPr>
        <p:spPr>
          <a:xfrm rot="2700000">
            <a:off x="10417767" y="9602443"/>
            <a:ext cx="3375642" cy="30897"/>
          </a:xfrm>
          <a:prstGeom prst="rect">
            <a:avLst/>
          </a:prstGeom>
          <a:solidFill>
            <a:srgbClr val="707BFB"/>
          </a:solid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7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07700" y="-486743"/>
            <a:ext cx="7283924" cy="3872079"/>
            <a:chOff x="0" y="0"/>
            <a:chExt cx="9711898" cy="5162772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711898" cy="5162772"/>
              <a:chOff x="0" y="0"/>
              <a:chExt cx="16310064" cy="867030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6310065" cy="8670308"/>
              </a:xfrm>
              <a:custGeom>
                <a:avLst/>
                <a:gdLst/>
                <a:ahLst/>
                <a:cxnLst/>
                <a:rect r="r" b="b" t="t" l="l"/>
                <a:pathLst>
                  <a:path h="8670308" w="16310065">
                    <a:moveTo>
                      <a:pt x="0" y="0"/>
                    </a:moveTo>
                    <a:lnTo>
                      <a:pt x="0" y="8670308"/>
                    </a:lnTo>
                    <a:lnTo>
                      <a:pt x="16310065" y="8670308"/>
                    </a:lnTo>
                    <a:lnTo>
                      <a:pt x="16310065" y="0"/>
                    </a:lnTo>
                    <a:lnTo>
                      <a:pt x="0" y="0"/>
                    </a:lnTo>
                    <a:close/>
                    <a:moveTo>
                      <a:pt x="16249104" y="8609347"/>
                    </a:moveTo>
                    <a:lnTo>
                      <a:pt x="59690" y="8609347"/>
                    </a:lnTo>
                    <a:lnTo>
                      <a:pt x="59690" y="59690"/>
                    </a:lnTo>
                    <a:lnTo>
                      <a:pt x="16249104" y="59690"/>
                    </a:lnTo>
                    <a:lnTo>
                      <a:pt x="16249104" y="8609347"/>
                    </a:lnTo>
                    <a:close/>
                  </a:path>
                </a:pathLst>
              </a:custGeom>
              <a:solidFill>
                <a:srgbClr val="F8F7ED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869805" y="768461"/>
              <a:ext cx="7972288" cy="3446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709"/>
                </a:lnSpc>
              </a:pPr>
            </a:p>
            <a:p>
              <a:pPr>
                <a:lnSpc>
                  <a:spcPts val="6709"/>
                </a:lnSpc>
              </a:pPr>
              <a:r>
                <a:rPr lang="en-US" sz="6099" spc="182">
                  <a:solidFill>
                    <a:srgbClr val="F8F7ED"/>
                  </a:solidFill>
                  <a:latin typeface="Clear Sans Bold Bold"/>
                </a:rPr>
                <a:t>Цель приложения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4392970">
            <a:off x="11724748" y="8375529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250847" y="-1058362"/>
            <a:ext cx="6250847" cy="9539840"/>
          </a:xfrm>
          <a:custGeom>
            <a:avLst/>
            <a:gdLst/>
            <a:ahLst/>
            <a:cxnLst/>
            <a:rect r="r" b="b" t="t" l="l"/>
            <a:pathLst>
              <a:path h="9539840" w="6250847">
                <a:moveTo>
                  <a:pt x="0" y="0"/>
                </a:moveTo>
                <a:lnTo>
                  <a:pt x="6250847" y="0"/>
                </a:lnTo>
                <a:lnTo>
                  <a:pt x="6250847" y="9539839"/>
                </a:lnTo>
                <a:lnTo>
                  <a:pt x="0" y="95398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5000"/>
            </a:blip>
            <a:stretch>
              <a:fillRect l="-104436" t="0" r="-32708" b="-333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275012">
            <a:off x="-2296231" y="709939"/>
            <a:ext cx="5360750" cy="13520436"/>
          </a:xfrm>
          <a:custGeom>
            <a:avLst/>
            <a:gdLst/>
            <a:ahLst/>
            <a:cxnLst/>
            <a:rect r="r" b="b" t="t" l="l"/>
            <a:pathLst>
              <a:path h="13520436" w="5360750">
                <a:moveTo>
                  <a:pt x="0" y="0"/>
                </a:moveTo>
                <a:lnTo>
                  <a:pt x="5360749" y="0"/>
                </a:lnTo>
                <a:lnTo>
                  <a:pt x="5360749" y="13520437"/>
                </a:lnTo>
                <a:lnTo>
                  <a:pt x="0" y="135204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323" t="0" r="-8323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8556158" y="1842359"/>
            <a:ext cx="8356440" cy="7415941"/>
            <a:chOff x="0" y="0"/>
            <a:chExt cx="11141920" cy="9887922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56981"/>
              <a:ext cx="11141920" cy="763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91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799448"/>
              <a:ext cx="11141920" cy="69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20"/>
                </a:lnSpc>
              </a:pP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995632"/>
              <a:ext cx="11141920" cy="6892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2800" spc="126">
                  <a:solidFill>
                    <a:srgbClr val="F8F7ED"/>
                  </a:solidFill>
                  <a:latin typeface="Anonymous Pro"/>
                </a:rPr>
                <a:t>Наша цель - предоставить пользователям интуитивно понятное и быстрое средство для создания простых 3D моделей зданий с комнатами и базовым интерьером. Мы стремимся обеспечить удобство и эффективность процесса моделирования, автоматически распределяя пространство на комнаты и предлагая оптимальные пути внутри здания.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2275012">
            <a:off x="-2859628" y="1248777"/>
            <a:ext cx="5360750" cy="13520436"/>
          </a:xfrm>
          <a:custGeom>
            <a:avLst/>
            <a:gdLst/>
            <a:ahLst/>
            <a:cxnLst/>
            <a:rect r="r" b="b" t="t" l="l"/>
            <a:pathLst>
              <a:path h="13520436" w="5360750">
                <a:moveTo>
                  <a:pt x="0" y="0"/>
                </a:moveTo>
                <a:lnTo>
                  <a:pt x="5360750" y="0"/>
                </a:lnTo>
                <a:lnTo>
                  <a:pt x="5360750" y="13520436"/>
                </a:lnTo>
                <a:lnTo>
                  <a:pt x="0" y="135204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323" t="0" r="-8323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7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92970">
            <a:off x="5580146" y="-2062824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70888" y="1152003"/>
            <a:ext cx="15546224" cy="15546224"/>
          </a:xfrm>
          <a:custGeom>
            <a:avLst/>
            <a:gdLst/>
            <a:ahLst/>
            <a:cxnLst/>
            <a:rect r="r" b="b" t="t" l="l"/>
            <a:pathLst>
              <a:path h="15546224" w="15546224">
                <a:moveTo>
                  <a:pt x="0" y="0"/>
                </a:moveTo>
                <a:lnTo>
                  <a:pt x="15546224" y="0"/>
                </a:lnTo>
                <a:lnTo>
                  <a:pt x="15546224" y="15546224"/>
                </a:lnTo>
                <a:lnTo>
                  <a:pt x="0" y="15546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392970">
            <a:off x="15440012" y="5238587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9" y="0"/>
                </a:lnTo>
                <a:lnTo>
                  <a:pt x="4208309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 rot="2700000">
            <a:off x="10833379" y="9161212"/>
            <a:ext cx="4887458" cy="30897"/>
          </a:xfrm>
          <a:prstGeom prst="rect">
            <a:avLst/>
          </a:prstGeom>
          <a:solidFill>
            <a:srgbClr val="FBCBFF"/>
          </a:solidFill>
        </p:spPr>
      </p:sp>
      <p:sp>
        <p:nvSpPr>
          <p:cNvPr name="AutoShape 7" id="7"/>
          <p:cNvSpPr/>
          <p:nvPr/>
        </p:nvSpPr>
        <p:spPr>
          <a:xfrm rot="2700000">
            <a:off x="16322434" y="7849959"/>
            <a:ext cx="3375642" cy="30897"/>
          </a:xfrm>
          <a:prstGeom prst="rect">
            <a:avLst/>
          </a:prstGeom>
          <a:solidFill>
            <a:srgbClr val="FBCBFF"/>
          </a:solidFill>
        </p:spPr>
      </p:sp>
      <p:grpSp>
        <p:nvGrpSpPr>
          <p:cNvPr name="Group 8" id="8"/>
          <p:cNvGrpSpPr/>
          <p:nvPr/>
        </p:nvGrpSpPr>
        <p:grpSpPr>
          <a:xfrm rot="0">
            <a:off x="2777884" y="2490802"/>
            <a:ext cx="12979811" cy="6641970"/>
            <a:chOff x="0" y="0"/>
            <a:chExt cx="17306415" cy="885595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0"/>
              <a:ext cx="17306415" cy="1104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600"/>
                </a:lnSpc>
              </a:pPr>
              <a:r>
                <a:rPr lang="en-US" sz="5500" spc="220">
                  <a:solidFill>
                    <a:srgbClr val="F8F7ED"/>
                  </a:solidFill>
                  <a:latin typeface="Clear Sans Bold Bold"/>
                </a:rPr>
                <a:t>Описание будущей программы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473026"/>
              <a:ext cx="17306415" cy="7387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  <a:r>
                <a:rPr lang="en-US" sz="3500" spc="525">
                  <a:solidFill>
                    <a:srgbClr val="F8F7ED"/>
                  </a:solidFill>
                  <a:latin typeface="Anonymous Pro"/>
                </a:rPr>
                <a:t>НАША ПРОГРАММА ПРЕДЛАГАЕТ ПРОСТОЙ И ЭФФЕКТИВНЫЙ СПОСОБ СОЗДАНИЯ 3D МОДЕЛЕЙ ЗДАНИЙ. АВТОМАТИЧЕСКОЕ РАСПРЕДЕЛЕНИЕ ПРОСТРАНСТВА НА КОМНАТЫ, ОПТИМАЛЬНЫЕ ПУТИ ВНУТРИ ЗДАНИЯ И ИНТУИТИВНЫЙ ИНТЕРФЕЙС ДЕЛАЮТ ПРОЦЕСС МАКСИМАЛЬНО УДОБНЫМ. ОБЩИЙ РЕЗУЛЬТАТ - БЫСТРОЕ СОЗДАНИЕ ПРИМИТИВНЫХ 3D МОДЕЛЕЙ ДЛЯ ОЦЕНКИ КОНЦЕПЦИЙ И АНАЛИЗА ПРОСТРАНСТВЕННЫХ РЕШЕНИЙ.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408604" y="-170357"/>
            <a:ext cx="3257726" cy="2475872"/>
          </a:xfrm>
          <a:custGeom>
            <a:avLst/>
            <a:gdLst/>
            <a:ahLst/>
            <a:cxnLst/>
            <a:rect r="r" b="b" t="t" l="l"/>
            <a:pathLst>
              <a:path h="2475872" w="3257726">
                <a:moveTo>
                  <a:pt x="0" y="0"/>
                </a:moveTo>
                <a:lnTo>
                  <a:pt x="3257726" y="0"/>
                </a:lnTo>
                <a:lnTo>
                  <a:pt x="3257726" y="2475871"/>
                </a:lnTo>
                <a:lnTo>
                  <a:pt x="0" y="2475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rot="2700000">
            <a:off x="12529842" y="885001"/>
            <a:ext cx="5358352" cy="30897"/>
          </a:xfrm>
          <a:prstGeom prst="rect">
            <a:avLst/>
          </a:prstGeom>
          <a:solidFill>
            <a:srgbClr val="FBCBFF"/>
          </a:solidFill>
        </p:spPr>
      </p:sp>
      <p:sp>
        <p:nvSpPr>
          <p:cNvPr name="Freeform 13" id="13"/>
          <p:cNvSpPr/>
          <p:nvPr/>
        </p:nvSpPr>
        <p:spPr>
          <a:xfrm flipH="false" flipV="false" rot="4363512">
            <a:off x="-1965316" y="7106275"/>
            <a:ext cx="4737444" cy="4737444"/>
          </a:xfrm>
          <a:custGeom>
            <a:avLst/>
            <a:gdLst/>
            <a:ahLst/>
            <a:cxnLst/>
            <a:rect r="r" b="b" t="t" l="l"/>
            <a:pathLst>
              <a:path h="4737444" w="4737444">
                <a:moveTo>
                  <a:pt x="0" y="0"/>
                </a:moveTo>
                <a:lnTo>
                  <a:pt x="4737444" y="0"/>
                </a:lnTo>
                <a:lnTo>
                  <a:pt x="4737444" y="4737444"/>
                </a:lnTo>
                <a:lnTo>
                  <a:pt x="0" y="4737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7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0888" y="1152003"/>
            <a:ext cx="15546224" cy="15546224"/>
          </a:xfrm>
          <a:custGeom>
            <a:avLst/>
            <a:gdLst/>
            <a:ahLst/>
            <a:cxnLst/>
            <a:rect r="r" b="b" t="t" l="l"/>
            <a:pathLst>
              <a:path h="15546224" w="15546224">
                <a:moveTo>
                  <a:pt x="0" y="0"/>
                </a:moveTo>
                <a:lnTo>
                  <a:pt x="15546224" y="0"/>
                </a:lnTo>
                <a:lnTo>
                  <a:pt x="15546224" y="15546224"/>
                </a:lnTo>
                <a:lnTo>
                  <a:pt x="0" y="15546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92970">
            <a:off x="15440012" y="5238587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9" y="0"/>
                </a:lnTo>
                <a:lnTo>
                  <a:pt x="4208309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2700000">
            <a:off x="16322434" y="7849959"/>
            <a:ext cx="3375642" cy="30897"/>
          </a:xfrm>
          <a:prstGeom prst="rect">
            <a:avLst/>
          </a:prstGeom>
          <a:solidFill>
            <a:srgbClr val="FBCBFF"/>
          </a:solidFill>
        </p:spPr>
      </p:sp>
      <p:grpSp>
        <p:nvGrpSpPr>
          <p:cNvPr name="Group 6" id="6"/>
          <p:cNvGrpSpPr/>
          <p:nvPr/>
        </p:nvGrpSpPr>
        <p:grpSpPr>
          <a:xfrm rot="0">
            <a:off x="2777884" y="2490802"/>
            <a:ext cx="12979811" cy="6641970"/>
            <a:chOff x="0" y="0"/>
            <a:chExt cx="17306415" cy="8855959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0"/>
              <a:ext cx="17306415" cy="1104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600"/>
                </a:lnSpc>
              </a:pPr>
              <a:r>
                <a:rPr lang="en-US" sz="5500" spc="220">
                  <a:solidFill>
                    <a:srgbClr val="F8F7ED"/>
                  </a:solidFill>
                  <a:latin typeface="Clear Sans Bold Bold"/>
                </a:rPr>
                <a:t>Какую и чью проблему решает?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473026"/>
              <a:ext cx="17306415" cy="7387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  <a:r>
                <a:rPr lang="en-US" sz="3500" spc="525">
                  <a:solidFill>
                    <a:srgbClr val="F8F7ED"/>
                  </a:solidFill>
                  <a:latin typeface="Anonymous Pro"/>
                </a:rPr>
                <a:t>"ПРОСТРАНСТВО" РЕШАЕТ ПРОБЛЕМУ СЛОЖНОСТИ ОРИЕНТАЦИИ КЛИЕНТОВ И СОТРУДНИКОВ В ЗДАНИЯХ, И ЛОГИСТИЧЕСКИХ ПУТЕЙ В ЗДАНИИ. ЭТА ПРОБЛЕМА СВЯЗАНА С ДОЛГОЙ КООРДИНАЦИЕЙ В ЗДАНИИ ИЛИ ВООБЩЕ НЕ НАХОЖДЕНИЯ ПУНКТА НАЗНАЧЕНИЯ В ИТОГЕ. ТАКЖЕ ЭТО СВЯЗАНО СО СЛОЖНОСТЬЮ КОНТРОЛЯ ПРОХОДЯЩЕГО ПУТИ ТОВАРОМ ВНУТРИ ЗДАНИЯ. </a:t>
              </a:r>
            </a:p>
            <a:p>
              <a:pPr>
                <a:lnSpc>
                  <a:spcPts val="4900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63512">
            <a:off x="930115" y="7404437"/>
            <a:ext cx="4737444" cy="4737444"/>
          </a:xfrm>
          <a:custGeom>
            <a:avLst/>
            <a:gdLst/>
            <a:ahLst/>
            <a:cxnLst/>
            <a:rect r="r" b="b" t="t" l="l"/>
            <a:pathLst>
              <a:path h="4737444" w="4737444">
                <a:moveTo>
                  <a:pt x="0" y="0"/>
                </a:moveTo>
                <a:lnTo>
                  <a:pt x="4737444" y="0"/>
                </a:lnTo>
                <a:lnTo>
                  <a:pt x="4737444" y="4737444"/>
                </a:lnTo>
                <a:lnTo>
                  <a:pt x="0" y="4737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392970">
            <a:off x="5580146" y="-2062824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2700000">
            <a:off x="12530636" y="710083"/>
            <a:ext cx="5358352" cy="28652"/>
          </a:xfrm>
          <a:prstGeom prst="rect">
            <a:avLst/>
          </a:prstGeom>
          <a:solidFill>
            <a:srgbClr val="707BFB"/>
          </a:solidFill>
        </p:spPr>
      </p:sp>
      <p:sp>
        <p:nvSpPr>
          <p:cNvPr name="AutoShape 6" id="6"/>
          <p:cNvSpPr/>
          <p:nvPr/>
        </p:nvSpPr>
        <p:spPr>
          <a:xfrm rot="2700000">
            <a:off x="404811" y="236133"/>
            <a:ext cx="3375642" cy="28652"/>
          </a:xfrm>
          <a:prstGeom prst="rect">
            <a:avLst/>
          </a:prstGeom>
          <a:solidFill>
            <a:srgbClr val="707BFB"/>
          </a:solidFill>
        </p:spPr>
      </p:sp>
      <p:sp>
        <p:nvSpPr>
          <p:cNvPr name="Freeform 7" id="7"/>
          <p:cNvSpPr/>
          <p:nvPr/>
        </p:nvSpPr>
        <p:spPr>
          <a:xfrm flipH="false" flipV="false" rot="0">
            <a:off x="10306418" y="1449289"/>
            <a:ext cx="7199678" cy="7085999"/>
          </a:xfrm>
          <a:custGeom>
            <a:avLst/>
            <a:gdLst/>
            <a:ahLst/>
            <a:cxnLst/>
            <a:rect r="r" b="b" t="t" l="l"/>
            <a:pathLst>
              <a:path h="7085999" w="7199678">
                <a:moveTo>
                  <a:pt x="0" y="0"/>
                </a:moveTo>
                <a:lnTo>
                  <a:pt x="7199678" y="0"/>
                </a:lnTo>
                <a:lnTo>
                  <a:pt x="7199678" y="7085999"/>
                </a:lnTo>
                <a:lnTo>
                  <a:pt x="0" y="7085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372257" y="1751712"/>
            <a:ext cx="8934161" cy="6783576"/>
            <a:chOff x="0" y="0"/>
            <a:chExt cx="11912215" cy="9044768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76200"/>
              <a:ext cx="11912215" cy="762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750" spc="375">
                  <a:solidFill>
                    <a:srgbClr val="707BFB"/>
                  </a:solidFill>
                  <a:latin typeface="Clear Sans Bold Bold"/>
                </a:rPr>
                <a:t>КЛЮЧЕВЫЕ МЕТРИКИ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334596"/>
              <a:ext cx="11912215" cy="76073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774"/>
                </a:lnSpc>
              </a:pPr>
              <a:r>
                <a:rPr lang="en-US" sz="3499" spc="157">
                  <a:solidFill>
                    <a:srgbClr val="707BFB"/>
                  </a:solidFill>
                  <a:latin typeface="Anonymous Pro"/>
                </a:rPr>
                <a:t>Скорость создания модели</a:t>
              </a:r>
            </a:p>
            <a:p>
              <a:pPr>
                <a:lnSpc>
                  <a:spcPts val="5774"/>
                </a:lnSpc>
              </a:pPr>
              <a:r>
                <a:rPr lang="en-US" sz="3499" spc="157">
                  <a:solidFill>
                    <a:srgbClr val="707BFB"/>
                  </a:solidFill>
                  <a:latin typeface="Anonymous Pro"/>
                </a:rPr>
                <a:t>Удобство интерфейса</a:t>
              </a:r>
            </a:p>
            <a:p>
              <a:pPr>
                <a:lnSpc>
                  <a:spcPts val="5774"/>
                </a:lnSpc>
              </a:pPr>
              <a:r>
                <a:rPr lang="en-US" sz="3499" spc="157">
                  <a:solidFill>
                    <a:srgbClr val="707BFB"/>
                  </a:solidFill>
                  <a:latin typeface="Anonymous Pro"/>
                </a:rPr>
                <a:t>Производительность приложения</a:t>
              </a:r>
            </a:p>
            <a:p>
              <a:pPr>
                <a:lnSpc>
                  <a:spcPts val="5774"/>
                </a:lnSpc>
              </a:pPr>
              <a:r>
                <a:rPr lang="en-US" sz="3499" spc="157">
                  <a:solidFill>
                    <a:srgbClr val="707BFB"/>
                  </a:solidFill>
                  <a:latin typeface="Anonymous Pro"/>
                </a:rPr>
                <a:t>Конверсия пользователей</a:t>
              </a:r>
            </a:p>
            <a:p>
              <a:pPr>
                <a:lnSpc>
                  <a:spcPts val="5774"/>
                </a:lnSpc>
              </a:pPr>
              <a:r>
                <a:rPr lang="en-US" sz="3499" spc="157">
                  <a:solidFill>
                    <a:srgbClr val="707BFB"/>
                  </a:solidFill>
                  <a:latin typeface="Anonymous Pro"/>
                </a:rPr>
                <a:t>Частота использования приложения</a:t>
              </a:r>
            </a:p>
            <a:p>
              <a:pPr>
                <a:lnSpc>
                  <a:spcPts val="5774"/>
                </a:lnSpc>
              </a:pPr>
            </a:p>
            <a:p>
              <a:pPr>
                <a:lnSpc>
                  <a:spcPts val="5774"/>
                </a:lnSpc>
              </a:pPr>
            </a:p>
            <a:p>
              <a:pPr>
                <a:lnSpc>
                  <a:spcPts val="5774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7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92970">
            <a:off x="5580146" y="-2062824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rot="2700000">
            <a:off x="12529842" y="709754"/>
            <a:ext cx="5358352" cy="30897"/>
          </a:xfrm>
          <a:prstGeom prst="rect">
            <a:avLst/>
          </a:prstGeom>
          <a:solidFill>
            <a:srgbClr val="FBCBFF"/>
          </a:solidFill>
        </p:spPr>
      </p:sp>
      <p:sp>
        <p:nvSpPr>
          <p:cNvPr name="Freeform 5" id="5"/>
          <p:cNvSpPr/>
          <p:nvPr/>
        </p:nvSpPr>
        <p:spPr>
          <a:xfrm flipH="false" flipV="false" rot="4392970">
            <a:off x="11724748" y="8375529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363512">
            <a:off x="930115" y="7404437"/>
            <a:ext cx="4737444" cy="4737444"/>
          </a:xfrm>
          <a:custGeom>
            <a:avLst/>
            <a:gdLst/>
            <a:ahLst/>
            <a:cxnLst/>
            <a:rect r="r" b="b" t="t" l="l"/>
            <a:pathLst>
              <a:path h="4737444" w="4737444">
                <a:moveTo>
                  <a:pt x="0" y="0"/>
                </a:moveTo>
                <a:lnTo>
                  <a:pt x="4737444" y="0"/>
                </a:lnTo>
                <a:lnTo>
                  <a:pt x="4737444" y="4737444"/>
                </a:lnTo>
                <a:lnTo>
                  <a:pt x="0" y="47374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2700000">
            <a:off x="404017" y="235804"/>
            <a:ext cx="3375642" cy="30897"/>
          </a:xfrm>
          <a:prstGeom prst="rect">
            <a:avLst/>
          </a:prstGeom>
          <a:solidFill>
            <a:srgbClr val="FBCBFF"/>
          </a:solidFill>
        </p:spPr>
      </p:sp>
      <p:sp>
        <p:nvSpPr>
          <p:cNvPr name="AutoShape 8" id="8"/>
          <p:cNvSpPr/>
          <p:nvPr/>
        </p:nvSpPr>
        <p:spPr>
          <a:xfrm rot="2700000">
            <a:off x="10417767" y="9602443"/>
            <a:ext cx="3375642" cy="30897"/>
          </a:xfrm>
          <a:prstGeom prst="rect">
            <a:avLst/>
          </a:prstGeom>
          <a:solidFill>
            <a:srgbClr val="FBCBFF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1401115" y="3981598"/>
            <a:ext cx="5780383" cy="2315694"/>
            <a:chOff x="0" y="0"/>
            <a:chExt cx="7707178" cy="3087592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7707178" cy="3087592"/>
              <a:chOff x="0" y="0"/>
              <a:chExt cx="12943357" cy="518527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2943356" cy="5185271"/>
              </a:xfrm>
              <a:custGeom>
                <a:avLst/>
                <a:gdLst/>
                <a:ahLst/>
                <a:cxnLst/>
                <a:rect r="r" b="b" t="t" l="l"/>
                <a:pathLst>
                  <a:path h="5185271" w="12943356">
                    <a:moveTo>
                      <a:pt x="0" y="0"/>
                    </a:moveTo>
                    <a:lnTo>
                      <a:pt x="0" y="5185271"/>
                    </a:lnTo>
                    <a:lnTo>
                      <a:pt x="12943356" y="5185271"/>
                    </a:lnTo>
                    <a:lnTo>
                      <a:pt x="12943356" y="0"/>
                    </a:lnTo>
                    <a:lnTo>
                      <a:pt x="0" y="0"/>
                    </a:lnTo>
                    <a:close/>
                    <a:moveTo>
                      <a:pt x="12882397" y="5124311"/>
                    </a:moveTo>
                    <a:lnTo>
                      <a:pt x="59690" y="5124311"/>
                    </a:lnTo>
                    <a:lnTo>
                      <a:pt x="59690" y="59690"/>
                    </a:lnTo>
                    <a:lnTo>
                      <a:pt x="12882397" y="59690"/>
                    </a:lnTo>
                    <a:lnTo>
                      <a:pt x="12882397" y="5124311"/>
                    </a:lnTo>
                    <a:close/>
                  </a:path>
                </a:pathLst>
              </a:custGeom>
              <a:solidFill>
                <a:srgbClr val="F8F7ED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495772" y="1081304"/>
              <a:ext cx="6715634" cy="9821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37"/>
                </a:lnSpc>
              </a:pPr>
              <a:r>
                <a:rPr lang="en-US" sz="5125" spc="153">
                  <a:solidFill>
                    <a:srgbClr val="F8F7ED"/>
                  </a:solidFill>
                  <a:latin typeface="Clear Sans Bold Bold"/>
                </a:rPr>
                <a:t>ОГРАНИЧЕНИЯ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684300" y="2457522"/>
            <a:ext cx="10332509" cy="5297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17867" indent="-358933" lvl="1">
              <a:lnSpc>
                <a:spcPts val="4654"/>
              </a:lnSpc>
              <a:buFont typeface="Arial"/>
              <a:buChar char="•"/>
            </a:pPr>
            <a:r>
              <a:rPr lang="en-US" sz="3324" spc="498">
                <a:solidFill>
                  <a:srgbClr val="F8F7ED"/>
                </a:solidFill>
                <a:latin typeface="Anonymous Pro"/>
              </a:rPr>
              <a:t>ОГРАНИЧЕННОСТЬ ФУНКЦИОНАЛЬНОСТИ</a:t>
            </a:r>
          </a:p>
          <a:p>
            <a:pPr marL="717867" indent="-358933" lvl="1">
              <a:lnSpc>
                <a:spcPts val="4654"/>
              </a:lnSpc>
              <a:buFont typeface="Arial"/>
              <a:buChar char="•"/>
            </a:pPr>
            <a:r>
              <a:rPr lang="en-US" sz="3324" spc="498">
                <a:solidFill>
                  <a:srgbClr val="F8F7ED"/>
                </a:solidFill>
                <a:latin typeface="Anonymous Pro"/>
              </a:rPr>
              <a:t>УПРОЩЕННАЯ ГЕОМЕТРИЯ МОДЕЛЕЙ.</a:t>
            </a:r>
          </a:p>
          <a:p>
            <a:pPr marL="717867" indent="-358933" lvl="1">
              <a:lnSpc>
                <a:spcPts val="4654"/>
              </a:lnSpc>
              <a:buFont typeface="Arial"/>
              <a:buChar char="•"/>
            </a:pPr>
            <a:r>
              <a:rPr lang="en-US" sz="3324" spc="498">
                <a:solidFill>
                  <a:srgbClr val="F8F7ED"/>
                </a:solidFill>
                <a:latin typeface="Anonymous Pro"/>
              </a:rPr>
              <a:t>ОГРАНИЧЕННОЕ ПРЕДСТАВЛЕНИЕ ИНТЕРЬЕРА</a:t>
            </a:r>
          </a:p>
          <a:p>
            <a:pPr marL="717867" indent="-358933" lvl="1">
              <a:lnSpc>
                <a:spcPts val="4654"/>
              </a:lnSpc>
              <a:buFont typeface="Arial"/>
              <a:buChar char="•"/>
            </a:pPr>
            <a:r>
              <a:rPr lang="en-US" sz="3324" spc="498">
                <a:solidFill>
                  <a:srgbClr val="F8F7ED"/>
                </a:solidFill>
                <a:latin typeface="Anonymous Pro"/>
              </a:rPr>
              <a:t>ОГРАНИЧЕННАЯ АДАПТАЦИЯ К РАЗЛИЧНЫМ ТИПАМ ЗДАНИЙ</a:t>
            </a:r>
          </a:p>
          <a:p>
            <a:pPr marL="717867" indent="-358933" lvl="1">
              <a:lnSpc>
                <a:spcPts val="4654"/>
              </a:lnSpc>
              <a:buFont typeface="Arial"/>
              <a:buChar char="•"/>
            </a:pPr>
            <a:r>
              <a:rPr lang="en-US" sz="3324" spc="498">
                <a:solidFill>
                  <a:srgbClr val="F8F7ED"/>
                </a:solidFill>
                <a:latin typeface="Anonymous Pro"/>
              </a:rPr>
              <a:t>ОГРАНИЧЕННАЯ ТОЧНОСТЬ И МАСШТАБ</a:t>
            </a:r>
          </a:p>
          <a:p>
            <a:pPr marL="717867" indent="-358933" lvl="1">
              <a:lnSpc>
                <a:spcPts val="4654"/>
              </a:lnSpc>
              <a:buFont typeface="Arial"/>
              <a:buChar char="•"/>
            </a:pPr>
            <a:r>
              <a:rPr lang="en-US" sz="3324" spc="498">
                <a:solidFill>
                  <a:srgbClr val="F8F7ED"/>
                </a:solidFill>
                <a:latin typeface="Anonymous Pro"/>
              </a:rPr>
              <a:t>ТРЕБУЕМАЯ ВЫЧИСЛИТЕЛЬНАЯ МОЩНОСТЬ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92970">
            <a:off x="5580146" y="-2062824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63512">
            <a:off x="930115" y="7404437"/>
            <a:ext cx="4737444" cy="4737444"/>
          </a:xfrm>
          <a:custGeom>
            <a:avLst/>
            <a:gdLst/>
            <a:ahLst/>
            <a:cxnLst/>
            <a:rect r="r" b="b" t="t" l="l"/>
            <a:pathLst>
              <a:path h="4737444" w="4737444">
                <a:moveTo>
                  <a:pt x="0" y="0"/>
                </a:moveTo>
                <a:lnTo>
                  <a:pt x="4737444" y="0"/>
                </a:lnTo>
                <a:lnTo>
                  <a:pt x="4737444" y="4737444"/>
                </a:lnTo>
                <a:lnTo>
                  <a:pt x="0" y="47374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392970">
            <a:off x="11724748" y="8375529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72257" y="1028694"/>
            <a:ext cx="15543485" cy="8229606"/>
            <a:chOff x="0" y="0"/>
            <a:chExt cx="34804764" cy="1842762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804765" cy="18427622"/>
            </a:xfrm>
            <a:custGeom>
              <a:avLst/>
              <a:gdLst/>
              <a:ahLst/>
              <a:cxnLst/>
              <a:rect r="r" b="b" t="t" l="l"/>
              <a:pathLst>
                <a:path h="18427622" w="34804765">
                  <a:moveTo>
                    <a:pt x="0" y="0"/>
                  </a:moveTo>
                  <a:lnTo>
                    <a:pt x="0" y="18427622"/>
                  </a:lnTo>
                  <a:lnTo>
                    <a:pt x="34804765" y="18427622"/>
                  </a:lnTo>
                  <a:lnTo>
                    <a:pt x="34804765" y="0"/>
                  </a:lnTo>
                  <a:lnTo>
                    <a:pt x="0" y="0"/>
                  </a:lnTo>
                  <a:close/>
                  <a:moveTo>
                    <a:pt x="34743805" y="18366663"/>
                  </a:moveTo>
                  <a:lnTo>
                    <a:pt x="59690" y="18366663"/>
                  </a:lnTo>
                  <a:lnTo>
                    <a:pt x="59690" y="59690"/>
                  </a:lnTo>
                  <a:lnTo>
                    <a:pt x="34743805" y="59690"/>
                  </a:lnTo>
                  <a:lnTo>
                    <a:pt x="34743805" y="18366663"/>
                  </a:lnTo>
                  <a:close/>
                </a:path>
              </a:pathLst>
            </a:custGeom>
            <a:solidFill>
              <a:srgbClr val="707BFB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137998" y="1868726"/>
            <a:ext cx="14012003" cy="951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370"/>
              </a:lnSpc>
            </a:pPr>
            <a:r>
              <a:rPr lang="en-US" sz="6700" spc="201">
                <a:solidFill>
                  <a:srgbClr val="707BFB"/>
                </a:solidFill>
                <a:latin typeface="Clear Sans Bold Bold"/>
              </a:rPr>
              <a:t>ЦЕЛЕВАЯ АУДИТОРИЯ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7014388" y="5648792"/>
            <a:ext cx="4535274" cy="3773707"/>
            <a:chOff x="0" y="0"/>
            <a:chExt cx="6047032" cy="5031609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76200"/>
              <a:ext cx="6047032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  <a:r>
                <a:rPr lang="en-US" sz="3500" spc="525">
                  <a:solidFill>
                    <a:srgbClr val="707BFB"/>
                  </a:solidFill>
                  <a:latin typeface="Anonymous Pro"/>
                </a:rPr>
                <a:t>СРЕДНИЙ БИЗНЕС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092069"/>
              <a:ext cx="6047032" cy="3448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6"/>
                </a:lnSpc>
              </a:pPr>
              <a:r>
                <a:rPr lang="en-US" sz="2125" spc="95">
                  <a:solidFill>
                    <a:srgbClr val="707BFB"/>
                  </a:solidFill>
                  <a:latin typeface="Anonymous Pro"/>
                </a:rPr>
                <a:t>средние архитектурные фирмы, которые занимаются проектированием зданий среднего размера, таких как многоэтажные здания, офисы, торговые центры и т.д.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890777" y="5648792"/>
            <a:ext cx="4560243" cy="3773707"/>
            <a:chOff x="0" y="0"/>
            <a:chExt cx="6080325" cy="5031609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76200"/>
              <a:ext cx="6080325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  <a:r>
                <a:rPr lang="en-US" sz="3500" spc="525">
                  <a:solidFill>
                    <a:srgbClr val="707BFB"/>
                  </a:solidFill>
                  <a:latin typeface="Anonymous Pro"/>
                </a:rPr>
                <a:t>БОЛЬШОЙ БИЗНЕС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092069"/>
              <a:ext cx="6080325" cy="3448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6"/>
                </a:lnSpc>
              </a:pPr>
              <a:r>
                <a:rPr lang="en-US" sz="2125" spc="95">
                  <a:solidFill>
                    <a:srgbClr val="707BFB"/>
                  </a:solidFill>
                  <a:latin typeface="Anonymous Pro"/>
                </a:rPr>
                <a:t>большие архитектурные фирмы, которые занимаются проектированием крупных зданий, таких как небоскребы, аэропорты, гостиницы и т.д.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137998" y="5648792"/>
            <a:ext cx="4259225" cy="3769896"/>
            <a:chOff x="0" y="0"/>
            <a:chExt cx="5678966" cy="5026529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66675"/>
              <a:ext cx="5678966" cy="7076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480">
                  <a:solidFill>
                    <a:srgbClr val="707BFB"/>
                  </a:solidFill>
                  <a:latin typeface="Anonymous Pro"/>
                </a:rPr>
                <a:t>МАЛЫЙ БИЗНЕС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1086989"/>
              <a:ext cx="5678966" cy="3448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6"/>
                </a:lnSpc>
              </a:pPr>
              <a:r>
                <a:rPr lang="en-US" sz="2125" spc="95">
                  <a:solidFill>
                    <a:srgbClr val="707BFB"/>
                  </a:solidFill>
                  <a:latin typeface="Anonymous Pro"/>
                </a:rPr>
                <a:t>малые архитектурные фирмы, которые занимаются проектированием небольших зданий, таких как частные дома, коттеджи, гаражи и т.д.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7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63512">
            <a:off x="930115" y="7404437"/>
            <a:ext cx="4737444" cy="4737444"/>
          </a:xfrm>
          <a:custGeom>
            <a:avLst/>
            <a:gdLst/>
            <a:ahLst/>
            <a:cxnLst/>
            <a:rect r="r" b="b" t="t" l="l"/>
            <a:pathLst>
              <a:path h="4737444" w="4737444">
                <a:moveTo>
                  <a:pt x="0" y="0"/>
                </a:moveTo>
                <a:lnTo>
                  <a:pt x="4737444" y="0"/>
                </a:lnTo>
                <a:lnTo>
                  <a:pt x="4737444" y="4737444"/>
                </a:lnTo>
                <a:lnTo>
                  <a:pt x="0" y="4737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367002">
            <a:off x="12358713" y="-1771736"/>
            <a:ext cx="6442066" cy="6442066"/>
          </a:xfrm>
          <a:custGeom>
            <a:avLst/>
            <a:gdLst/>
            <a:ahLst/>
            <a:cxnLst/>
            <a:rect r="r" b="b" t="t" l="l"/>
            <a:pathLst>
              <a:path h="6442066" w="6442066">
                <a:moveTo>
                  <a:pt x="0" y="0"/>
                </a:moveTo>
                <a:lnTo>
                  <a:pt x="6442066" y="0"/>
                </a:lnTo>
                <a:lnTo>
                  <a:pt x="6442066" y="6442065"/>
                </a:lnTo>
                <a:lnTo>
                  <a:pt x="0" y="64420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92970">
            <a:off x="5580146" y="-2062824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392970">
            <a:off x="11724748" y="8375529"/>
            <a:ext cx="4208308" cy="4208308"/>
          </a:xfrm>
          <a:custGeom>
            <a:avLst/>
            <a:gdLst/>
            <a:ahLst/>
            <a:cxnLst/>
            <a:rect r="r" b="b" t="t" l="l"/>
            <a:pathLst>
              <a:path h="4208308" w="4208308">
                <a:moveTo>
                  <a:pt x="0" y="0"/>
                </a:moveTo>
                <a:lnTo>
                  <a:pt x="4208308" y="0"/>
                </a:lnTo>
                <a:lnTo>
                  <a:pt x="4208308" y="4208308"/>
                </a:lnTo>
                <a:lnTo>
                  <a:pt x="0" y="4208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72257" y="4221034"/>
            <a:ext cx="6577560" cy="1844932"/>
            <a:chOff x="0" y="0"/>
            <a:chExt cx="8770080" cy="2459910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8770080" cy="2459910"/>
              <a:chOff x="0" y="0"/>
              <a:chExt cx="14728384" cy="4131147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728385" cy="4131147"/>
              </a:xfrm>
              <a:custGeom>
                <a:avLst/>
                <a:gdLst/>
                <a:ahLst/>
                <a:cxnLst/>
                <a:rect r="r" b="b" t="t" l="l"/>
                <a:pathLst>
                  <a:path h="4131147" w="14728385">
                    <a:moveTo>
                      <a:pt x="0" y="0"/>
                    </a:moveTo>
                    <a:lnTo>
                      <a:pt x="0" y="4131147"/>
                    </a:lnTo>
                    <a:lnTo>
                      <a:pt x="14728385" y="4131147"/>
                    </a:lnTo>
                    <a:lnTo>
                      <a:pt x="14728385" y="0"/>
                    </a:lnTo>
                    <a:lnTo>
                      <a:pt x="0" y="0"/>
                    </a:lnTo>
                    <a:close/>
                    <a:moveTo>
                      <a:pt x="14667424" y="4070187"/>
                    </a:moveTo>
                    <a:lnTo>
                      <a:pt x="59690" y="4070187"/>
                    </a:lnTo>
                    <a:lnTo>
                      <a:pt x="59690" y="59690"/>
                    </a:lnTo>
                    <a:lnTo>
                      <a:pt x="14667424" y="59690"/>
                    </a:lnTo>
                    <a:lnTo>
                      <a:pt x="14667424" y="4070187"/>
                    </a:lnTo>
                    <a:close/>
                  </a:path>
                </a:pathLst>
              </a:custGeom>
              <a:solidFill>
                <a:srgbClr val="F8F7ED"/>
              </a:solid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83234" y="851918"/>
              <a:ext cx="7403611" cy="7941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65"/>
                </a:lnSpc>
              </a:pPr>
              <a:r>
                <a:rPr lang="en-US" sz="4150" spc="124">
                  <a:solidFill>
                    <a:srgbClr val="F8F7ED"/>
                  </a:solidFill>
                  <a:latin typeface="Clear Sans Bold Bold"/>
                </a:rPr>
                <a:t>ЗАКЛЮЧЕНИЕ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49308" y="2663449"/>
            <a:ext cx="7701712" cy="4917457"/>
            <a:chOff x="0" y="0"/>
            <a:chExt cx="10268950" cy="6556610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78317"/>
              <a:ext cx="10268950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3364503"/>
              <a:ext cx="10268950" cy="69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20"/>
                </a:lnSpc>
              </a:pP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865730"/>
              <a:ext cx="10268950" cy="69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20"/>
                </a:lnSpc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2415291"/>
              <a:ext cx="10268950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4916518"/>
              <a:ext cx="10268950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90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8531958" y="3563938"/>
            <a:ext cx="8727342" cy="370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spc="525">
                <a:solidFill>
                  <a:srgbClr val="F8F7ED"/>
                </a:solidFill>
                <a:latin typeface="Anonymous Pro"/>
              </a:rPr>
              <a:t>МЫ ГОРДИМСЯ НАШИМ ПРОЕКТОМ И УВЕРЕНЫ, ЧТО ОН ПРЕДОСТАВИТ ПОЛЬЗОВАТЕЛЮ МОЩНЫЙ ИНСТРУМЕНТ ДЛЯ БЫСТРОГО СОЗДАНИЯ 3D МОДЕЛЕЙ ЗДАНИЙ С МИНИМАЛЬНЫМИ УСИЛИЯМИ.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891" y="8032750"/>
            <a:ext cx="17940219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525">
                <a:solidFill>
                  <a:srgbClr val="F8F7ED"/>
                </a:solidFill>
                <a:latin typeface="Anonymous Pro Bold"/>
              </a:rPr>
              <a:t>СПАСИБО ЗА ВНИМАНИЕ, И МЫ ГОТОВЫ ОТВЕТИТЬ НА ВАШИ ВОПРОСЫ!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DAFjREPv9oA</dc:identifier>
  <dcterms:modified xsi:type="dcterms:W3CDTF">2011-08-01T06:04:30Z</dcterms:modified>
  <cp:revision>1</cp:revision>
  <dc:title>Розовый и Фиолетовый Неоновый Градиент Креативная Презентация</dc:title>
</cp:coreProperties>
</file>