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9" r:id="rId3"/>
    <p:sldId id="278" r:id="rId4"/>
    <p:sldId id="263" r:id="rId5"/>
    <p:sldId id="279" r:id="rId6"/>
    <p:sldId id="287" r:id="rId7"/>
    <p:sldId id="280" r:id="rId8"/>
    <p:sldId id="271" r:id="rId9"/>
    <p:sldId id="289" r:id="rId10"/>
    <p:sldId id="288" r:id="rId11"/>
    <p:sldId id="277" r:id="rId12"/>
    <p:sldId id="270" r:id="rId13"/>
    <p:sldId id="290" r:id="rId14"/>
    <p:sldId id="286" r:id="rId15"/>
    <p:sldId id="291" r:id="rId16"/>
    <p:sldId id="274" r:id="rId17"/>
    <p:sldId id="25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72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тон Рыбников" initials="А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  <a:srgbClr val="7B41EF"/>
    <a:srgbClr val="6600FF"/>
    <a:srgbClr val="34BEFC"/>
    <a:srgbClr val="E8E8E8"/>
    <a:srgbClr val="F6F6F6"/>
    <a:srgbClr val="FAFAFA"/>
    <a:srgbClr val="CE9B49"/>
    <a:srgbClr val="1F7051"/>
    <a:srgbClr val="185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9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900" y="102"/>
      </p:cViewPr>
      <p:guideLst>
        <p:guide orient="horz" pos="2160"/>
        <p:guide pos="3840"/>
        <p:guide pos="37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481" y="21816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6481" y="46612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Презентация мама\исходники\196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606483" y="562323"/>
            <a:ext cx="5613536" cy="2743153"/>
          </a:xfrm>
        </p:spPr>
        <p:txBody>
          <a:bodyPr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конструктор индивидуальной траектории обучения</a:t>
            </a:r>
          </a:p>
        </p:txBody>
      </p: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622797" y="3716276"/>
            <a:ext cx="5600418" cy="1413164"/>
          </a:xfrm>
        </p:spPr>
        <p:txBody>
          <a:bodyPr>
            <a:normAutofit/>
          </a:bodyPr>
          <a:lstStyle/>
          <a:p>
            <a:pPr algn="l"/>
            <a: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Васильев Дмитрий </a:t>
            </a:r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лидер проекта</a:t>
            </a:r>
          </a:p>
          <a:p>
            <a:pPr algn="l"/>
            <a: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Бутко Раиса Петровна </a:t>
            </a:r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наставник</a:t>
            </a:r>
          </a:p>
          <a:p>
            <a:pPr algn="l"/>
            <a: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Ашинова Марина Казбековна </a:t>
            </a:r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консультант</a:t>
            </a:r>
          </a:p>
          <a:p>
            <a:pPr algn="l"/>
            <a: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Доргушаова Асият Каплановна </a:t>
            </a:r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трекер</a:t>
            </a:r>
          </a:p>
          <a:p>
            <a:pPr algn="l"/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707481" y="5697478"/>
            <a:ext cx="4329054" cy="757109"/>
            <a:chOff x="707481" y="5437502"/>
            <a:chExt cx="5815572" cy="1017086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707481" y="5437502"/>
              <a:ext cx="5815572" cy="10170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7" name="Picture 3" descr="C:\Users\kayya\Downloads\logo_1-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589" y="5495195"/>
              <a:ext cx="3194050" cy="901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D:\Презентация мама\исходники\innovector log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1523" y="5481352"/>
              <a:ext cx="1838716" cy="9155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600" cy="6857999"/>
          </a:xfrm>
          <a:prstGeom prst="rect">
            <a:avLst/>
          </a:prstGeom>
        </p:spPr>
      </p:pic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7274548" y="2186762"/>
            <a:ext cx="4487797" cy="83521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95663" y="3438819"/>
            <a:ext cx="38776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Индивидуальная траектория обучения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 это персональный путь достижения поставленной образовательной цели (или учебной задачи) конкретным обучающимся, соответствующий его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способностям,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мотивам, интересам и потребностям.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889177" y="675379"/>
            <a:ext cx="5273693" cy="1960826"/>
            <a:chOff x="1444948" y="1393604"/>
            <a:chExt cx="5273693" cy="1960826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765233" y="1735893"/>
              <a:ext cx="4953408" cy="161853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1444948" y="1393604"/>
              <a:ext cx="816603" cy="816603"/>
            </a:xfrm>
            <a:prstGeom prst="ellipse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299855" y="2049772"/>
              <a:ext cx="421341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Необходимость цифровой трансформации сферы образования в соответствии со стратегией развития информационного общества в Российской Федерации на 2017–2030 годы, утвержденной Указом Президента Российской Федерации от 09.05.2017 № 203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565412" y="1452852"/>
              <a:ext cx="5756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889177" y="2440703"/>
            <a:ext cx="5273693" cy="1960826"/>
            <a:chOff x="1444948" y="1393604"/>
            <a:chExt cx="5273693" cy="1960826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1765233" y="1735893"/>
              <a:ext cx="4953408" cy="161853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1444948" y="1393604"/>
              <a:ext cx="816603" cy="816603"/>
            </a:xfrm>
            <a:prstGeom prst="ellipse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299855" y="2157352"/>
              <a:ext cx="421341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Объективная необходимость разработки программных продуктов с применением технологий искусственного интеллекта, для повышения уровня знаний с учетом текущего уровня знаний и индивидуальных особенностей обучающихся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565412" y="1452852"/>
              <a:ext cx="5756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889177" y="4223867"/>
            <a:ext cx="5273693" cy="1960826"/>
            <a:chOff x="1444948" y="1393604"/>
            <a:chExt cx="5273693" cy="1960826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1765233" y="1735893"/>
              <a:ext cx="4953408" cy="161853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1444948" y="1393604"/>
              <a:ext cx="816603" cy="816603"/>
            </a:xfrm>
            <a:prstGeom prst="ellipse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299855" y="2157352"/>
              <a:ext cx="421341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Ограниченное количество программ адаптивного обучения предназначенных для конструирования индивидуальной траектории обучения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565412" y="1452852"/>
              <a:ext cx="5756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5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11663662" y="6343621"/>
            <a:ext cx="326171" cy="316352"/>
            <a:chOff x="11663662" y="6343621"/>
            <a:chExt cx="326171" cy="316352"/>
          </a:xfrm>
        </p:grpSpPr>
        <p:sp>
          <p:nvSpPr>
            <p:cNvPr id="36" name="Овал 35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1665736" y="6369627"/>
              <a:ext cx="3206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Презентация мама\исходники\fon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5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51679" y="2943293"/>
            <a:ext cx="51923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1944350" y="37121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60351" y="1156138"/>
            <a:ext cx="3342217" cy="4736116"/>
            <a:chOff x="1209462" y="1596226"/>
            <a:chExt cx="3342217" cy="4736116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1209462" y="1596226"/>
              <a:ext cx="3342217" cy="3892312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1209462" y="2440030"/>
              <a:ext cx="3342217" cy="389231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209462" y="1787818"/>
              <a:ext cx="334221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цель проекта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603865" y="3542381"/>
              <a:ext cx="253782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Цель проекта 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– разработка проекта «</a:t>
              </a: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Конструктор индивидуальной траектории обучения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» (КИТО) определяющего общий уровень подготовки ученика с целью корректировки его дальнейшего обучения.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457478" y="1156138"/>
            <a:ext cx="3342217" cy="4736116"/>
            <a:chOff x="1209462" y="1596226"/>
            <a:chExt cx="3342217" cy="4736116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1209462" y="1596226"/>
              <a:ext cx="3342217" cy="3892312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1209462" y="2440030"/>
              <a:ext cx="3342217" cy="389231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1209462" y="1787818"/>
              <a:ext cx="334221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суть проекта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603865" y="3542381"/>
              <a:ext cx="253782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Суть проекта 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заключается в разработке интеллектуальной системы обучения, которая должна «подстраиваться» под обучающегося, определять его объем знаний и выстраивать индивидуальную траекторию обучения. 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8154606" y="1156138"/>
            <a:ext cx="3342217" cy="4736116"/>
            <a:chOff x="1209462" y="1596226"/>
            <a:chExt cx="3342217" cy="4736116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1209462" y="1596226"/>
              <a:ext cx="3342217" cy="3892312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Скругленный прямоугольник 31"/>
            <p:cNvSpPr/>
            <p:nvPr/>
          </p:nvSpPr>
          <p:spPr>
            <a:xfrm>
              <a:off x="1209462" y="2440030"/>
              <a:ext cx="3342217" cy="389231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209462" y="1787818"/>
              <a:ext cx="334221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целевая аудитория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603865" y="3542381"/>
              <a:ext cx="2537827" cy="14311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Целевая аудитория</a:t>
              </a:r>
            </a:p>
            <a:p>
              <a:pPr marL="171450" indent="-1714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Органы управления образования всех уровней</a:t>
              </a:r>
            </a:p>
            <a:p>
              <a:pPr marL="171450" indent="-1714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Администрация образовательной организации</a:t>
              </a:r>
            </a:p>
            <a:p>
              <a:pPr marL="171450" indent="-1714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Бизнес-структуры</a:t>
              </a:r>
            </a:p>
          </p:txBody>
        </p:sp>
      </p:grpSp>
      <p:pic>
        <p:nvPicPr>
          <p:cNvPr id="35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Группа 36"/>
          <p:cNvGrpSpPr/>
          <p:nvPr/>
        </p:nvGrpSpPr>
        <p:grpSpPr>
          <a:xfrm>
            <a:off x="11663662" y="6343621"/>
            <a:ext cx="326171" cy="316352"/>
            <a:chOff x="11663662" y="6343621"/>
            <a:chExt cx="326171" cy="316352"/>
          </a:xfrm>
        </p:grpSpPr>
        <p:sp>
          <p:nvSpPr>
            <p:cNvPr id="38" name="Овал 37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11665736" y="6369627"/>
              <a:ext cx="3206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Презентация мама\исходники\fon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54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 19"/>
          <p:cNvSpPr txBox="1"/>
          <p:nvPr/>
        </p:nvSpPr>
        <p:spPr>
          <a:xfrm>
            <a:off x="284428" y="885826"/>
            <a:ext cx="5506772" cy="60007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Текст 15"/>
          <p:cNvSpPr txBox="1"/>
          <p:nvPr/>
        </p:nvSpPr>
        <p:spPr>
          <a:xfrm>
            <a:off x="6597506" y="1523644"/>
            <a:ext cx="4150361" cy="49347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Почему существующих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вариантов решения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недостаточно?</a:t>
            </a:r>
          </a:p>
          <a:p>
            <a:pPr marL="0" indent="0">
              <a:buNone/>
            </a:pP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Существующие ресурсы с учебными материалами созданы на базе устаревших технологий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Недостаточная систематизация материала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учета индивидуальных способностей обучающегося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индивидуального подхода к обучению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компоновки материала и адекватная выдача его обучающемуся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прогнозирования успешности учебной деятельности</a:t>
            </a:r>
          </a:p>
          <a:p>
            <a:pPr marL="0" indent="0">
              <a:buNone/>
            </a:pP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Заголовок 15"/>
          <p:cNvSpPr txBox="1"/>
          <p:nvPr/>
        </p:nvSpPr>
        <p:spPr>
          <a:xfrm>
            <a:off x="974532" y="1523644"/>
            <a:ext cx="4233147" cy="15490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300" b="1" dirty="0">
                <a:latin typeface="Arial" panose="020B0604020202020204" pitchFamily="34" charset="0"/>
                <a:cs typeface="Arial" panose="020B0604020202020204" pitchFamily="34" charset="0"/>
              </a:rPr>
              <a:t>Проблемы клиента,</a:t>
            </a:r>
            <a:br>
              <a:rPr lang="ru-RU" sz="3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300" b="1" dirty="0">
                <a:latin typeface="Arial" panose="020B0604020202020204" pitchFamily="34" charset="0"/>
                <a:cs typeface="Arial" panose="020B0604020202020204" pitchFamily="34" charset="0"/>
              </a:rPr>
              <a:t>которые позволяет</a:t>
            </a:r>
          </a:p>
          <a:p>
            <a:r>
              <a:rPr lang="ru-RU" sz="3300" b="1" dirty="0">
                <a:latin typeface="Arial" panose="020B0604020202020204" pitchFamily="34" charset="0"/>
                <a:cs typeface="Arial" panose="020B0604020202020204" pitchFamily="34" charset="0"/>
              </a:rPr>
              <a:t>решить проект</a:t>
            </a:r>
            <a:endParaRPr lang="ru-RU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95647" y="3057408"/>
            <a:ext cx="387764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Проект решает проблемы:</a:t>
            </a:r>
          </a:p>
          <a:p>
            <a:pPr marL="342900" indent="-342900">
              <a:buAutoNum type="arabicPeriod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программы, позволяющей прогнозировать образовательный процесс в рамках индивидуальной траектории обучения для обучающихся.</a:t>
            </a:r>
          </a:p>
          <a:p>
            <a:pPr marL="342900" indent="-342900">
              <a:buAutoNum type="arabicPeriod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Создания системы рекомендаций для принятия решений в процессе сопровождения индивидуальной траектории обучения.</a:t>
            </a:r>
          </a:p>
        </p:txBody>
      </p:sp>
      <p:pic>
        <p:nvPicPr>
          <p:cNvPr id="17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11663662" y="6343621"/>
            <a:ext cx="326171" cy="316352"/>
            <a:chOff x="11663662" y="6343621"/>
            <a:chExt cx="326171" cy="316352"/>
          </a:xfrm>
        </p:grpSpPr>
        <p:sp>
          <p:nvSpPr>
            <p:cNvPr id="20" name="Овал 19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1665736" y="6369627"/>
              <a:ext cx="3206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Презентация мама\исходники\fon 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54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 19"/>
          <p:cNvSpPr txBox="1"/>
          <p:nvPr/>
        </p:nvSpPr>
        <p:spPr>
          <a:xfrm>
            <a:off x="284427" y="1529798"/>
            <a:ext cx="11388325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Заголовок 15"/>
          <p:cNvSpPr txBox="1"/>
          <p:nvPr/>
        </p:nvSpPr>
        <p:spPr>
          <a:xfrm>
            <a:off x="942206" y="2186762"/>
            <a:ext cx="4487797" cy="835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63321" y="3170953"/>
            <a:ext cx="38776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Проект «Конструктор индивидуальной траектории обучения»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новый принцип построения обучающей среды базирующийся на технологиях искусственного интеллекта.</a:t>
            </a:r>
          </a:p>
          <a:p>
            <a:pPr>
              <a:spcAft>
                <a:spcPts val="1200"/>
              </a:spcAft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Предлагается создать программный комплекс который позволит: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5606043" y="323299"/>
            <a:ext cx="5273693" cy="1173298"/>
            <a:chOff x="5430003" y="675379"/>
            <a:chExt cx="5273693" cy="1173298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5750288" y="1017668"/>
              <a:ext cx="4953408" cy="83100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5430003" y="675379"/>
              <a:ext cx="816603" cy="816603"/>
            </a:xfrm>
            <a:prstGeom prst="ellipse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6284910" y="1211680"/>
              <a:ext cx="421341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Провести диагностику входного уровня знаний учащегося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5550467" y="734627"/>
              <a:ext cx="5756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5601804" y="1347941"/>
            <a:ext cx="5273693" cy="1173298"/>
            <a:chOff x="5430003" y="675379"/>
            <a:chExt cx="5273693" cy="1173298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5750288" y="1017669"/>
              <a:ext cx="4953408" cy="83100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5430003" y="675379"/>
              <a:ext cx="816603" cy="816603"/>
            </a:xfrm>
            <a:prstGeom prst="ellipse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6284910" y="1195347"/>
              <a:ext cx="421341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С помощью ИИ с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делать анализ данных, получить сгенерированные рекомендации</a:t>
              </a: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5550467" y="734627"/>
              <a:ext cx="5756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5606043" y="2403819"/>
            <a:ext cx="5273693" cy="2060601"/>
            <a:chOff x="5430003" y="2467389"/>
            <a:chExt cx="5273693" cy="2060601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5750288" y="2809677"/>
              <a:ext cx="4953408" cy="171831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5430003" y="2467389"/>
              <a:ext cx="816603" cy="816603"/>
            </a:xfrm>
            <a:prstGeom prst="ellipse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6284910" y="2992637"/>
              <a:ext cx="420917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Сконструировать индивидуальную траекторию обучения на основе предложенных рекомендаций  с осуществлением ранжирования уровня сложности учебного материала и решаемых задач  (по умолчанию учащемуся предлагается самый рекомендуемый уровень, но преподаватель может изменить это решение)</a:t>
              </a: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5550467" y="2526637"/>
              <a:ext cx="5756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5606043" y="4330593"/>
            <a:ext cx="5273693" cy="1173298"/>
            <a:chOff x="5430003" y="675379"/>
            <a:chExt cx="5273693" cy="1173298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5750288" y="1017669"/>
              <a:ext cx="4953408" cy="83100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5430003" y="675379"/>
              <a:ext cx="816603" cy="816603"/>
            </a:xfrm>
            <a:prstGeom prst="ellipse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6284910" y="1195347"/>
              <a:ext cx="421341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Спрогнозировать успешность учебной деятельности учащегося</a:t>
              </a: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5550467" y="734627"/>
              <a:ext cx="5756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5606043" y="5357021"/>
            <a:ext cx="5273693" cy="1173298"/>
            <a:chOff x="5430003" y="675379"/>
            <a:chExt cx="5273693" cy="1173298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750288" y="1017669"/>
              <a:ext cx="4953408" cy="83100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5430003" y="675379"/>
              <a:ext cx="816603" cy="816603"/>
            </a:xfrm>
            <a:prstGeom prst="ellipse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6284910" y="1195347"/>
              <a:ext cx="421341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Оценить эффективность траектории, выполнить ее корректировку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5550467" y="734627"/>
              <a:ext cx="5756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57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Группа 57"/>
          <p:cNvGrpSpPr/>
          <p:nvPr/>
        </p:nvGrpSpPr>
        <p:grpSpPr>
          <a:xfrm>
            <a:off x="11663662" y="6343621"/>
            <a:ext cx="326171" cy="316352"/>
            <a:chOff x="11663662" y="6343621"/>
            <a:chExt cx="326171" cy="316352"/>
          </a:xfrm>
        </p:grpSpPr>
        <p:sp>
          <p:nvSpPr>
            <p:cNvPr id="59" name="Овал 58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11665736" y="6369627"/>
              <a:ext cx="3206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489857" y="2358181"/>
            <a:ext cx="9938657" cy="288873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534886" y="6052457"/>
            <a:ext cx="1621971" cy="455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66057" y="2950029"/>
            <a:ext cx="9862457" cy="1175657"/>
          </a:xfrm>
          <a:prstGeom prst="rect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8243" y="2950029"/>
            <a:ext cx="9770271" cy="1175657"/>
          </a:xfrm>
          <a:prstGeom prst="rect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D:\Презентация мама\исходники\fon 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9" y="0"/>
            <a:ext cx="12205428" cy="6858000"/>
          </a:xfrm>
          <a:prstGeom prst="rect">
            <a:avLst/>
          </a:prstGeom>
          <a:noFill/>
          <a:ln w="19050">
            <a:solidFill>
              <a:srgbClr val="7B41EF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 19"/>
          <p:cNvSpPr txBox="1"/>
          <p:nvPr/>
        </p:nvSpPr>
        <p:spPr>
          <a:xfrm>
            <a:off x="302231" y="2358181"/>
            <a:ext cx="10318259" cy="421200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Заголовок 15"/>
          <p:cNvSpPr txBox="1"/>
          <p:nvPr/>
        </p:nvSpPr>
        <p:spPr>
          <a:xfrm>
            <a:off x="665270" y="32043"/>
            <a:ext cx="9793001" cy="835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86038" y="858442"/>
            <a:ext cx="7979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Структурная схема взаимодействия блоков прикладного решения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636162" y="1479041"/>
            <a:ext cx="9448977" cy="618958"/>
            <a:chOff x="5750288" y="1017669"/>
            <a:chExt cx="4953408" cy="655677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5750288" y="1017669"/>
              <a:ext cx="4953408" cy="6556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861213" y="1198791"/>
              <a:ext cx="4672952" cy="3260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Подсистема определения стартового уровня (начальных знаний  и навыков обучаемого</a:t>
              </a: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750662" y="2743175"/>
            <a:ext cx="4433708" cy="831008"/>
            <a:chOff x="5750288" y="1017669"/>
            <a:chExt cx="4953408" cy="831008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5750288" y="1017669"/>
              <a:ext cx="4953408" cy="83100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6284910" y="1195347"/>
              <a:ext cx="361903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Подсистема выбора адаптивной  траектории обучения</a:t>
              </a: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715217" y="4001547"/>
            <a:ext cx="2110672" cy="859156"/>
            <a:chOff x="398183" y="2834356"/>
            <a:chExt cx="2843890" cy="859156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398183" y="2834356"/>
              <a:ext cx="2843890" cy="85915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427362" y="2995316"/>
              <a:ext cx="28147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Анализ цифрового следа обучения</a:t>
              </a: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50662" y="5442289"/>
            <a:ext cx="4395378" cy="831008"/>
            <a:chOff x="5750288" y="1017669"/>
            <a:chExt cx="4748033" cy="831008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5750288" y="1017669"/>
              <a:ext cx="4748033" cy="83100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5963967" y="1202340"/>
              <a:ext cx="42134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Подсистема автоматизированной проверки работ студентов</a:t>
              </a: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5553575" y="5449283"/>
            <a:ext cx="4607734" cy="831008"/>
            <a:chOff x="5750288" y="1017669"/>
            <a:chExt cx="4953408" cy="831008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750288" y="1017669"/>
              <a:ext cx="4953408" cy="83100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6022838" y="1195347"/>
              <a:ext cx="44754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Подсистема анализа итогового результата обучения в электронном курсе</a:t>
              </a: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7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Группа 57"/>
          <p:cNvGrpSpPr/>
          <p:nvPr/>
        </p:nvGrpSpPr>
        <p:grpSpPr>
          <a:xfrm>
            <a:off x="11663662" y="6343621"/>
            <a:ext cx="326171" cy="316352"/>
            <a:chOff x="11663662" y="6343621"/>
            <a:chExt cx="326171" cy="316352"/>
          </a:xfrm>
        </p:grpSpPr>
        <p:sp>
          <p:nvSpPr>
            <p:cNvPr id="59" name="Овал 58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11665736" y="6369627"/>
              <a:ext cx="3206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35" name="Скругленный прямоугольник 34"/>
          <p:cNvSpPr/>
          <p:nvPr/>
        </p:nvSpPr>
        <p:spPr>
          <a:xfrm>
            <a:off x="5553575" y="2743175"/>
            <a:ext cx="4646064" cy="83100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5993894" y="2920853"/>
            <a:ext cx="3688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Подсистема определения текущего уровня форсированности компетенций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3159742" y="4001547"/>
            <a:ext cx="1993325" cy="859156"/>
            <a:chOff x="398183" y="2834356"/>
            <a:chExt cx="2864014" cy="859156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398183" y="2834356"/>
              <a:ext cx="2843890" cy="85915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398183" y="2891669"/>
              <a:ext cx="286401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Классификация заданий по уровню сложности</a:t>
              </a:r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5556460" y="4034204"/>
            <a:ext cx="2179492" cy="859156"/>
            <a:chOff x="398182" y="2834356"/>
            <a:chExt cx="2843891" cy="859156"/>
          </a:xfrm>
        </p:grpSpPr>
        <p:sp>
          <p:nvSpPr>
            <p:cNvPr id="64" name="Скругленный прямоугольник 63"/>
            <p:cNvSpPr/>
            <p:nvPr/>
          </p:nvSpPr>
          <p:spPr>
            <a:xfrm>
              <a:off x="398183" y="2834356"/>
              <a:ext cx="2843890" cy="85915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 64"/>
            <p:cNvSpPr/>
            <p:nvPr/>
          </p:nvSpPr>
          <p:spPr>
            <a:xfrm>
              <a:off x="398182" y="2894602"/>
              <a:ext cx="284389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Классификация групп учащихся по уровням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обученности</a:t>
              </a: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8013935" y="4003682"/>
            <a:ext cx="2150258" cy="859156"/>
            <a:chOff x="398183" y="2834356"/>
            <a:chExt cx="2843890" cy="859156"/>
          </a:xfrm>
        </p:grpSpPr>
        <p:sp>
          <p:nvSpPr>
            <p:cNvPr id="67" name="Скругленный прямоугольник 66"/>
            <p:cNvSpPr/>
            <p:nvPr/>
          </p:nvSpPr>
          <p:spPr>
            <a:xfrm>
              <a:off x="398183" y="2834356"/>
              <a:ext cx="2843890" cy="85915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488845" y="2993181"/>
              <a:ext cx="266256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Анализ изменения модели обучаемого</a:t>
              </a:r>
            </a:p>
          </p:txBody>
        </p:sp>
      </p:grpSp>
      <p:cxnSp>
        <p:nvCxnSpPr>
          <p:cNvPr id="26" name="Прямая соединительная линия 25"/>
          <p:cNvCxnSpPr/>
          <p:nvPr/>
        </p:nvCxnSpPr>
        <p:spPr>
          <a:xfrm>
            <a:off x="391886" y="2618014"/>
            <a:ext cx="10036628" cy="1632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391886" y="5197927"/>
            <a:ext cx="10066385" cy="3265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59230" y="2609850"/>
            <a:ext cx="0" cy="261257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0428514" y="2634343"/>
            <a:ext cx="0" cy="2612571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566057" y="3891642"/>
            <a:ext cx="9720943" cy="4898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566057" y="5012871"/>
            <a:ext cx="9720943" cy="4898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6" name="Прямая соединительная линия 4095"/>
          <p:cNvCxnSpPr/>
          <p:nvPr/>
        </p:nvCxnSpPr>
        <p:spPr>
          <a:xfrm>
            <a:off x="566057" y="3891642"/>
            <a:ext cx="0" cy="112122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10287000" y="3916135"/>
            <a:ext cx="0" cy="112122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3" name="Прямая со стрелкой 4102"/>
          <p:cNvCxnSpPr/>
          <p:nvPr/>
        </p:nvCxnSpPr>
        <p:spPr>
          <a:xfrm>
            <a:off x="5333527" y="2097999"/>
            <a:ext cx="0" cy="511851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5" name="Прямая соединительная линия 4104"/>
          <p:cNvCxnSpPr>
            <a:endCxn id="35" idx="1"/>
          </p:cNvCxnSpPr>
          <p:nvPr/>
        </p:nvCxnSpPr>
        <p:spPr>
          <a:xfrm>
            <a:off x="5184370" y="3158679"/>
            <a:ext cx="369205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7735952" y="5246914"/>
            <a:ext cx="0" cy="202369"/>
          </a:xfrm>
          <a:prstGeom prst="straightConnector1">
            <a:avLst/>
          </a:prstGeom>
          <a:ln w="190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>
            <a:off x="2119447" y="4871186"/>
            <a:ext cx="0" cy="571103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7" name="Прямая со стрелкой 4116"/>
          <p:cNvCxnSpPr/>
          <p:nvPr/>
        </p:nvCxnSpPr>
        <p:spPr>
          <a:xfrm flipV="1">
            <a:off x="1676400" y="4893360"/>
            <a:ext cx="0" cy="548929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>
            <a:off x="2825889" y="3565385"/>
            <a:ext cx="0" cy="337059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>
            <a:off x="7551418" y="3634017"/>
            <a:ext cx="0" cy="337059"/>
          </a:xfrm>
          <a:prstGeom prst="straightConnector1">
            <a:avLst/>
          </a:prstGeom>
          <a:ln w="190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/>
          <p:cNvCxnSpPr/>
          <p:nvPr/>
        </p:nvCxnSpPr>
        <p:spPr>
          <a:xfrm flipV="1">
            <a:off x="3156857" y="3576189"/>
            <a:ext cx="0" cy="315453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flipV="1">
            <a:off x="8013935" y="3634017"/>
            <a:ext cx="0" cy="315453"/>
          </a:xfrm>
          <a:prstGeom prst="straightConnector1">
            <a:avLst/>
          </a:prstGeom>
          <a:ln w="190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9860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Презентация мама\исходники\fon 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542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 19"/>
          <p:cNvSpPr txBox="1"/>
          <p:nvPr/>
        </p:nvSpPr>
        <p:spPr>
          <a:xfrm>
            <a:off x="284427" y="1529798"/>
            <a:ext cx="11388325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54486" y="1130425"/>
            <a:ext cx="4278609" cy="47117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</a:pPr>
            <a:r>
              <a:rPr lang="ru-RU" altLang="ru-RU" sz="2400" dirty="0">
                <a:solidFill>
                  <a:schemeClr val="bg1"/>
                </a:solidFill>
              </a:rPr>
              <a:t>Программный комплекс «Конструктор индивидуальной траектории обучения», осуществляющий поддержку работы системы включает: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altLang="ru-RU" sz="1600" dirty="0">
                <a:solidFill>
                  <a:schemeClr val="bg1"/>
                </a:solidFill>
              </a:rPr>
              <a:t>базу данных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altLang="ru-RU" sz="1600" dirty="0">
                <a:solidFill>
                  <a:schemeClr val="bg1"/>
                </a:solidFill>
              </a:rPr>
              <a:t>интегрированное клиентское приложение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altLang="ru-RU" sz="1600" dirty="0">
                <a:solidFill>
                  <a:schemeClr val="bg1"/>
                </a:solidFill>
              </a:rPr>
              <a:t>собственный веб-интерфейс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ru-RU" sz="1600" dirty="0">
                <a:solidFill>
                  <a:schemeClr val="bg1"/>
                </a:solidFill>
              </a:rPr>
              <a:t>API </a:t>
            </a:r>
            <a:r>
              <a:rPr lang="ru-RU" altLang="ru-RU" sz="1600" dirty="0">
                <a:solidFill>
                  <a:schemeClr val="bg1"/>
                </a:solidFill>
              </a:rPr>
              <a:t>для клиентского приложения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altLang="ru-RU" sz="1600" dirty="0">
                <a:solidFill>
                  <a:schemeClr val="bg1"/>
                </a:solidFill>
              </a:rPr>
              <a:t>реализацию внутренней логики, основанную на архитектуре «модель-представление-контроллер»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altLang="ru-RU" sz="1600" dirty="0">
                <a:solidFill>
                  <a:schemeClr val="bg1"/>
                </a:solidFill>
              </a:rPr>
              <a:t>библиотеки и алгоритмы для математических расчетов, работы с нейронными сетями и т.д.</a:t>
            </a:r>
          </a:p>
        </p:txBody>
      </p:sp>
      <p:sp>
        <p:nvSpPr>
          <p:cNvPr id="15" name="Текст 15"/>
          <p:cNvSpPr txBox="1"/>
          <p:nvPr/>
        </p:nvSpPr>
        <p:spPr>
          <a:xfrm>
            <a:off x="7034069" y="1130425"/>
            <a:ext cx="4150361" cy="11755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Логическая структура системы</a:t>
            </a:r>
          </a:p>
        </p:txBody>
      </p:sp>
      <p:pic>
        <p:nvPicPr>
          <p:cNvPr id="17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11663662" y="6343621"/>
            <a:ext cx="326171" cy="316352"/>
            <a:chOff x="11663662" y="6343621"/>
            <a:chExt cx="326171" cy="316352"/>
          </a:xfrm>
        </p:grpSpPr>
        <p:sp>
          <p:nvSpPr>
            <p:cNvPr id="19" name="Овал 18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1665736" y="6369627"/>
              <a:ext cx="3206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691" y="1999570"/>
            <a:ext cx="50673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D:\Презентация мама\исходники\fon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5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 19"/>
          <p:cNvSpPr txBox="1"/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Текст 20"/>
          <p:cNvSpPr txBox="1"/>
          <p:nvPr/>
        </p:nvSpPr>
        <p:spPr>
          <a:xfrm>
            <a:off x="397800" y="1501222"/>
            <a:ext cx="11274953" cy="526152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8493001" y="1041799"/>
            <a:ext cx="3333746" cy="5327828"/>
            <a:chOff x="510969" y="1501222"/>
            <a:chExt cx="3479140" cy="4736116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10969" y="1501222"/>
              <a:ext cx="3479140" cy="3892312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510969" y="2345026"/>
              <a:ext cx="3479140" cy="389231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Заголовок 15"/>
          <p:cNvSpPr txBox="1"/>
          <p:nvPr/>
        </p:nvSpPr>
        <p:spPr>
          <a:xfrm>
            <a:off x="503653" y="130014"/>
            <a:ext cx="10891118" cy="616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700" b="1" dirty="0">
                <a:latin typeface="Arial" panose="020B0604020202020204" pitchFamily="34" charset="0"/>
                <a:cs typeface="Arial" panose="020B0604020202020204" pitchFamily="34" charset="0"/>
              </a:rPr>
              <a:t>Рынок: анализ программного обеспечения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4895655" y="1041799"/>
            <a:ext cx="3333746" cy="5327828"/>
            <a:chOff x="510969" y="1501222"/>
            <a:chExt cx="3479140" cy="4736116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510969" y="1501222"/>
              <a:ext cx="3479140" cy="3892312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Скругленный прямоугольник 31"/>
            <p:cNvSpPr/>
            <p:nvPr/>
          </p:nvSpPr>
          <p:spPr>
            <a:xfrm>
              <a:off x="510969" y="2345026"/>
              <a:ext cx="3479140" cy="389231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3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Группа 33"/>
          <p:cNvGrpSpPr/>
          <p:nvPr/>
        </p:nvGrpSpPr>
        <p:grpSpPr>
          <a:xfrm>
            <a:off x="11663662" y="6343621"/>
            <a:ext cx="326171" cy="316352"/>
            <a:chOff x="11663662" y="6343621"/>
            <a:chExt cx="326171" cy="316352"/>
          </a:xfrm>
        </p:grpSpPr>
        <p:sp>
          <p:nvSpPr>
            <p:cNvPr id="35" name="Овал 34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1665736" y="6369627"/>
              <a:ext cx="3206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30629" y="1041799"/>
            <a:ext cx="463731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сегменте российского интернета насчитывается множество разнородных образовательных порталов. Основная часть относится к </a:t>
            </a:r>
            <a:r>
              <a:rPr lang="ru-RU" b="1" dirty="0"/>
              <a:t>федеральным</a:t>
            </a:r>
            <a:r>
              <a:rPr lang="ru-RU" dirty="0"/>
              <a:t> образовательным порталам, лишь незначительная часть представляют </a:t>
            </a:r>
            <a:r>
              <a:rPr lang="ru-RU" b="1" dirty="0"/>
              <a:t>частные</a:t>
            </a:r>
            <a:r>
              <a:rPr lang="ru-RU" dirty="0"/>
              <a:t> порталы. Все порталы являются типичными информационными ресурсами, где размещены материалы для работы учеников, либо направлены на помощь по основной школьной программе, оказывают услуги репетиторов. </a:t>
            </a: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339833"/>
              </p:ext>
            </p:extLst>
          </p:nvPr>
        </p:nvGraphicFramePr>
        <p:xfrm>
          <a:off x="4895655" y="886308"/>
          <a:ext cx="7080576" cy="552420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366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5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518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Федеральные образовательные порталы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Частные </a:t>
                      </a:r>
                    </a:p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образовательные порталы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79">
                <a:tc>
                  <a:txBody>
                    <a:bodyPr/>
                    <a:lstStyle/>
                    <a:p>
                      <a:pPr algn="ctr"/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Федеральный портал «Российское образование»</a:t>
                      </a:r>
                      <a:endParaRPr lang="ru-RU" sz="1400" dirty="0">
                        <a:noFill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0" marR="360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Онлайн-школа </a:t>
                      </a:r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Фоксфорд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0" marR="360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9826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Российский общеобразовательный портал</a:t>
                      </a:r>
                      <a:endParaRPr lang="ru-RU" sz="1400" dirty="0">
                        <a:noFill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0" marR="36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Якласс</a:t>
                      </a: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0" marR="36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8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Дополнительное образование детей</a:t>
                      </a:r>
                      <a:endParaRPr lang="ru-RU" sz="1400" dirty="0">
                        <a:noFill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0" marR="36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Interneturok</a:t>
                      </a:r>
                      <a:r>
                        <a:rPr lang="en-US" sz="18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0" marR="36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9826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Портал информационной поддержки единого государственного экзамена</a:t>
                      </a:r>
                      <a:endParaRPr lang="ru-RU" sz="1400" dirty="0">
                        <a:noFill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0" marR="36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ПРОФИЛУМ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0" marR="36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879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Естественно-научный образовательный портал</a:t>
                      </a:r>
                      <a:endParaRPr lang="ru-RU" sz="1400" dirty="0">
                        <a:noFill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0" marR="36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Stepik</a:t>
                      </a:r>
                      <a:r>
                        <a:rPr lang="en-US" sz="18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0" marR="36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0629" y="4404738"/>
            <a:ext cx="44522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 результате изучения программного обеспечения, можно заключить, что ресурсов, которые позволяют выстраивать индивидуальную траекторию обучения в соответствии со склонностями, способностями и интересами учащихся, на сегодняшний день нет.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D:\Презентация мама\исходники\fon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25" y="0"/>
            <a:ext cx="12205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 19"/>
          <p:cNvSpPr txBox="1"/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Заголовок 15"/>
          <p:cNvSpPr txBox="1"/>
          <p:nvPr/>
        </p:nvSpPr>
        <p:spPr>
          <a:xfrm>
            <a:off x="503653" y="227721"/>
            <a:ext cx="10891118" cy="616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700" b="1" dirty="0">
                <a:latin typeface="Arial" panose="020B0604020202020204" pitchFamily="34" charset="0"/>
                <a:cs typeface="Arial" panose="020B0604020202020204" pitchFamily="34" charset="0"/>
              </a:rPr>
              <a:t>Рынок: карта сегментирования рынка</a:t>
            </a:r>
          </a:p>
        </p:txBody>
      </p:sp>
      <p:pic>
        <p:nvPicPr>
          <p:cNvPr id="33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Группа 33"/>
          <p:cNvGrpSpPr/>
          <p:nvPr/>
        </p:nvGrpSpPr>
        <p:grpSpPr>
          <a:xfrm>
            <a:off x="11663662" y="6343621"/>
            <a:ext cx="326171" cy="316352"/>
            <a:chOff x="11663662" y="6343621"/>
            <a:chExt cx="326171" cy="316352"/>
          </a:xfrm>
        </p:grpSpPr>
        <p:sp>
          <p:nvSpPr>
            <p:cNvPr id="35" name="Овал 34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1665736" y="6369627"/>
              <a:ext cx="3206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65761" y="990599"/>
            <a:ext cx="11276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Потенциальными потребителями программного продукта являются: ученики, родители, государственный орган, образовательная организация, коммерческие структуры.</a:t>
            </a:r>
          </a:p>
          <a:p>
            <a:r>
              <a:rPr lang="ru-RU" dirty="0"/>
              <a:t>Данный проект можно </a:t>
            </a:r>
            <a:r>
              <a:rPr lang="ru-RU" dirty="0" err="1"/>
              <a:t>коммерциализировать</a:t>
            </a:r>
            <a:r>
              <a:rPr lang="ru-RU" dirty="0"/>
              <a:t>, т.к. у него есть потенциальные заинтересованные и платежеспособные потребители.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10690"/>
              </p:ext>
            </p:extLst>
          </p:nvPr>
        </p:nvGraphicFramePr>
        <p:xfrm>
          <a:off x="388130" y="2514627"/>
          <a:ext cx="8128000" cy="385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Цели использования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Потребление образовательного контента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Производство образовательного контента и продвижение</a:t>
                      </a:r>
                    </a:p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своих услуг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за результатами обучения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Ученики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6985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Родители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Образовательные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организации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Государственные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органы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/>
                        <a:t>Коммерческие структуры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098041"/>
              </p:ext>
            </p:extLst>
          </p:nvPr>
        </p:nvGraphicFramePr>
        <p:xfrm>
          <a:off x="8692827" y="2526745"/>
          <a:ext cx="3062514" cy="1377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35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Сегмент рынка не охвачен конкурентами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Сегмент рынка слабо охвачен конкурентами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Сегмент рынка охвачен конкурентами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685758" y="4236374"/>
            <a:ext cx="31402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Из приведенной сегментации, видно, существует много свободных ниш, которые может закрыть данная разработка. В рамках портала предусмотрены механизмы, которые позволят удовлетворить цели всех 5 типов пользователей.  </a:t>
            </a:r>
          </a:p>
        </p:txBody>
      </p:sp>
    </p:spTree>
    <p:extLst>
      <p:ext uri="{BB962C8B-B14F-4D97-AF65-F5344CB8AC3E}">
        <p14:creationId xmlns:p14="http://schemas.microsoft.com/office/powerpoint/2010/main" val="3693019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D:\Презентация мама\исходники\fon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5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Группа 44"/>
          <p:cNvGrpSpPr/>
          <p:nvPr/>
        </p:nvGrpSpPr>
        <p:grpSpPr>
          <a:xfrm>
            <a:off x="11663662" y="6343621"/>
            <a:ext cx="326171" cy="316352"/>
            <a:chOff x="11663662" y="6343621"/>
            <a:chExt cx="326171" cy="316352"/>
          </a:xfrm>
        </p:grpSpPr>
        <p:sp>
          <p:nvSpPr>
            <p:cNvPr id="46" name="Овал 45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11665736" y="6369627"/>
              <a:ext cx="3206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Заголовок 15"/>
          <p:cNvSpPr txBox="1"/>
          <p:nvPr/>
        </p:nvSpPr>
        <p:spPr>
          <a:xfrm>
            <a:off x="1034143" y="324222"/>
            <a:ext cx="10360628" cy="1069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Рынок: оборот российского рынка образовательных технологий 2020-2023 гг.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34143" y="1871177"/>
            <a:ext cx="101342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Рынок образовательных технологий в России показывает положительную динамику.  </a:t>
            </a:r>
          </a:p>
          <a:p>
            <a:r>
              <a:rPr lang="ru-RU" sz="2400" dirty="0"/>
              <a:t>По прогнозам рынок будет продолжать расти, так, с 2022 по 2026 год рынок увеличится на 66,9% с 67,8 млрд. руб. до 113,1 млрд.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44323"/>
              </p:ext>
            </p:extLst>
          </p:nvPr>
        </p:nvGraphicFramePr>
        <p:xfrm>
          <a:off x="1608448" y="4450727"/>
          <a:ext cx="8681527" cy="2057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1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1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17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77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2740">
                <a:tc>
                  <a:txBody>
                    <a:bodyPr/>
                    <a:lstStyle/>
                    <a:p>
                      <a:r>
                        <a:rPr lang="ru-RU" dirty="0"/>
                        <a:t>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5412">
                <a:tc>
                  <a:txBody>
                    <a:bodyPr/>
                    <a:lstStyle/>
                    <a:p>
                      <a:r>
                        <a:rPr lang="ru-RU" sz="1600" dirty="0"/>
                        <a:t>Оборот российского рынка образовательных технологий (млрд. руб.)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78,1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247">
                <a:tc>
                  <a:txBody>
                    <a:bodyPr/>
                    <a:lstStyle/>
                    <a:p>
                      <a:r>
                        <a:rPr lang="ru-RU" sz="1600" dirty="0"/>
                        <a:t>Динамика </a:t>
                      </a:r>
                    </a:p>
                    <a:p>
                      <a:r>
                        <a:rPr lang="ru-RU" sz="1600" dirty="0"/>
                        <a:t>(% к предыдущему году</a:t>
                      </a:r>
                      <a:r>
                        <a:rPr lang="ru-RU" sz="1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189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600" cy="6857999"/>
          </a:xfrm>
          <a:prstGeom prst="rect">
            <a:avLst/>
          </a:prstGeom>
        </p:spPr>
      </p:pic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 rot="16200000">
            <a:off x="-2262273" y="3050016"/>
            <a:ext cx="6422450" cy="757967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SWOT- </a:t>
            </a:r>
            <a:r>
              <a:rPr 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</a:t>
            </a:r>
          </a:p>
        </p:txBody>
      </p:sp>
      <p:sp>
        <p:nvSpPr>
          <p:cNvPr id="12" name="Текст 19"/>
          <p:cNvSpPr txBox="1"/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049624" y="469596"/>
            <a:ext cx="9249966" cy="2892933"/>
            <a:chOff x="760351" y="621180"/>
            <a:chExt cx="9249966" cy="3587006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760351" y="621180"/>
              <a:ext cx="4476667" cy="2933749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760351" y="1274437"/>
              <a:ext cx="4476667" cy="29337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Скругленный прямоугольник 35"/>
            <p:cNvSpPr/>
            <p:nvPr/>
          </p:nvSpPr>
          <p:spPr>
            <a:xfrm>
              <a:off x="5533650" y="621180"/>
              <a:ext cx="4476667" cy="2933749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5533650" y="1274437"/>
              <a:ext cx="4476667" cy="29337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2089701" y="3501609"/>
            <a:ext cx="9249966" cy="2892933"/>
            <a:chOff x="760351" y="621180"/>
            <a:chExt cx="9249966" cy="3587006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760351" y="621180"/>
              <a:ext cx="4476667" cy="2933749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760351" y="1274437"/>
              <a:ext cx="4476667" cy="29337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5533650" y="621180"/>
              <a:ext cx="4476667" cy="2933749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Скругленный прямоугольник 41"/>
            <p:cNvSpPr/>
            <p:nvPr/>
          </p:nvSpPr>
          <p:spPr>
            <a:xfrm>
              <a:off x="5533650" y="1274437"/>
              <a:ext cx="4476667" cy="29337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2124692" y="1302326"/>
            <a:ext cx="42345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С1. Наличие бюджетного финансирования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С2. Информационная и административная поддержка.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С3. Уникальная функциональность.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С4. Построение индивидуальной траектории обучения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С5.Получение актуальной информации в реальном времени и в одном приложении.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С6. Возможность индивидуализации и адаптации обучения к любому ученику.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С7. Охват различных сегментов целевой аудитории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2570855" y="480995"/>
            <a:ext cx="3342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сильные стороны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053943" y="1302326"/>
            <a:ext cx="41144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В1. Принятие правительством РФ решений, направленных на развитие онлайн образования.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В2. Рост рынка дополнительного образования.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В3. Широкая сфера применения.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В4. Повышение эффективности обучения.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В5. Снижение нагрузки на обучающий персонал за счет использования агентов-преподавателей или персональных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тьюторов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390147" y="483076"/>
            <a:ext cx="3342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возможности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242457" y="4565919"/>
            <a:ext cx="41167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Сл1.Необходимость в мощном и дорогостоящем оборудовании.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Сл2. Необходимость в высококвалифицированных специалистах.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Сл3. Длительные сроки обучения ИИ.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Сл4. Слабый маркетинг по сравнению с конкурентами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570855" y="3607284"/>
            <a:ext cx="3342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слабые стороны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166586" y="4403938"/>
            <a:ext cx="38824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У1. Конкурентные системы.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У2. Дефицит финансовых средств для реализации проекта.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У3. Нехватка квалифицированных кадров для разработки, обслуживания и развития системы.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У4. Отсутствие качественных продюсеров образовательного контента.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У5. Низкие навыки работы с ИКТ у педагогов.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ru-RU" sz="1200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390147" y="3612984"/>
            <a:ext cx="3342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угрозы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53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Группа 53"/>
          <p:cNvGrpSpPr/>
          <p:nvPr/>
        </p:nvGrpSpPr>
        <p:grpSpPr>
          <a:xfrm>
            <a:off x="11422730" y="6226633"/>
            <a:ext cx="560990" cy="604662"/>
            <a:chOff x="11665736" y="6343622"/>
            <a:chExt cx="320611" cy="487670"/>
          </a:xfrm>
        </p:grpSpPr>
        <p:sp>
          <p:nvSpPr>
            <p:cNvPr id="55" name="Овал 54"/>
            <p:cNvSpPr/>
            <p:nvPr/>
          </p:nvSpPr>
          <p:spPr>
            <a:xfrm>
              <a:off x="11713432" y="6343622"/>
              <a:ext cx="205303" cy="2568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11665736" y="6369627"/>
              <a:ext cx="32061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D:\Презентация мама\исходники\fon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5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704137" y="536067"/>
            <a:ext cx="10747867" cy="5808629"/>
            <a:chOff x="983757" y="536067"/>
            <a:chExt cx="10087519" cy="5808629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983757" y="536067"/>
              <a:ext cx="10087519" cy="5281775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983757" y="1062921"/>
              <a:ext cx="10087519" cy="528177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2773430" y="583674"/>
            <a:ext cx="6422450" cy="47924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 19"/>
          <p:cNvSpPr txBox="1"/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 descr="https://media.lpgenerator.ru/uploads/2022/06/23/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0" b="6130"/>
          <a:stretch>
            <a:fillRect/>
          </a:stretch>
        </p:blipFill>
        <p:spPr bwMode="auto">
          <a:xfrm>
            <a:off x="1034802" y="1330914"/>
            <a:ext cx="10086536" cy="4764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76252" y="1844353"/>
            <a:ext cx="1811383" cy="1222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РА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МГТУ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АГУ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Колледжи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Училища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Частные школы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87634" y="3330046"/>
            <a:ext cx="17896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Специалисты по 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Специалисты в данной предметной области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Разработчики ПО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87632" y="1644015"/>
            <a:ext cx="17310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Приложение может помочь в решении современных проблем в образовании, с целью повышения уровня знаний с учетом текущего уровня знаний и индивидуальных особенностей обучающихся</a:t>
            </a:r>
            <a:endParaRPr lang="ru-RU" sz="1000" dirty="0"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05550" y="1644015"/>
            <a:ext cx="1783156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Обратная связь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персонализированная программа обучения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Послепродажная поддержка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Бесперебойное обслуживание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76252" y="4806179"/>
            <a:ext cx="44830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Затраты на оборудование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Затраты на оплату текущих расходов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Зарплата сотрудников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Накладные расходы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Прочие затраты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/>
              <a:t>Затраты на составление медиаплана продвижения и популяризации приложения «Конструктор индивидуальной траектории обучения»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59756" y="4908499"/>
            <a:ext cx="2812869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Продажа ПО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Послепродажное обслуживание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Сотрудничество с учебными заведениями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757065" y="1729467"/>
            <a:ext cx="1679013" cy="1377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Органы управления образования всех уровней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Администрация образовательной организации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Бизнес-структуры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12060" y="1720840"/>
            <a:ext cx="173201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Повышение эффективности и качества образования за счет применения 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времени преподавателей на повышение своего интеллектуального уровня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Создание с помощью ИИ возможности индивидуализации образования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Экономия средств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036525" y="3328964"/>
            <a:ext cx="134112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Интернет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Облачные технологии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Социальные сети</a:t>
            </a:r>
          </a:p>
        </p:txBody>
      </p:sp>
      <p:pic>
        <p:nvPicPr>
          <p:cNvPr id="6146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Группа 31"/>
          <p:cNvGrpSpPr/>
          <p:nvPr/>
        </p:nvGrpSpPr>
        <p:grpSpPr>
          <a:xfrm>
            <a:off x="11607992" y="6343621"/>
            <a:ext cx="381841" cy="316352"/>
            <a:chOff x="11607992" y="6343621"/>
            <a:chExt cx="381841" cy="316352"/>
          </a:xfrm>
        </p:grpSpPr>
        <p:sp>
          <p:nvSpPr>
            <p:cNvPr id="33" name="Овал 32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1607992" y="6343621"/>
              <a:ext cx="378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600" cy="6857999"/>
          </a:xfrm>
          <a:prstGeom prst="rect">
            <a:avLst/>
          </a:prstGeom>
        </p:spPr>
      </p:pic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7184572" y="2023095"/>
            <a:ext cx="4487797" cy="835215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Планы развития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84572" y="3229607"/>
            <a:ext cx="44811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Комплекс мероприятий вывода и дальнейшего продвижения на рынок программного продукта «Конструктор индивидуальной траектории обучения»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889177" y="675379"/>
            <a:ext cx="5273693" cy="1960826"/>
            <a:chOff x="1444948" y="1393604"/>
            <a:chExt cx="5273693" cy="1960826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765233" y="1735893"/>
              <a:ext cx="4953408" cy="161853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1444948" y="1393604"/>
              <a:ext cx="816603" cy="816603"/>
            </a:xfrm>
            <a:prstGeom prst="ellipse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149567" y="1907539"/>
              <a:ext cx="451398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Создание и запуск сайта, в информационных целях, работа над его активностью;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Привлечение трафика из внешних площадок;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Создание экспертного блога;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Подключение партнерских программ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565412" y="1452852"/>
              <a:ext cx="5756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889177" y="2440703"/>
            <a:ext cx="5273693" cy="1960826"/>
            <a:chOff x="1444948" y="1393604"/>
            <a:chExt cx="5273693" cy="1960826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1765233" y="1735893"/>
              <a:ext cx="4953408" cy="161853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1444948" y="1393604"/>
              <a:ext cx="816603" cy="816603"/>
            </a:xfrm>
            <a:prstGeom prst="ellipse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299855" y="2157352"/>
              <a:ext cx="417510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Коллаборации со стейкхолдерами для привлечения новой аудитории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565412" y="1452852"/>
              <a:ext cx="5756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889177" y="4223867"/>
            <a:ext cx="5273693" cy="1982982"/>
            <a:chOff x="1444948" y="1393604"/>
            <a:chExt cx="5273693" cy="1982982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1765233" y="1758049"/>
              <a:ext cx="4953408" cy="161853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1444948" y="1393604"/>
              <a:ext cx="816603" cy="816603"/>
            </a:xfrm>
            <a:prstGeom prst="ellipse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280702" y="2305707"/>
              <a:ext cx="42134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Реклама и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PR-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сопровождение;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Реклама в соцсетях и через блогеров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565412" y="1452852"/>
              <a:ext cx="5756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5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11607992" y="6343621"/>
            <a:ext cx="381841" cy="316352"/>
            <a:chOff x="11607992" y="6343621"/>
            <a:chExt cx="381841" cy="316352"/>
          </a:xfrm>
        </p:grpSpPr>
        <p:sp>
          <p:nvSpPr>
            <p:cNvPr id="36" name="Овал 35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1607992" y="6343621"/>
              <a:ext cx="378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7078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D:\Презентация мама\исходники\fon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25" y="0"/>
            <a:ext cx="12205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Группа 44"/>
          <p:cNvGrpSpPr/>
          <p:nvPr/>
        </p:nvGrpSpPr>
        <p:grpSpPr>
          <a:xfrm>
            <a:off x="11607992" y="6343621"/>
            <a:ext cx="381841" cy="316352"/>
            <a:chOff x="11607992" y="6343621"/>
            <a:chExt cx="381841" cy="316352"/>
          </a:xfrm>
        </p:grpSpPr>
        <p:sp>
          <p:nvSpPr>
            <p:cNvPr id="46" name="Овал 45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11607992" y="6343621"/>
              <a:ext cx="378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Заголовок 15"/>
          <p:cNvSpPr>
            <a:spLocks noGrp="1"/>
          </p:cNvSpPr>
          <p:nvPr>
            <p:ph type="title"/>
          </p:nvPr>
        </p:nvSpPr>
        <p:spPr>
          <a:xfrm>
            <a:off x="2773430" y="583674"/>
            <a:ext cx="6422450" cy="47924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Дорожная карта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45" y="1438827"/>
            <a:ext cx="11957484" cy="477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0257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649761" y="1758847"/>
            <a:ext cx="4013901" cy="4097667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8600" cy="6857999"/>
          </a:xfrm>
          <a:prstGeom prst="rect">
            <a:avLst/>
          </a:prstGeom>
        </p:spPr>
      </p:pic>
      <p:pic>
        <p:nvPicPr>
          <p:cNvPr id="35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11607992" y="6343621"/>
            <a:ext cx="381841" cy="316352"/>
            <a:chOff x="11607992" y="6343621"/>
            <a:chExt cx="381841" cy="316352"/>
          </a:xfrm>
        </p:grpSpPr>
        <p:sp>
          <p:nvSpPr>
            <p:cNvPr id="36" name="Овал 35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1607992" y="6343621"/>
              <a:ext cx="378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</a:rPr>
                <a:t>14</a:t>
              </a: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0837" y="536067"/>
            <a:ext cx="6008914" cy="111533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Общая потребность в</a:t>
            </a:r>
            <a:r>
              <a:rPr lang="ru-RU" sz="2000" b="1" dirty="0"/>
              <a:t> финансировании проекта (смета </a:t>
            </a:r>
            <a:r>
              <a:rPr lang="ru-RU" sz="2000" b="1" dirty="0">
                <a:solidFill>
                  <a:schemeClr val="bg1"/>
                </a:solidFill>
              </a:rPr>
              <a:t>затрат)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877490"/>
              </p:ext>
            </p:extLst>
          </p:nvPr>
        </p:nvGraphicFramePr>
        <p:xfrm>
          <a:off x="3122725" y="1651399"/>
          <a:ext cx="5946549" cy="40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539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№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Наименование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Сумма (руб.)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Материалы и покупные изделия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85 000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Разработка платформы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1 600 000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Отчисления в социальные фонды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480 000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Накладные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420 000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Прочие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206 800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Составление медиаплана продвижения и популяризации приложения «Конструктор индивидуальной траектории обучения»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Итого: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3 291 800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310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D:\Презентация мама\исходники\fon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5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Заголовок 15"/>
          <p:cNvSpPr txBox="1"/>
          <p:nvPr/>
        </p:nvSpPr>
        <p:spPr>
          <a:xfrm>
            <a:off x="3858813" y="286929"/>
            <a:ext cx="4487797" cy="835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681567" y="1331740"/>
            <a:ext cx="10863826" cy="5098408"/>
            <a:chOff x="681567" y="1307290"/>
            <a:chExt cx="10863826" cy="5098408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9010153" y="1307291"/>
              <a:ext cx="2535240" cy="4384491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6233959" y="1307291"/>
              <a:ext cx="2535240" cy="4384491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3457763" y="1307290"/>
              <a:ext cx="2535240" cy="4384491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Скругленный прямоугольник 35"/>
            <p:cNvSpPr/>
            <p:nvPr/>
          </p:nvSpPr>
          <p:spPr>
            <a:xfrm>
              <a:off x="681568" y="1307291"/>
              <a:ext cx="2535240" cy="4384491"/>
            </a:xfrm>
            <a:prstGeom prst="roundRect">
              <a:avLst/>
            </a:prstGeom>
            <a:solidFill>
              <a:srgbClr val="7B41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681567" y="1848981"/>
              <a:ext cx="10863826" cy="4434471"/>
              <a:chOff x="681567" y="1589811"/>
              <a:chExt cx="10863826" cy="4816492"/>
            </a:xfrm>
          </p:grpSpPr>
          <p:sp>
            <p:nvSpPr>
              <p:cNvPr id="29" name="Скругленный прямоугольник 28"/>
              <p:cNvSpPr/>
              <p:nvPr/>
            </p:nvSpPr>
            <p:spPr>
              <a:xfrm>
                <a:off x="3457762" y="1589811"/>
                <a:ext cx="2535240" cy="481649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681567" y="1589811"/>
                <a:ext cx="2535240" cy="481649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6233958" y="1589811"/>
                <a:ext cx="2535240" cy="481649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9010153" y="1589811"/>
                <a:ext cx="2535240" cy="481649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9" name="Текст 21"/>
            <p:cNvSpPr txBox="1"/>
            <p:nvPr/>
          </p:nvSpPr>
          <p:spPr>
            <a:xfrm>
              <a:off x="9326640" y="4133637"/>
              <a:ext cx="2061795" cy="2079266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None/>
              </a:pP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Ашинова</a:t>
              </a:r>
              <a:b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Марина Казбековна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spcBef>
                  <a:spcPts val="0"/>
                </a:spcBef>
                <a:buNone/>
              </a:pP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spcBef>
                  <a:spcPts val="0"/>
                </a:spcBef>
                <a:buNone/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Профессор, д.э.н., профессор  кафедры финансов и кредита ФГБОУ ВО «МГТУ»</a:t>
              </a:r>
            </a:p>
          </p:txBody>
        </p:sp>
        <p:sp>
          <p:nvSpPr>
            <p:cNvPr id="20" name="Текст 29"/>
            <p:cNvSpPr txBox="1"/>
            <p:nvPr/>
          </p:nvSpPr>
          <p:spPr>
            <a:xfrm>
              <a:off x="1038596" y="4136309"/>
              <a:ext cx="1821180" cy="226938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None/>
              </a:pP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Васильев Дмитрий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spcBef>
                  <a:spcPts val="0"/>
                </a:spcBef>
                <a:buNone/>
              </a:pP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Студент группы 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БИ-11 факультета информационных систем в экономике и юриспруденции ФГБОУ ВО «МГТУ»</a:t>
              </a:r>
            </a:p>
            <a:p>
              <a:pPr marL="0" indent="0" algn="ctr">
                <a:buNone/>
              </a:pPr>
              <a:endParaRPr lang="ru-RU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288940" y="4116406"/>
              <a:ext cx="2425276" cy="166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Доргушаова</a:t>
              </a:r>
              <a:b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Асият Каплановна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Декан факультета информационных систем в экономике и юриспруденции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 ФГБОУ ВО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 «МГТУ»</a:t>
              </a:r>
            </a:p>
          </p:txBody>
        </p:sp>
        <p:pic>
          <p:nvPicPr>
            <p:cNvPr id="7170" name="Picture 2" descr="D:\Презентация мама\исходники\4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51477" y="2250140"/>
              <a:ext cx="1452593" cy="1528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1" name="Picture 3" descr="D:\Презентация мама\исходники\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2890" y="2250140"/>
              <a:ext cx="1452593" cy="1528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Группа 2"/>
            <p:cNvGrpSpPr/>
            <p:nvPr/>
          </p:nvGrpSpPr>
          <p:grpSpPr>
            <a:xfrm>
              <a:off x="3610500" y="2250140"/>
              <a:ext cx="2229766" cy="3527519"/>
              <a:chOff x="3633148" y="1990970"/>
              <a:chExt cx="2229766" cy="3527519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3633148" y="3856496"/>
                <a:ext cx="2229766" cy="1661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Бутко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ru-RU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Раиса Петровна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ru-RU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ru-RU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Старший преподаватель кафедры</a:t>
                </a: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информационной безопасности и прикладной информатики ФГБОУ ВО «МГТУ»</a:t>
                </a:r>
              </a:p>
            </p:txBody>
          </p:sp>
          <p:pic>
            <p:nvPicPr>
              <p:cNvPr id="7172" name="Picture 4" descr="D:\Презентация мама\исходники\2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1734" y="1990970"/>
                <a:ext cx="1452593" cy="1528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173" name="Picture 5" descr="D:\Презентация мама\исходники\3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5282" y="2250140"/>
              <a:ext cx="1452593" cy="1528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1529842" y="1381314"/>
              <a:ext cx="8386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лидер</a:t>
              </a:r>
              <a:endParaRPr lang="ru-RU" dirty="0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4090914" y="1381314"/>
              <a:ext cx="12689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наставник</a:t>
              </a:r>
              <a:endParaRPr lang="ru-RU" dirty="0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7048089" y="1381314"/>
              <a:ext cx="9069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трекер</a:t>
              </a:r>
              <a:endParaRPr lang="ru-RU" dirty="0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9541354" y="1381314"/>
              <a:ext cx="14728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консультант</a:t>
              </a:r>
              <a:endParaRPr lang="ru-RU" dirty="0"/>
            </a:p>
          </p:txBody>
        </p:sp>
      </p:grpSp>
      <p:pic>
        <p:nvPicPr>
          <p:cNvPr id="44" name="Picture 2" descr="D:\Презентация мама\исходники\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94" y="130014"/>
            <a:ext cx="879195" cy="4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Группа 44"/>
          <p:cNvGrpSpPr/>
          <p:nvPr/>
        </p:nvGrpSpPr>
        <p:grpSpPr>
          <a:xfrm>
            <a:off x="11607992" y="6307903"/>
            <a:ext cx="381841" cy="352070"/>
            <a:chOff x="11607992" y="6307903"/>
            <a:chExt cx="381841" cy="352070"/>
          </a:xfrm>
        </p:grpSpPr>
        <p:sp>
          <p:nvSpPr>
            <p:cNvPr id="46" name="Овал 45"/>
            <p:cNvSpPr/>
            <p:nvPr/>
          </p:nvSpPr>
          <p:spPr>
            <a:xfrm>
              <a:off x="11663662" y="6343621"/>
              <a:ext cx="326171" cy="316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11607992" y="6307903"/>
              <a:ext cx="378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</a:rPr>
                <a:t>15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D:\Презентация мама\исходники\196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464042" y="5060071"/>
            <a:ext cx="3722946" cy="1368267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Лидер: </a:t>
            </a: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Васильев Дмитрий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Телефон: </a:t>
            </a: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+7 918 298-69-14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rot787848898@gmail.com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042" y="2899152"/>
            <a:ext cx="10870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</a:t>
            </a:r>
          </a:p>
          <a:p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внимание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C378F4-220D-49A2-AF75-0E560CC6EB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665" y="5060071"/>
            <a:ext cx="1318718" cy="12733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1360</Words>
  <Application>Microsoft Office PowerPoint</Application>
  <PresentationFormat>Широкоэкранный</PresentationFormat>
  <Paragraphs>266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Тема Office</vt:lpstr>
      <vt:lpstr>конструктор индивидуальной траектории обучения</vt:lpstr>
      <vt:lpstr>актуальность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SWOT- анализ</vt:lpstr>
      <vt:lpstr>бизнес-модель</vt:lpstr>
      <vt:lpstr>Планы развития</vt:lpstr>
      <vt:lpstr>Дорожная карта</vt:lpstr>
      <vt:lpstr>Общая потребность в финансировании проекта (смета затрат)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Admin123</dc:creator>
  <cp:lastModifiedBy>Студент</cp:lastModifiedBy>
  <cp:revision>288</cp:revision>
  <dcterms:created xsi:type="dcterms:W3CDTF">2022-12-07T07:35:00Z</dcterms:created>
  <dcterms:modified xsi:type="dcterms:W3CDTF">2023-11-24T08:54:26Z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775B0D3430E544B59CC4862023877A81_13</vt:lpwstr>
  </property>
  <property fmtid="{D5CDD505-2E9C-101B-9397-08002B2CF9AE}" pid="3" name="KSOProductBuildVer">
    <vt:lpwstr>1049-12.2.0.13266</vt:lpwstr>
  </property>
</Properties>
</file>