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0" r:id="rId4"/>
    <p:sldId id="259" r:id="rId5"/>
    <p:sldId id="261" r:id="rId6"/>
    <p:sldId id="264" r:id="rId7"/>
    <p:sldId id="267" r:id="rId8"/>
    <p:sldId id="268" r:id="rId9"/>
    <p:sldId id="271" r:id="rId10"/>
    <p:sldId id="270" r:id="rId11"/>
  </p:sldIdLst>
  <p:sldSz cx="12192000" cy="6858000"/>
  <p:notesSz cx="12192000" cy="6858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DCAF9ED-07DC-4A11-8D7F-57B35C25682E}">
  <a:tblStyle styleId="{9DCAF9ED-07DC-4A11-8D7F-57B35C25682E}" styleName="Medium Style 1 - Accent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2"/>
              </a:solidFill>
            </a:ln>
          </a:left>
          <a:right>
            <a:ln w="12700">
              <a:solidFill>
                <a:schemeClr val="accent2"/>
              </a:solidFill>
            </a:ln>
          </a:right>
          <a:top>
            <a:ln w="12700">
              <a:solidFill>
                <a:schemeClr val="accent2"/>
              </a:solidFill>
            </a:ln>
          </a:top>
          <a:bottom>
            <a:ln w="12700">
              <a:solidFill>
                <a:schemeClr val="accent2"/>
              </a:solidFill>
            </a:ln>
          </a:bottom>
          <a:insideH>
            <a:ln w="12700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accent2"/>
              </a:solidFill>
            </a:ln>
          </a:bottom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78" y="9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345B1-E128-4CD7-BFCD-E16146D3777F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CA80D9-97A1-4C5E-9704-1CD5836D3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458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Опционально.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CA80D9-97A1-4C5E-9704-1CD5836D349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90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23" name="Google Shape;23;p15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24" name="Google Shape;24;p15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Плюсы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Минусы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marL="285750" marR="0" lvl="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Сомнительные моменты</a:t>
            </a:r>
            <a:endParaRPr/>
          </a:p>
        </p:txBody>
      </p:sp>
      <p:sp>
        <p:nvSpPr>
          <p:cNvPr id="25" name="Google Shape;25;p15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6" name="Google Shape;26;p15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27" name="Google Shape;27;p15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28" name="Google Shape;28;p15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pic>
        <p:nvPicPr>
          <p:cNvPr id="29" name="Google Shape;29;p15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31" name="Google Shape;31;p15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/>
            </a:p>
          </p:txBody>
        </p:sp>
      </p:grpSp>
      <p:grpSp>
        <p:nvGrpSpPr>
          <p:cNvPr id="33" name="Google Shape;33;p15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34" name="Google Shape;34;p15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35" name="Google Shape;35;p15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9" name="Google Shape;39;p16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40" name="Google Shape;4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6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42" name="Google Shape;42;p16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sp>
        <p:nvSpPr>
          <p:cNvPr id="43" name="Google Shape;43;p16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  <p:sp>
        <p:nvSpPr>
          <p:cNvPr id="44" name="Google Shape;44;p16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/>
            </a:pPr>
            <a:r>
              <a:rPr lang="en-US"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45" name="Google Shape;45;p16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6" name="Google Shape;46;p16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7" name="Google Shape;47;p16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8" name="Google Shape;48;p16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</a:t>
            </a:r>
            <a:endParaRPr/>
          </a:p>
        </p:txBody>
      </p:sp>
      <p:sp>
        <p:nvSpPr>
          <p:cNvPr id="49" name="Google Shape;49;p16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0" name="Google Shape;50;p16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16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52" name="Google Shape;52;p16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3" name="Google Shape;53;p1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/>
            </a:p>
          </p:txBody>
        </p:sp>
      </p:grpSp>
      <p:grpSp>
        <p:nvGrpSpPr>
          <p:cNvPr id="54" name="Google Shape;54;p16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55" name="Google Shape;55;p16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6" name="Google Shape;56;p16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57" name="Google Shape;57;p16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58" name="Google Shape;58;p16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flipH="1">
            <a:off x="7298265" y="2878664"/>
            <a:ext cx="1828805" cy="106680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0" name="Google Shape;60;p16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63500" cap="flat" cmpd="sng">
            <a:solidFill>
              <a:srgbClr val="FCAF17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2500"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7200"/>
              <a:buFont typeface="Arial"/>
              <a:buNone/>
              <a:defRPr/>
            </a:pPr>
            <a:r>
              <a:rPr lang="en-US" sz="72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НАЗВАНИЕ  РАЗДЕЛА</a:t>
            </a:r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9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pic>
        <p:nvPicPr>
          <p:cNvPr id="70" name="Google Shape;70;p19" descr="Рисунок 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" name="Google Shape;71;p19"/>
          <p:cNvGraphicFramePr>
            <a:graphicFrameLocks/>
          </p:cNvGraphicFramePr>
          <p:nvPr/>
        </p:nvGraphicFramePr>
        <p:xfrm>
          <a:off x="623887" y="1633919"/>
          <a:ext cx="3000000" cy="300000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7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FFFF"/>
                      </a:solidFill>
                    </a:lnL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9525" algn="ctr">
                      <a:solidFill>
                        <a:srgbClr val="000000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Helvetica Neue"/>
                        <a:buNone/>
                        <a:defRPr/>
                      </a:pPr>
                      <a:endParaRPr sz="1200" u="none" strike="noStrike" cap="none"/>
                    </a:p>
                  </a:txBody>
                  <a:tcPr marL="40500" marR="40500" marT="40500" marB="40500">
                    <a:lnL w="38100" algn="ctr">
                      <a:solidFill>
                        <a:srgbClr val="FFAFC1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2" name="Google Shape;72;p19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73" name="Google Shape;73;p19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4" name="Google Shape;74;p19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75" name="Google Shape;75;p19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76" name="Google Shape;76;p19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77" name="Google Shape;77;p19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/>
            </a:p>
          </p:txBody>
        </p:sp>
      </p:grpSp>
      <p:grpSp>
        <p:nvGrpSpPr>
          <p:cNvPr id="78" name="Google Shape;78;p19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79" name="Google Shape;79;p19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0" name="Google Shape;80;p19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" name="Google Shape;83;p20" descr="2022-11-09 02.38.22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Arial"/>
              <a:buNone/>
              <a:defRPr/>
            </a:pPr>
            <a:r>
              <a:rPr lang="en-US" sz="4800" b="0" i="0" u="none" strike="noStrike" cap="none">
                <a:solidFill>
                  <a:srgbClr val="8F00FF"/>
                </a:solidFill>
                <a:latin typeface="Arial"/>
                <a:ea typeface="Arial"/>
                <a:cs typeface="Arial"/>
              </a:rPr>
              <a:t>ЗАГОЛОВОК СЛАЙДА</a:t>
            </a:r>
            <a:endParaRPr/>
          </a:p>
        </p:txBody>
      </p:sp>
      <p:sp>
        <p:nvSpPr>
          <p:cNvPr id="86" name="Google Shape;86;p20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7" name="Google Shape;87;p20" descr="Рисунок 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20"/>
          <p:cNvGrpSpPr/>
          <p:nvPr/>
        </p:nvGrpSpPr>
        <p:grpSpPr bwMode="auto">
          <a:xfrm>
            <a:off x="9488631" y="6157384"/>
            <a:ext cx="2343182" cy="705156"/>
            <a:chOff x="-2" y="-2"/>
            <a:chExt cx="2343182" cy="705155"/>
          </a:xfrm>
        </p:grpSpPr>
        <p:sp>
          <p:nvSpPr>
            <p:cNvPr id="89" name="Google Shape;89;p20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0" name="Google Shape;90;p20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Arial"/>
                <a:buNone/>
                <a:defRPr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ДОКЛАДА</a:t>
              </a:r>
              <a:endParaRPr/>
            </a:p>
          </p:txBody>
        </p:sp>
      </p:grpSp>
      <p:grpSp>
        <p:nvGrpSpPr>
          <p:cNvPr id="91" name="Google Shape;91;p20"/>
          <p:cNvGrpSpPr/>
          <p:nvPr/>
        </p:nvGrpSpPr>
        <p:grpSpPr bwMode="auto">
          <a:xfrm>
            <a:off x="616790" y="6235377"/>
            <a:ext cx="669075" cy="625374"/>
            <a:chOff x="-1" y="-2"/>
            <a:chExt cx="669073" cy="625373"/>
          </a:xfrm>
        </p:grpSpPr>
        <p:sp>
          <p:nvSpPr>
            <p:cNvPr id="92" name="Google Shape;92;p20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3" name="Google Shape;93;p20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7</a:t>
              </a:r>
              <a:endParaRPr/>
            </a:p>
          </p:txBody>
        </p:sp>
      </p:grpSp>
      <p:grpSp>
        <p:nvGrpSpPr>
          <p:cNvPr id="94" name="Google Shape;94;p20"/>
          <p:cNvGrpSpPr/>
          <p:nvPr/>
        </p:nvGrpSpPr>
        <p:grpSpPr bwMode="auto">
          <a:xfrm>
            <a:off x="629425" y="-2451"/>
            <a:ext cx="2730093" cy="506843"/>
            <a:chOff x="-2" y="-2"/>
            <a:chExt cx="2730092" cy="506841"/>
          </a:xfrm>
        </p:grpSpPr>
        <p:sp>
          <p:nvSpPr>
            <p:cNvPr id="95" name="Google Shape;95;p20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96" name="Google Shape;96;p20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НАЗВАНИЕ РАЗДЕЛА</a:t>
              </a:r>
              <a:endParaRPr/>
            </a:p>
          </p:txBody>
        </p:sp>
      </p:grpSp>
      <p:sp>
        <p:nvSpPr>
          <p:cNvPr id="97" name="Google Shape;97;p20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Имеется спорная точка зрения, гласящая примерно следующее: представители современных социальных резервов призваны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к ответу! </a:t>
            </a:r>
            <a:endParaRPr sz="1200" b="0" i="0" u="none" strike="noStrike" cap="none">
              <a:solidFill>
                <a:srgbClr val="888888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В целом, конечно, базовый вектор развития позволяет выполнить важные задания 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1B1B1B"/>
                </a:solidFill>
                <a:latin typeface="Arial"/>
                <a:ea typeface="Arial"/>
                <a:cs typeface="Arial"/>
              </a:rPr>
              <a:t>по разработке системы обучения кадров, соответствующей насущным потребностям 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снимок экрана, Шрифт, Цвет электрик&#10;&#10;Содержимое, созданное искусственным интеллектом, может быть неверным.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4800" b="1" dirty="0">
                <a:solidFill>
                  <a:schemeClr val="bg1"/>
                </a:solidFill>
              </a:rPr>
              <a:t>«Гефест»</a:t>
            </a:r>
            <a:endParaRPr dirty="0"/>
          </a:p>
        </p:txBody>
      </p:sp>
      <p:sp>
        <p:nvSpPr>
          <p:cNvPr id="14" name="Google Shape;106;p1"/>
          <p:cNvSpPr txBox="1"/>
          <p:nvPr/>
        </p:nvSpPr>
        <p:spPr bwMode="auto">
          <a:xfrm>
            <a:off x="335360" y="2492896"/>
            <a:ext cx="6624736" cy="3452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99" tIns="45699" rIns="45699" bIns="45699" anchor="ctr" anchorCtr="0">
            <a:norm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Arial"/>
              <a:buNone/>
              <a:defRPr/>
            </a:pPr>
            <a:r>
              <a:rPr lang="ru-RU" sz="4400" b="1" dirty="0">
                <a:solidFill>
                  <a:srgbClr val="243979"/>
                </a:solidFill>
                <a:latin typeface="+mj-lt"/>
              </a:rPr>
              <a:t>Установка для правки овальности труб</a:t>
            </a:r>
            <a:endParaRPr lang="ru-RU" sz="1600" b="1" dirty="0">
              <a:solidFill>
                <a:srgbClr val="243979"/>
              </a:solidFill>
              <a:latin typeface="+mj-lt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lang="ru-RU" sz="23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endParaRPr lang="ru-RU" sz="2300" b="0" i="0" u="none" strike="noStrike" cap="none" dirty="0">
              <a:solidFill>
                <a:schemeClr val="tx1"/>
              </a:solidFill>
              <a:latin typeface="+mj-lt"/>
              <a:ea typeface="Arial"/>
              <a:cs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300"/>
              <a:buFont typeface="Arial"/>
              <a:buNone/>
              <a:defRPr/>
            </a:pPr>
            <a:r>
              <a:rPr lang="en-US" sz="2200" b="1" i="0" u="none" strike="noStrike" cap="none" dirty="0">
                <a:solidFill>
                  <a:srgbClr val="243979"/>
                </a:solidFill>
                <a:latin typeface="+mn-lt"/>
                <a:ea typeface="Arial"/>
                <a:cs typeface="Arial"/>
              </a:rPr>
              <a:t>ЛИДЕР КОМАНДЫ:</a:t>
            </a:r>
            <a:r>
              <a:rPr lang="ru-RU" sz="2200" b="1" dirty="0">
                <a:solidFill>
                  <a:srgbClr val="243979"/>
                </a:solidFill>
                <a:latin typeface="+mn-lt"/>
              </a:rPr>
              <a:t> Романенко Владимир </a:t>
            </a:r>
            <a:r>
              <a:rPr lang="en-US" sz="2200" b="1" i="0" u="none" strike="noStrike" cap="none" dirty="0">
                <a:solidFill>
                  <a:srgbClr val="243979"/>
                </a:solidFill>
                <a:latin typeface="+mn-lt"/>
              </a:rPr>
              <a:t> </a:t>
            </a:r>
            <a:endParaRPr sz="2200" b="1" dirty="0">
              <a:solidFill>
                <a:srgbClr val="243979"/>
              </a:solidFill>
              <a:latin typeface="+mn-lt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300"/>
              <a:buFont typeface="Arial"/>
              <a:buNone/>
              <a:defRPr/>
            </a:pPr>
            <a:endParaRPr dirty="0">
              <a:solidFill>
                <a:srgbClr val="243979"/>
              </a:solidFill>
            </a:endParaRPr>
          </a:p>
        </p:txBody>
      </p:sp>
      <p:sp>
        <p:nvSpPr>
          <p:cNvPr id="7" name="Заголовок 4">
            <a:extLst>
              <a:ext uri="{FF2B5EF4-FFF2-40B4-BE49-F238E27FC236}">
                <a16:creationId xmlns:a16="http://schemas.microsoft.com/office/drawing/2014/main" id="{9F8B7C06-2E4F-44FF-AA53-8FE6FEEC8875}"/>
              </a:ext>
            </a:extLst>
          </p:cNvPr>
          <p:cNvSpPr txBox="1">
            <a:spLocks/>
          </p:cNvSpPr>
          <p:nvPr/>
        </p:nvSpPr>
        <p:spPr bwMode="auto">
          <a:xfrm>
            <a:off x="479376" y="6237312"/>
            <a:ext cx="5040560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 fontScale="62500" lnSpcReduction="2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/>
            </a:pPr>
            <a:r>
              <a:rPr lang="ru-RU" sz="4800" b="1" dirty="0">
                <a:solidFill>
                  <a:schemeClr val="bg1"/>
                </a:solidFill>
              </a:rPr>
              <a:t>АКСЕЛЕРАТОР </a:t>
            </a:r>
            <a:r>
              <a:rPr lang="en-US" sz="4800" b="1" dirty="0">
                <a:solidFill>
                  <a:schemeClr val="bg1"/>
                </a:solidFill>
              </a:rPr>
              <a:t>2.10</a:t>
            </a:r>
            <a:endParaRPr lang="ru-RU" dirty="0"/>
          </a:p>
        </p:txBody>
      </p:sp>
      <p:sp>
        <p:nvSpPr>
          <p:cNvPr id="2" name="AutoShape 2" descr="Институт технологического оборудования и машиностроения">
            <a:extLst>
              <a:ext uri="{FF2B5EF4-FFF2-40B4-BE49-F238E27FC236}">
                <a16:creationId xmlns:a16="http://schemas.microsoft.com/office/drawing/2014/main" id="{6C578898-774B-FECA-709A-8684704662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Институт технологического оборудования и машиностроения">
            <a:extLst>
              <a:ext uri="{FF2B5EF4-FFF2-40B4-BE49-F238E27FC236}">
                <a16:creationId xmlns:a16="http://schemas.microsoft.com/office/drawing/2014/main" id="{3A109105-58A2-28D1-3D89-6FBB7D1358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14A3FA-5A3D-9DEE-414A-D83E36DCE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528" y="1556792"/>
            <a:ext cx="1076772" cy="12113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C979C4E-2B93-A0E7-378A-FC734E4B9EE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70EE18-E966-C1A5-2DA1-6AE807C191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C08D2B2-5A17-DB38-DC58-B99A23F09A1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4800" b="1">
                <a:solidFill>
                  <a:schemeClr val="bg1"/>
                </a:solidFill>
              </a:rPr>
              <a:t>АКТУАЛЬНОСТЬ</a:t>
            </a: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42E85D-BFBA-5EF2-B88A-DB51199E1C37}"/>
              </a:ext>
            </a:extLst>
          </p:cNvPr>
          <p:cNvSpPr txBox="1"/>
          <p:nvPr/>
        </p:nvSpPr>
        <p:spPr bwMode="auto">
          <a:xfrm>
            <a:off x="335360" y="1556792"/>
            <a:ext cx="10801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000" dirty="0">
                <a:solidFill>
                  <a:srgbClr val="243979"/>
                </a:solidFill>
                <a:latin typeface="+mj-lt"/>
              </a:rPr>
              <a:t>Актуальность разработки установки для правки овальности труб выражена в сохранении надежности и</a:t>
            </a:r>
            <a:r>
              <a:rPr lang="en-US" sz="3000" dirty="0">
                <a:solidFill>
                  <a:srgbClr val="243979"/>
                </a:solidFill>
                <a:latin typeface="+mj-lt"/>
              </a:rPr>
              <a:t> </a:t>
            </a:r>
            <a:r>
              <a:rPr lang="ru-RU" sz="3000" dirty="0">
                <a:solidFill>
                  <a:srgbClr val="243979"/>
                </a:solidFill>
                <a:latin typeface="+mj-lt"/>
              </a:rPr>
              <a:t>безопасности трубопроводов. За 2018 год в Югре на нефтепроводах произошло более 1000 аварий, причинами большинства аварий стал износ трубопроводов. Это показывает острую необходимость в контроле геометрии труб.      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18095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4800" b="1">
                <a:solidFill>
                  <a:schemeClr val="bg1"/>
                </a:solidFill>
              </a:rPr>
              <a:t>ПРОБЛЕМА</a:t>
            </a: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0A7BCE-2E73-4E6B-F8FE-892339E7958B}"/>
              </a:ext>
            </a:extLst>
          </p:cNvPr>
          <p:cNvSpPr txBox="1"/>
          <p:nvPr/>
        </p:nvSpPr>
        <p:spPr bwMode="auto">
          <a:xfrm>
            <a:off x="335360" y="1556792"/>
            <a:ext cx="108012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3000" dirty="0">
                <a:solidFill>
                  <a:srgbClr val="243979"/>
                </a:solidFill>
              </a:rPr>
              <a:t>Белэнергомаш испытывает проблему в нормах правки овальности труб из-за старого оборудования: </a:t>
            </a: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3000" dirty="0">
                <a:solidFill>
                  <a:srgbClr val="243979"/>
                </a:solidFill>
              </a:rPr>
              <a:t>1) Новая установка должна производить правку для деталей различного наружного диаметра от </a:t>
            </a:r>
            <a:r>
              <a:rPr lang="en-US" sz="3000" dirty="0">
                <a:solidFill>
                  <a:srgbClr val="243979"/>
                </a:solidFill>
              </a:rPr>
              <a:t>Ø</a:t>
            </a:r>
            <a:r>
              <a:rPr lang="ru-RU" sz="3000" dirty="0">
                <a:solidFill>
                  <a:srgbClr val="243979"/>
                </a:solidFill>
              </a:rPr>
              <a:t>530 до </a:t>
            </a:r>
            <a:r>
              <a:rPr lang="en-US" sz="3000" dirty="0">
                <a:solidFill>
                  <a:srgbClr val="243979"/>
                </a:solidFill>
              </a:rPr>
              <a:t>Ø</a:t>
            </a:r>
            <a:r>
              <a:rPr lang="ru-RU" sz="3000" dirty="0">
                <a:solidFill>
                  <a:srgbClr val="243979"/>
                </a:solidFill>
              </a:rPr>
              <a:t>1020.  </a:t>
            </a: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3000" dirty="0">
                <a:solidFill>
                  <a:srgbClr val="243979"/>
                </a:solidFill>
              </a:rPr>
              <a:t>2) Установка должна иметь два вида хода (ускоренный настроечный и замедленный рабочий ход) </a:t>
            </a: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3000" dirty="0">
                <a:solidFill>
                  <a:srgbClr val="243979"/>
                </a:solidFill>
              </a:rPr>
              <a:t>3) Нужно предусмотреть установку на стол прокладок для установки труб.</a:t>
            </a:r>
            <a:endParaRPr lang="ru-RU" sz="3000" dirty="0"/>
          </a:p>
          <a:p>
            <a:pPr>
              <a:defRPr/>
            </a:pPr>
            <a:endParaRPr lang="ru-RU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3200" b="1">
                <a:solidFill>
                  <a:schemeClr val="bg1"/>
                </a:solidFill>
              </a:rPr>
              <a:t>ОПИСАНИЕ ПРОДУКТА</a:t>
            </a:r>
            <a:br>
              <a:rPr lang="ru-RU" sz="3200" b="1">
                <a:solidFill>
                  <a:schemeClr val="bg1"/>
                </a:solidFill>
              </a:rPr>
            </a:br>
            <a:r>
              <a:rPr lang="ru-RU" sz="3200" b="1">
                <a:solidFill>
                  <a:schemeClr val="bg1"/>
                </a:solidFill>
              </a:rPr>
              <a:t>И ТЕХНОЛОГИИ</a:t>
            </a:r>
            <a:endParaRPr sz="3200" b="1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F1EFFD-AAD7-3AD4-A287-25C1AA07AF9F}"/>
              </a:ext>
            </a:extLst>
          </p:cNvPr>
          <p:cNvSpPr txBox="1"/>
          <p:nvPr/>
        </p:nvSpPr>
        <p:spPr bwMode="auto">
          <a:xfrm>
            <a:off x="335360" y="1556792"/>
            <a:ext cx="10801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8">
              <a:buClr>
                <a:srgbClr val="1B1B1B"/>
              </a:buClr>
              <a:buSzPts val="1600"/>
              <a:defRPr/>
            </a:pPr>
            <a:r>
              <a:rPr lang="ru-RU" sz="3000" dirty="0">
                <a:solidFill>
                  <a:srgbClr val="243979"/>
                </a:solidFill>
              </a:rPr>
              <a:t>Нашим продуктом будет установка для правки овальности в торцевом сечении деталей трубопроводов </a:t>
            </a:r>
            <a:r>
              <a:rPr lang="en-US" sz="3000" dirty="0">
                <a:solidFill>
                  <a:srgbClr val="243979"/>
                </a:solidFill>
              </a:rPr>
              <a:t>Ø</a:t>
            </a:r>
            <a:r>
              <a:rPr lang="ru-RU" sz="3000" dirty="0">
                <a:solidFill>
                  <a:srgbClr val="243979"/>
                </a:solidFill>
              </a:rPr>
              <a:t>530-1020мм.</a:t>
            </a:r>
          </a:p>
          <a:p>
            <a:pPr lvl="8">
              <a:buClr>
                <a:srgbClr val="1B1B1B"/>
              </a:buClr>
              <a:buSzPts val="1600"/>
              <a:defRPr/>
            </a:pPr>
            <a:r>
              <a:rPr lang="ru-RU" sz="3000" dirty="0">
                <a:solidFill>
                  <a:srgbClr val="243979"/>
                </a:solidFill>
              </a:rPr>
              <a:t>Эта установка состоять из гидравлического пресса и стационарного стола для укладки деталей в процессе правки, у нее будет два вида хода, один - ускоренный настроечный ход, а  второй – замедленный рабочий ход, также она будет предусматривать дополнительное более удобное ножное управление (педалью).</a:t>
            </a:r>
            <a:endParaRPr lang="ru-RU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4800" b="1">
                <a:solidFill>
                  <a:schemeClr val="bg1"/>
                </a:solidFill>
              </a:rPr>
              <a:t>БИЗНЕС-МОДЕЛЬ</a:t>
            </a:r>
            <a:endParaRPr sz="4800" b="1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62EF0C-A644-DEE8-7229-9D2F5A53194D}"/>
              </a:ext>
            </a:extLst>
          </p:cNvPr>
          <p:cNvSpPr txBox="1"/>
          <p:nvPr/>
        </p:nvSpPr>
        <p:spPr bwMode="auto">
          <a:xfrm>
            <a:off x="335360" y="1556792"/>
            <a:ext cx="10801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000" dirty="0">
                <a:solidFill>
                  <a:srgbClr val="243979"/>
                </a:solidFill>
                <a:latin typeface="+mj-lt"/>
              </a:rPr>
              <a:t>Наша команда будет использовать схему </a:t>
            </a:r>
            <a:r>
              <a:rPr lang="en-US" sz="3000" dirty="0">
                <a:solidFill>
                  <a:srgbClr val="243979"/>
                </a:solidFill>
                <a:latin typeface="+mj-lt"/>
              </a:rPr>
              <a:t>B2B</a:t>
            </a:r>
            <a:r>
              <a:rPr lang="ru-RU" sz="3000" dirty="0">
                <a:solidFill>
                  <a:srgbClr val="243979"/>
                </a:solidFill>
                <a:latin typeface="+mj-lt"/>
              </a:rPr>
              <a:t> (</a:t>
            </a:r>
            <a:r>
              <a:rPr lang="en-US" sz="3000" dirty="0">
                <a:solidFill>
                  <a:srgbClr val="243979"/>
                </a:solidFill>
                <a:latin typeface="+mj-lt"/>
              </a:rPr>
              <a:t>business to business</a:t>
            </a:r>
            <a:r>
              <a:rPr lang="ru-RU" sz="3000" dirty="0">
                <a:solidFill>
                  <a:srgbClr val="243979"/>
                </a:solidFill>
                <a:latin typeface="+mj-lt"/>
              </a:rPr>
              <a:t>), по которой мы будем продавать устройство для правки овальности труб для предприятия </a:t>
            </a:r>
          </a:p>
          <a:p>
            <a:pPr>
              <a:defRPr/>
            </a:pPr>
            <a:r>
              <a:rPr lang="ru-RU" sz="3000" dirty="0">
                <a:solidFill>
                  <a:srgbClr val="243979"/>
                </a:solidFill>
                <a:latin typeface="+mj-lt"/>
              </a:rPr>
              <a:t>ООО «</a:t>
            </a:r>
            <a:r>
              <a:rPr lang="ru-RU" sz="3000">
                <a:solidFill>
                  <a:srgbClr val="243979"/>
                </a:solidFill>
                <a:latin typeface="+mj-lt"/>
              </a:rPr>
              <a:t>Белэнергомаш-БЗЭМ».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3200" b="1">
                <a:solidFill>
                  <a:schemeClr val="bg1"/>
                </a:solidFill>
              </a:rPr>
              <a:t>ИНУСТРИАЛЬНЫЕ ПАРТНЕРЫ</a:t>
            </a:r>
            <a:endParaRPr sz="3200" b="1">
              <a:solidFill>
                <a:schemeClr val="bg1"/>
              </a:solidFill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130B1F4C-0547-3EE2-EB90-4EA062A3CC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22ACBC8-47B6-BDEB-BD6F-809592B24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416" y="4939258"/>
            <a:ext cx="2009775" cy="723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AC51E7-C405-EC29-26B5-7FB6333E96AF}"/>
              </a:ext>
            </a:extLst>
          </p:cNvPr>
          <p:cNvSpPr txBox="1"/>
          <p:nvPr/>
        </p:nvSpPr>
        <p:spPr bwMode="auto">
          <a:xfrm>
            <a:off x="335360" y="1556792"/>
            <a:ext cx="1076766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000" dirty="0">
                <a:solidFill>
                  <a:srgbClr val="243979"/>
                </a:solidFill>
                <a:latin typeface="+mj-lt"/>
              </a:rPr>
              <a:t>Наша команда получила техническое задание от индустриального партнера – ООО «Белэнергомаш-БЗЭМ». По этому заданию нам нужно разработать установку для правки овальности в торцевом сечении деталей трубопроводов.  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3200" b="1">
                <a:solidFill>
                  <a:schemeClr val="bg1"/>
                </a:solidFill>
              </a:rPr>
              <a:t>ТЕКУЩИЕ РЕЗУЛЬТАТЫ </a:t>
            </a:r>
            <a:endParaRPr sz="3200" b="1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3C1E05-1C47-6BA7-05BB-868712C9270B}"/>
              </a:ext>
            </a:extLst>
          </p:cNvPr>
          <p:cNvSpPr txBox="1"/>
          <p:nvPr/>
        </p:nvSpPr>
        <p:spPr bwMode="auto">
          <a:xfrm>
            <a:off x="335360" y="1556792"/>
            <a:ext cx="1159328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000" dirty="0">
                <a:solidFill>
                  <a:srgbClr val="243979"/>
                </a:solidFill>
                <a:latin typeface="+mj-lt"/>
              </a:rPr>
              <a:t>1 Текущие результаты</a:t>
            </a:r>
            <a:r>
              <a:rPr lang="en-US" sz="3000" dirty="0">
                <a:solidFill>
                  <a:srgbClr val="243979"/>
                </a:solidFill>
                <a:latin typeface="+mj-lt"/>
              </a:rPr>
              <a:t>: </a:t>
            </a:r>
            <a:r>
              <a:rPr lang="ru-RU" sz="3000" dirty="0">
                <a:solidFill>
                  <a:srgbClr val="243979"/>
                </a:solidFill>
                <a:latin typeface="+mj-lt"/>
              </a:rPr>
              <a:t>На данный момент проработана идея проекта. Ожидаем встречу с индустриальным партнером, где проведем беседу с уточнением проблемы и вопросов по разработке образца установки. </a:t>
            </a:r>
          </a:p>
          <a:p>
            <a:pPr>
              <a:defRPr/>
            </a:pPr>
            <a:r>
              <a:rPr lang="ru-RU" sz="3000" dirty="0">
                <a:solidFill>
                  <a:srgbClr val="243979"/>
                </a:solidFill>
                <a:latin typeface="+mj-lt"/>
              </a:rPr>
              <a:t>2 Планы развития</a:t>
            </a:r>
            <a:r>
              <a:rPr lang="en-US" sz="3000" dirty="0">
                <a:solidFill>
                  <a:srgbClr val="243979"/>
                </a:solidFill>
                <a:latin typeface="+mj-lt"/>
              </a:rPr>
              <a:t>:</a:t>
            </a:r>
            <a:r>
              <a:rPr lang="ru-RU" sz="3000" dirty="0">
                <a:solidFill>
                  <a:srgbClr val="243979"/>
                </a:solidFill>
                <a:latin typeface="+mj-lt"/>
              </a:rPr>
              <a:t> Провести проблемное исследование с заказчиком, сформулировать функциональные требования к пилотной установке.  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4800" b="1">
                <a:solidFill>
                  <a:schemeClr val="bg1"/>
                </a:solidFill>
              </a:rPr>
              <a:t>КОМАНДА</a:t>
            </a:r>
            <a:endParaRPr sz="4800" b="1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-41764" y="4079246"/>
            <a:ext cx="266437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dirty="0">
                <a:solidFill>
                  <a:srgbClr val="243979"/>
                </a:solidFill>
                <a:latin typeface="+mn-lt"/>
              </a:rPr>
              <a:t>Романенко Владимир Александрович</a:t>
            </a:r>
            <a:endParaRPr sz="2200" b="1" dirty="0">
              <a:solidFill>
                <a:srgbClr val="243979"/>
              </a:solidFill>
              <a:latin typeface="+mn-lt"/>
            </a:endParaRPr>
          </a:p>
          <a:p>
            <a:pPr algn="ctr">
              <a:defRPr/>
            </a:pPr>
            <a:r>
              <a:rPr lang="ru-RU" sz="2200" dirty="0">
                <a:solidFill>
                  <a:srgbClr val="243979"/>
                </a:solidFill>
                <a:latin typeface="+mn-lt"/>
              </a:rPr>
              <a:t>Лидер команды</a:t>
            </a:r>
            <a:endParaRPr sz="2200" dirty="0">
              <a:solidFill>
                <a:srgbClr val="243979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210422" y="1778045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 dirty="0">
                <a:solidFill>
                  <a:schemeClr val="tx1"/>
                </a:solidFill>
              </a:rPr>
              <a:t>Фото</a:t>
            </a:r>
            <a:endParaRPr sz="1800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2580846" y="1773635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>
                <a:solidFill>
                  <a:schemeClr val="tx1"/>
                </a:solidFill>
              </a:rPr>
              <a:t>Фото</a:t>
            </a:r>
            <a:endParaRPr sz="180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2464652" y="4079246"/>
            <a:ext cx="239239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dirty="0">
                <a:solidFill>
                  <a:srgbClr val="243979"/>
                </a:solidFill>
                <a:latin typeface="+mn-lt"/>
              </a:rPr>
              <a:t>Цуканов </a:t>
            </a:r>
          </a:p>
          <a:p>
            <a:pPr algn="ctr">
              <a:defRPr/>
            </a:pPr>
            <a:r>
              <a:rPr lang="ru-RU" sz="2200" b="1" dirty="0">
                <a:solidFill>
                  <a:srgbClr val="243979"/>
                </a:solidFill>
                <a:latin typeface="+mn-lt"/>
              </a:rPr>
              <a:t>Лев Александрович</a:t>
            </a:r>
            <a:endParaRPr sz="2200" b="1" dirty="0">
              <a:solidFill>
                <a:srgbClr val="243979"/>
              </a:solidFill>
              <a:latin typeface="+mn-lt"/>
            </a:endParaRPr>
          </a:p>
          <a:p>
            <a:pPr algn="ctr">
              <a:defRPr/>
            </a:pPr>
            <a:r>
              <a:rPr lang="ru-RU" sz="2200" dirty="0">
                <a:solidFill>
                  <a:srgbClr val="243979"/>
                </a:solidFill>
                <a:latin typeface="+mn-lt"/>
              </a:rPr>
              <a:t>Разработчик презентации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4951270" y="1773635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>
                <a:solidFill>
                  <a:schemeClr val="tx1"/>
                </a:solidFill>
              </a:rPr>
              <a:t>Фото</a:t>
            </a:r>
            <a:endParaRPr sz="1800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7321694" y="1773635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>
                <a:solidFill>
                  <a:schemeClr val="tx1"/>
                </a:solidFill>
              </a:rPr>
              <a:t>Фото</a:t>
            </a:r>
            <a:endParaRPr sz="18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329AA5-37CA-477B-82E5-556A9A12BE32}"/>
              </a:ext>
            </a:extLst>
          </p:cNvPr>
          <p:cNvSpPr txBox="1"/>
          <p:nvPr/>
        </p:nvSpPr>
        <p:spPr bwMode="auto">
          <a:xfrm>
            <a:off x="7357579" y="5094909"/>
            <a:ext cx="20882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dirty="0">
                <a:solidFill>
                  <a:srgbClr val="FF0000"/>
                </a:solidFill>
                <a:latin typeface="+mn-lt"/>
              </a:rPr>
              <a:t>Наставник </a:t>
            </a:r>
            <a:endParaRPr sz="2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5345A2-2862-4E5F-A237-554D7F84DAB5}"/>
              </a:ext>
            </a:extLst>
          </p:cNvPr>
          <p:cNvSpPr txBox="1"/>
          <p:nvPr/>
        </p:nvSpPr>
        <p:spPr bwMode="auto">
          <a:xfrm>
            <a:off x="9654431" y="5094909"/>
            <a:ext cx="22353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dirty="0" err="1">
                <a:solidFill>
                  <a:srgbClr val="FF0000"/>
                </a:solidFill>
                <a:latin typeface="+mn-lt"/>
              </a:rPr>
              <a:t>Трекер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 </a:t>
            </a:r>
            <a:endParaRPr sz="2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399072-9332-7408-57B1-3D9E92A3348A}"/>
              </a:ext>
            </a:extLst>
          </p:cNvPr>
          <p:cNvSpPr/>
          <p:nvPr/>
        </p:nvSpPr>
        <p:spPr bwMode="auto">
          <a:xfrm>
            <a:off x="9692118" y="1773635"/>
            <a:ext cx="2160002" cy="215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>
                <a:solidFill>
                  <a:schemeClr val="tx1"/>
                </a:solidFill>
              </a:rPr>
              <a:t>Фото</a:t>
            </a:r>
            <a:endParaRPr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66F178-1502-407E-EEEE-6918ACEFDD1E}"/>
              </a:ext>
            </a:extLst>
          </p:cNvPr>
          <p:cNvSpPr txBox="1"/>
          <p:nvPr/>
        </p:nvSpPr>
        <p:spPr bwMode="auto">
          <a:xfrm>
            <a:off x="4893568" y="4096514"/>
            <a:ext cx="239239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dirty="0">
                <a:solidFill>
                  <a:srgbClr val="243979"/>
                </a:solidFill>
                <a:latin typeface="+mn-lt"/>
              </a:rPr>
              <a:t>Пеньков </a:t>
            </a:r>
          </a:p>
          <a:p>
            <a:pPr algn="ctr">
              <a:defRPr/>
            </a:pPr>
            <a:r>
              <a:rPr lang="ru-RU" sz="2200" b="1" dirty="0">
                <a:solidFill>
                  <a:srgbClr val="243979"/>
                </a:solidFill>
                <a:latin typeface="+mn-lt"/>
              </a:rPr>
              <a:t>Дмитрий Алексеевич</a:t>
            </a:r>
          </a:p>
          <a:p>
            <a:pPr algn="ctr">
              <a:defRPr/>
            </a:pPr>
            <a:r>
              <a:rPr lang="ru-RU" sz="2200" dirty="0">
                <a:solidFill>
                  <a:srgbClr val="243979"/>
                </a:solidFill>
                <a:latin typeface="+mn-lt"/>
              </a:rPr>
              <a:t>Технический специалист</a:t>
            </a:r>
            <a:endParaRPr sz="2200" dirty="0">
              <a:solidFill>
                <a:srgbClr val="243979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FEE625-8D48-4315-613B-86BF47C27017}"/>
              </a:ext>
            </a:extLst>
          </p:cNvPr>
          <p:cNvSpPr txBox="1"/>
          <p:nvPr/>
        </p:nvSpPr>
        <p:spPr bwMode="auto">
          <a:xfrm>
            <a:off x="9575923" y="4079246"/>
            <a:ext cx="23923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dirty="0" err="1">
                <a:solidFill>
                  <a:srgbClr val="243979"/>
                </a:solidFill>
              </a:rPr>
              <a:t>Ворохоб</a:t>
            </a:r>
            <a:br>
              <a:rPr lang="ru-RU" sz="2200" b="1" dirty="0">
                <a:solidFill>
                  <a:srgbClr val="243979"/>
                </a:solidFill>
              </a:rPr>
            </a:br>
            <a:r>
              <a:rPr lang="ru-RU" sz="2200" b="1" dirty="0">
                <a:solidFill>
                  <a:srgbClr val="243979"/>
                </a:solidFill>
              </a:rPr>
              <a:t>Юлия</a:t>
            </a:r>
            <a:br>
              <a:rPr lang="ru-RU" sz="2200" b="1" dirty="0">
                <a:solidFill>
                  <a:srgbClr val="243979"/>
                </a:solidFill>
              </a:rPr>
            </a:br>
            <a:r>
              <a:rPr lang="ru-RU" sz="2200" b="1" dirty="0">
                <a:solidFill>
                  <a:srgbClr val="243979"/>
                </a:solidFill>
              </a:rPr>
              <a:t>Александровна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729078-F155-8E1B-F88C-6B6B30AC2D88}"/>
              </a:ext>
            </a:extLst>
          </p:cNvPr>
          <p:cNvSpPr txBox="1"/>
          <p:nvPr/>
        </p:nvSpPr>
        <p:spPr bwMode="auto">
          <a:xfrm>
            <a:off x="7205500" y="4096514"/>
            <a:ext cx="23923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dirty="0">
                <a:solidFill>
                  <a:srgbClr val="243979"/>
                </a:solidFill>
              </a:rPr>
              <a:t>Маковеева </a:t>
            </a:r>
            <a:br>
              <a:rPr lang="ru-RU" sz="2200" b="1" dirty="0">
                <a:solidFill>
                  <a:srgbClr val="243979"/>
                </a:solidFill>
              </a:rPr>
            </a:br>
            <a:r>
              <a:rPr lang="ru-RU" sz="2200" b="1" dirty="0">
                <a:solidFill>
                  <a:srgbClr val="243979"/>
                </a:solidFill>
              </a:rPr>
              <a:t>Анастасия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335360" y="188640"/>
            <a:ext cx="5040560" cy="86409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4800" b="1">
                <a:solidFill>
                  <a:schemeClr val="bg1"/>
                </a:solidFill>
              </a:rPr>
              <a:t>КОНТАКТЫ</a:t>
            </a:r>
            <a:endParaRPr sz="4800" b="1">
              <a:solidFill>
                <a:schemeClr val="bg1"/>
              </a:solidFill>
            </a:endParaRPr>
          </a:p>
        </p:txBody>
      </p:sp>
      <p:pic>
        <p:nvPicPr>
          <p:cNvPr id="18" name="Рисунок 17" descr="значки-05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44481" y="1772816"/>
            <a:ext cx="720000" cy="7175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 bwMode="auto">
          <a:xfrm>
            <a:off x="4207581" y="1916832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243979"/>
                </a:solidFill>
                <a:latin typeface="+mn-lt"/>
              </a:rPr>
              <a:t>@</a:t>
            </a:r>
            <a:r>
              <a:rPr lang="ru-RU" sz="1800">
                <a:solidFill>
                  <a:srgbClr val="243979"/>
                </a:solidFill>
                <a:latin typeface="+mn-lt"/>
              </a:rPr>
              <a:t>ВКонтакте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490624" y="1844824"/>
            <a:ext cx="608527" cy="60852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 bwMode="auto">
          <a:xfrm>
            <a:off x="7072711" y="1932221"/>
            <a:ext cx="2670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243979"/>
                </a:solidFill>
                <a:latin typeface="+mn-lt"/>
              </a:rPr>
              <a:t>@Telegram</a:t>
            </a:r>
            <a:endParaRPr lang="ru-RU" sz="1800">
              <a:solidFill>
                <a:srgbClr val="243979"/>
              </a:solidFill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2244</TotalTime>
  <Words>334</Words>
  <Application>Microsoft Office PowerPoint</Application>
  <DocSecurity>0</DocSecurity>
  <PresentationFormat>Широкоэкранный</PresentationFormat>
  <Paragraphs>47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Calibri</vt:lpstr>
      <vt:lpstr>Arial</vt:lpstr>
      <vt:lpstr>Helvetica Neue</vt:lpstr>
      <vt:lpstr>Тема Office</vt:lpstr>
      <vt:lpstr>Презентация PowerPoint</vt:lpstr>
      <vt:lpstr>«Гефест»</vt:lpstr>
      <vt:lpstr>АКТУАЛЬНОСТЬ</vt:lpstr>
      <vt:lpstr>ПРОБЛЕМА</vt:lpstr>
      <vt:lpstr>ОПИСАНИЕ ПРОДУКТА И ТЕХНОЛОГИИ</vt:lpstr>
      <vt:lpstr>БИЗНЕС-МОДЕЛЬ</vt:lpstr>
      <vt:lpstr>ИНУСТРИАЛЬНЫЕ ПАРТНЕРЫ</vt:lpstr>
      <vt:lpstr>ТЕКУЩИЕ РЕЗУЛЬТАТЫ </vt:lpstr>
      <vt:lpstr>КОМАНДА</vt:lpstr>
      <vt:lpstr>КОНТАКТЫ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Владимир Романенко</cp:lastModifiedBy>
  <cp:revision>75</cp:revision>
  <dcterms:modified xsi:type="dcterms:W3CDTF">2025-10-29T07:56:08Z</dcterms:modified>
  <cp:category/>
  <dc:identifier/>
  <cp:contentStatus/>
  <dc:language/>
  <cp:version/>
</cp:coreProperties>
</file>