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55" r:id="rId4"/>
    <p:sldMasterId id="2147483662" r:id="rId5"/>
  </p:sldMasterIdLst>
  <p:notesMasterIdLst>
    <p:notesMasterId r:id="rId19"/>
  </p:notesMasterIdLst>
  <p:handoutMasterIdLst>
    <p:handoutMasterId r:id="rId20"/>
  </p:handoutMasterIdLst>
  <p:sldIdLst>
    <p:sldId id="260" r:id="rId6"/>
    <p:sldId id="295" r:id="rId7"/>
    <p:sldId id="307" r:id="rId8"/>
    <p:sldId id="306" r:id="rId9"/>
    <p:sldId id="305" r:id="rId10"/>
    <p:sldId id="304" r:id="rId11"/>
    <p:sldId id="297" r:id="rId12"/>
    <p:sldId id="298" r:id="rId13"/>
    <p:sldId id="299" r:id="rId14"/>
    <p:sldId id="300" r:id="rId15"/>
    <p:sldId id="301" r:id="rId16"/>
    <p:sldId id="302" r:id="rId17"/>
    <p:sldId id="303" r:id="rId18"/>
  </p:sldIdLst>
  <p:sldSz cx="20104100" cy="11315700"/>
  <p:notesSz cx="9947275" cy="6815138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32" roundtripDataSignature="AMtx7mh7q3xpIwk4qY00UgrTwVK46xTPtQ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Гость" initials="Го" lastIdx="8" clrIdx="0">
    <p:extLst>
      <p:ext uri="{19B8F6BF-5375-455C-9EA6-DF929625EA0E}">
        <p15:presenceInfo xmlns:p15="http://schemas.microsoft.com/office/powerpoint/2012/main" userId="S::urn:spo:anon#6301cac2615989df4a7f2a66516e9b2217a16f25be57438a6fdfcad90d523d42::" providerId="AD"/>
      </p:ext>
    </p:extLst>
  </p:cmAuthor>
  <p:cmAuthor id="2" name="Пешкова Василиса Олеговна" initials="ПО" lastIdx="1" clrIdx="1">
    <p:extLst>
      <p:ext uri="{19B8F6BF-5375-455C-9EA6-DF929625EA0E}">
        <p15:presenceInfo xmlns:p15="http://schemas.microsoft.com/office/powerpoint/2012/main" userId="S::v.peshkova@nti.work::8cab216e-47e0-4f45-a26c-c341913e10ca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EAA7"/>
    <a:srgbClr val="20D7C0"/>
    <a:srgbClr val="FF8200"/>
    <a:srgbClr val="0640BC"/>
    <a:srgbClr val="F1FBFF"/>
    <a:srgbClr val="086B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A88DF0FD-1832-459D-A4AA-4501EE5D750F}">
  <a:tblStyle styleId="{A88DF0FD-1832-459D-A4AA-4501EE5D750F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B88FB5F3-C342-4D8A-924C-601262E7DF53}" styleName="Table_1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tcBdr/>
        <a:fill>
          <a:solidFill>
            <a:srgbClr val="CFD7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FD7E7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979D45DF-C3B2-4E91-9913-E00A4624A0FA}" styleName="Table_2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V>
    <a:band2V>
      <a:tcTxStyle/>
      <a:tcStyle>
        <a:tcBdr/>
      </a:tcStyle>
    </a:band2V>
    <a:lastCol>
      <a:tcTxStyle b="on" i="off"/>
      <a:tcStyle>
        <a:tcBdr/>
      </a:tcStyle>
    </a:lastCol>
    <a:firstCol>
      <a:tcTxStyle b="on" i="off"/>
      <a:tcStyle>
        <a:tcBdr/>
      </a:tcStyle>
    </a:firstCol>
    <a:lastRow>
      <a:tcTxStyle b="on" i="off"/>
      <a:tcStyle>
        <a:tcBdr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rgbClr val="FFFFFF">
              <a:alpha val="0"/>
            </a:srgbClr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/>
      <a:tcStyle>
        <a:tcBdr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rgbClr val="FFFFFF">
              <a:alpha val="0"/>
            </a:srgbClr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09" autoAdjust="0"/>
    <p:restoredTop sz="95604" autoAdjust="0"/>
  </p:normalViewPr>
  <p:slideViewPr>
    <p:cSldViewPr snapToGrid="0">
      <p:cViewPr varScale="1">
        <p:scale>
          <a:sx n="52" d="100"/>
          <a:sy n="52" d="100"/>
        </p:scale>
        <p:origin x="29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112" d="100"/>
          <a:sy n="112" d="100"/>
        </p:scale>
        <p:origin x="2136" y="11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" Type="http://schemas.openxmlformats.org/officeDocument/2006/relationships/customXml" Target="../customXml/item3.xml"/><Relationship Id="rId34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33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32" Type="http://customschemas.google.com/relationships/presentationmetadata" Target="metadata"/><Relationship Id="rId37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36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35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AB413C94-42A4-594D-86B4-E274EF9812D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4310063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2D79BEEE-F173-5946-86DD-CF1217D444D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634038" y="0"/>
            <a:ext cx="4311650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348977-59D3-5A45-B2D7-E0BA5D0A09D6}" type="datetimeFigureOut">
              <a:rPr lang="ru-RU" smtClean="0"/>
              <a:t>23.11.2023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FD2E6FCC-B524-A449-A2D2-214D5345DBB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6473825"/>
            <a:ext cx="4310063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5D79E91-CE8F-2A4D-A0FC-8301BF565F4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634038" y="6473825"/>
            <a:ext cx="431165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7566FF-C339-3A45-9823-04AE7381AE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01672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5634224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2930525" y="852488"/>
            <a:ext cx="4086225" cy="23002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5634224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6.png"/><Relationship Id="rId7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8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2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5" Type="http://schemas.microsoft.com/office/2007/relationships/hdphoto" Target="../media/hdphoto1.wdp"/><Relationship Id="rId4" Type="http://schemas.openxmlformats.org/officeDocument/2006/relationships/image" Target="../media/image8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2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5" Type="http://schemas.microsoft.com/office/2007/relationships/hdphoto" Target="../media/hdphoto1.wdp"/><Relationship Id="rId4" Type="http://schemas.openxmlformats.org/officeDocument/2006/relationships/image" Target="../media/image8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1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1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microsoft.com/office/2007/relationships/hdphoto" Target="../media/hdphoto3.wdp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.png"/><Relationship Id="rId5" Type="http://schemas.openxmlformats.org/officeDocument/2006/relationships/image" Target="../media/image12.svg"/><Relationship Id="rId4" Type="http://schemas.openxmlformats.org/officeDocument/2006/relationships/image" Target="../media/image9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2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9.png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microsoft.com/office/2007/relationships/hdphoto" Target="../media/hdphoto4.wdp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Relationship Id="rId6" Type="http://schemas.microsoft.com/office/2007/relationships/hdphoto" Target="../media/hdphoto5.wdp"/><Relationship Id="rId5" Type="http://schemas.openxmlformats.org/officeDocument/2006/relationships/image" Target="../media/image4.png"/><Relationship Id="rId4" Type="http://schemas.openxmlformats.org/officeDocument/2006/relationships/image" Target="../media/image4.sv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microsoft.com/office/2007/relationships/hdphoto" Target="../media/hdphoto6.wdp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4C8E9D7-5C17-064C-9209-F5724DF9AC9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-912" r="6517" b="8319"/>
          <a:stretch/>
        </p:blipFill>
        <p:spPr>
          <a:xfrm>
            <a:off x="0" y="0"/>
            <a:ext cx="20228511" cy="11315700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2F978BCB-C06E-C042-BB0B-0BA1BBBECB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42976" y="3574472"/>
            <a:ext cx="7400004" cy="3171782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Подзаголовок 2">
            <a:extLst>
              <a:ext uri="{FF2B5EF4-FFF2-40B4-BE49-F238E27FC236}">
                <a16:creationId xmlns:a16="http://schemas.microsoft.com/office/drawing/2014/main" id="{537C775D-28D4-7A46-807A-3C5209016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2976" y="6998407"/>
            <a:ext cx="7400004" cy="2732088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6F2E1DA8-13C6-6042-8365-C6074CB127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65200" y="10374313"/>
            <a:ext cx="3678238" cy="531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rgbClr val="20D7C0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Обозначение версионности документа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45B1F976-7723-DE44-8A75-BD8CE829A48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871538" y="725488"/>
            <a:ext cx="5432746" cy="197554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86F8094-5B3F-EE4E-A069-6B261E149728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25065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2475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9689338-717F-E34D-AF5C-7B3C597236A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9588226" y="566928"/>
            <a:ext cx="10849819" cy="11651674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2F978BCB-C06E-C042-BB0B-0BA1BBBECB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88112" y="3574472"/>
            <a:ext cx="7400004" cy="3171782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Подзаголовок 2">
            <a:extLst>
              <a:ext uri="{FF2B5EF4-FFF2-40B4-BE49-F238E27FC236}">
                <a16:creationId xmlns:a16="http://schemas.microsoft.com/office/drawing/2014/main" id="{537C775D-28D4-7A46-807A-3C5209016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112" y="7242047"/>
            <a:ext cx="7400004" cy="2488447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6F2E1DA8-13C6-6042-8365-C6074CB127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0336" y="10374313"/>
            <a:ext cx="3678238" cy="531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rgbClr val="20D7C0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Обозначение версионности документа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CAAFB9D2-E37D-5C45-938E-F6E2AF1FAAE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942976" y="740509"/>
            <a:ext cx="5432746" cy="197554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520F069-FF96-6243-A457-E2DD79A146AF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725488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61763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2475" userDrawn="1">
          <p15:clr>
            <a:srgbClr val="FBAE40"/>
          </p15:clr>
        </p15:guide>
        <p15:guide id="3" orient="horz" pos="6535" userDrawn="1">
          <p15:clr>
            <a:srgbClr val="FBAE40"/>
          </p15:clr>
        </p15:guide>
        <p15:guide id="4" orient="horz" pos="457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813822"/>
            <a:ext cx="8793162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7" name="Текст 8">
            <a:extLst>
              <a:ext uri="{FF2B5EF4-FFF2-40B4-BE49-F238E27FC236}">
                <a16:creationId xmlns:a16="http://schemas.microsoft.com/office/drawing/2014/main" id="{63953D88-C688-0B48-A8A0-24BCDBD844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8" name="Текст 8">
            <a:extLst>
              <a:ext uri="{FF2B5EF4-FFF2-40B4-BE49-F238E27FC236}">
                <a16:creationId xmlns:a16="http://schemas.microsoft.com/office/drawing/2014/main" id="{6C99F359-399D-7748-B91D-8091C1933DE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495788" y="1813822"/>
            <a:ext cx="8841739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42740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728887"/>
            <a:ext cx="9741216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1842465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216302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107925" y="3344736"/>
            <a:ext cx="8211315" cy="911089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07925" y="2271023"/>
            <a:ext cx="8211315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1107925" y="4483209"/>
            <a:ext cx="8211315" cy="5707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E2C0A17A-4977-714A-AE03-EAB92E295D88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0"/>
            <a:ext cx="10202755" cy="113157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ru-RU" dirty="0"/>
              <a:t>Вставка </a:t>
            </a:r>
          </a:p>
          <a:p>
            <a:r>
              <a:rPr lang="ru-RU" dirty="0"/>
              <a:t>для изображения</a:t>
            </a:r>
          </a:p>
        </p:txBody>
      </p:sp>
    </p:spTree>
    <p:extLst>
      <p:ext uri="{BB962C8B-B14F-4D97-AF65-F5344CB8AC3E}">
        <p14:creationId xmlns:p14="http://schemas.microsoft.com/office/powerpoint/2010/main" val="28464990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8000"/>
          </a:blip>
          <a:stretch>
            <a:fillRect/>
          </a:stretch>
        </p:blipFill>
        <p:spPr>
          <a:xfrm>
            <a:off x="8650225" y="-2453964"/>
            <a:ext cx="14708920" cy="13769664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7" y="2942400"/>
            <a:ext cx="18432491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68151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8000"/>
          </a:blip>
          <a:stretch>
            <a:fillRect/>
          </a:stretch>
        </p:blipFill>
        <p:spPr>
          <a:xfrm rot="10800000">
            <a:off x="-2925208" y="4296696"/>
            <a:ext cx="10473262" cy="9804479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54C84263-40A1-BE42-A9FA-C5F2407C32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153114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327138" y="225635"/>
            <a:ext cx="16355822" cy="15633027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id="{25F09C31-925C-7C42-B025-EE46AF70A0D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A89293F9-473B-7A44-AD01-FABB3438F7E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61105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327138" y="225635"/>
            <a:ext cx="16355822" cy="15633027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id="{25F09C31-925C-7C42-B025-EE46AF70A0D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94588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611A7303-58E2-D643-8654-4CE3CDD6A665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895350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1" name="Текст 8">
            <a:extLst>
              <a:ext uri="{FF2B5EF4-FFF2-40B4-BE49-F238E27FC236}">
                <a16:creationId xmlns:a16="http://schemas.microsoft.com/office/drawing/2014/main" id="{F4ACFC93-6EE1-0545-AB5D-2AA612F3EF7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94588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5" name="Текст 8">
            <a:extLst>
              <a:ext uri="{FF2B5EF4-FFF2-40B4-BE49-F238E27FC236}">
                <a16:creationId xmlns:a16="http://schemas.microsoft.com/office/drawing/2014/main" id="{FAAF74B4-50BB-4C47-AE2D-5CFD6655325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644134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6" name="Рисунок 2">
            <a:extLst>
              <a:ext uri="{FF2B5EF4-FFF2-40B4-BE49-F238E27FC236}">
                <a16:creationId xmlns:a16="http://schemas.microsoft.com/office/drawing/2014/main" id="{74135ABC-39DF-C84C-9E74-CD31114C4C72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5644896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7" name="Текст 8">
            <a:extLst>
              <a:ext uri="{FF2B5EF4-FFF2-40B4-BE49-F238E27FC236}">
                <a16:creationId xmlns:a16="http://schemas.microsoft.com/office/drawing/2014/main" id="{49455812-9A6F-1A42-AC06-36E3D8CA324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644134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8" name="Текст 8">
            <a:extLst>
              <a:ext uri="{FF2B5EF4-FFF2-40B4-BE49-F238E27FC236}">
                <a16:creationId xmlns:a16="http://schemas.microsoft.com/office/drawing/2014/main" id="{57C0AD6E-F1D7-A149-A0FC-DAF36E1FDE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0393680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9" name="Рисунок 2">
            <a:extLst>
              <a:ext uri="{FF2B5EF4-FFF2-40B4-BE49-F238E27FC236}">
                <a16:creationId xmlns:a16="http://schemas.microsoft.com/office/drawing/2014/main" id="{EB2CE1F9-D25E-5543-8864-3A9687FC35CB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10394442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0" name="Текст 8">
            <a:extLst>
              <a:ext uri="{FF2B5EF4-FFF2-40B4-BE49-F238E27FC236}">
                <a16:creationId xmlns:a16="http://schemas.microsoft.com/office/drawing/2014/main" id="{EA195AAF-3E42-0347-9095-DF2A73CA796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0393680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1" name="Текст 8">
            <a:extLst>
              <a:ext uri="{FF2B5EF4-FFF2-40B4-BE49-F238E27FC236}">
                <a16:creationId xmlns:a16="http://schemas.microsoft.com/office/drawing/2014/main" id="{A8701132-B8B8-DE40-81BE-06BA5765DEAD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5143226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2" name="Рисунок 2">
            <a:extLst>
              <a:ext uri="{FF2B5EF4-FFF2-40B4-BE49-F238E27FC236}">
                <a16:creationId xmlns:a16="http://schemas.microsoft.com/office/drawing/2014/main" id="{7E432881-2541-8845-BCC6-E44649FE2662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15143988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3" name="Текст 8">
            <a:extLst>
              <a:ext uri="{FF2B5EF4-FFF2-40B4-BE49-F238E27FC236}">
                <a16:creationId xmlns:a16="http://schemas.microsoft.com/office/drawing/2014/main" id="{F74A8EF0-3118-354B-A16C-3B709AC281A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5143226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</p:spTree>
    <p:extLst>
      <p:ext uri="{BB962C8B-B14F-4D97-AF65-F5344CB8AC3E}">
        <p14:creationId xmlns:p14="http://schemas.microsoft.com/office/powerpoint/2010/main" val="20834564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CBC5857-7A11-A64F-969B-ED0F9B208F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112" y="5923756"/>
            <a:ext cx="15078075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198E52E8-821C-9847-BE35-A2100A9BCE7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175391">
            <a:off x="5474785" y="-2762628"/>
            <a:ext cx="17590815" cy="16840956"/>
          </a:xfrm>
          <a:prstGeom prst="rect">
            <a:avLst/>
          </a:prstGeom>
        </p:spPr>
      </p:pic>
      <p:sp>
        <p:nvSpPr>
          <p:cNvPr id="13" name="Заголовок 12">
            <a:extLst>
              <a:ext uri="{FF2B5EF4-FFF2-40B4-BE49-F238E27FC236}">
                <a16:creationId xmlns:a16="http://schemas.microsoft.com/office/drawing/2014/main" id="{0ECE03EB-3B62-9045-9BF8-D5D74EDF8E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88112" y="3471862"/>
            <a:ext cx="17338675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/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4" name="Нижний колонтитул 13">
            <a:extLst>
              <a:ext uri="{FF2B5EF4-FFF2-40B4-BE49-F238E27FC236}">
                <a16:creationId xmlns:a16="http://schemas.microsoft.com/office/drawing/2014/main" id="{6B5E0E9F-4543-7448-BBFC-18529CE6E316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888112" y="10759710"/>
            <a:ext cx="6433312" cy="395969"/>
          </a:xfrm>
          <a:prstGeom prst="rect">
            <a:avLst/>
          </a:prstGeom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15" name="Номер слайда 14">
            <a:extLst>
              <a:ext uri="{FF2B5EF4-FFF2-40B4-BE49-F238E27FC236}">
                <a16:creationId xmlns:a16="http://schemas.microsoft.com/office/drawing/2014/main" id="{84F6E991-D007-BC46-B4E1-45A71E992E31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E938B5B4-D636-894E-A4BC-34D240BA9D6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888112" y="714058"/>
            <a:ext cx="3177669" cy="1182388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5AAB992-4A60-D640-922B-8FE792D118E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48849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49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AFB213A-41E3-154A-98C1-317359A92FC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063346" y="-3760202"/>
            <a:ext cx="15445312" cy="14464127"/>
          </a:xfrm>
          <a:prstGeom prst="rect">
            <a:avLst/>
          </a:prstGeom>
        </p:spPr>
      </p:pic>
      <p:sp>
        <p:nvSpPr>
          <p:cNvPr id="15" name="Номер слайда 14">
            <a:extLst>
              <a:ext uri="{FF2B5EF4-FFF2-40B4-BE49-F238E27FC236}">
                <a16:creationId xmlns:a16="http://schemas.microsoft.com/office/drawing/2014/main" id="{84F6E991-D007-BC46-B4E1-45A71E992E31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AE5D23A-A48A-A54D-9B96-8821DF515B9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0" name="Подзаголовок 2">
            <a:extLst>
              <a:ext uri="{FF2B5EF4-FFF2-40B4-BE49-F238E27FC236}">
                <a16:creationId xmlns:a16="http://schemas.microsoft.com/office/drawing/2014/main" id="{619E01A9-3E43-5241-8B27-5E84F94F01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6400" y="5923756"/>
            <a:ext cx="15078075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2" name="Заголовок 12">
            <a:extLst>
              <a:ext uri="{FF2B5EF4-FFF2-40B4-BE49-F238E27FC236}">
                <a16:creationId xmlns:a16="http://schemas.microsoft.com/office/drawing/2014/main" id="{32B77989-13B4-0345-B00E-3374CF978B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06400" y="3471862"/>
            <a:ext cx="17338675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/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6" name="Нижний колонтитул 13">
            <a:extLst>
              <a:ext uri="{FF2B5EF4-FFF2-40B4-BE49-F238E27FC236}">
                <a16:creationId xmlns:a16="http://schemas.microsoft.com/office/drawing/2014/main" id="{D15AFD3C-1B44-9C4A-81E5-17FBA6759FB3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06400" y="10759710"/>
            <a:ext cx="6433312" cy="395969"/>
          </a:xfrm>
          <a:prstGeom prst="rect">
            <a:avLst/>
          </a:prstGeom>
        </p:spPr>
        <p:txBody>
          <a:bodyPr lIns="0" tIns="0" rIns="0" bIns="0"/>
          <a:lstStyle/>
          <a:p>
            <a:endParaRPr lang="ru-RU"/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BE9342B2-9B05-4142-AF50-13B59E7D438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906400" y="714058"/>
            <a:ext cx="3177669" cy="1182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14147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одзаголовок 2">
            <a:extLst>
              <a:ext uri="{FF2B5EF4-FFF2-40B4-BE49-F238E27FC236}">
                <a16:creationId xmlns:a16="http://schemas.microsoft.com/office/drawing/2014/main" id="{B31CB517-791B-C349-A525-6168E81257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5" name="Заголовок 12">
            <a:extLst>
              <a:ext uri="{FF2B5EF4-FFF2-40B4-BE49-F238E27FC236}">
                <a16:creationId xmlns:a16="http://schemas.microsoft.com/office/drawing/2014/main" id="{82E44724-F3C5-A44B-A4C0-0BB8A2BF89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C0F0A868-8108-1A42-8EDA-CE2F4F76653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297805" y="-1758684"/>
            <a:ext cx="15018686" cy="15364879"/>
          </a:xfrm>
          <a:prstGeom prst="rect">
            <a:avLst/>
          </a:prstGeom>
        </p:spPr>
      </p:pic>
      <p:sp>
        <p:nvSpPr>
          <p:cNvPr id="9" name="Нижний колонтитул 8">
            <a:extLst>
              <a:ext uri="{FF2B5EF4-FFF2-40B4-BE49-F238E27FC236}">
                <a16:creationId xmlns:a16="http://schemas.microsoft.com/office/drawing/2014/main" id="{9417760D-21B9-594E-B863-A32ABBFF6424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id="{83E484AA-C2CB-E744-84A0-63E84E4BDBE9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5DED0A0F-6A06-D645-BB7B-B3C096E8F31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B9B7880E-B510-F140-B243-89F0042ED84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67730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67D9F912-A1AB-8847-86EE-DFA3A3467A70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A253B6D-528B-4C4E-BB42-F73F086058A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310865D-6844-4147-9F05-E1231503B736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1" name="Подзаголовок 2">
            <a:extLst>
              <a:ext uri="{FF2B5EF4-FFF2-40B4-BE49-F238E27FC236}">
                <a16:creationId xmlns:a16="http://schemas.microsoft.com/office/drawing/2014/main" id="{0B82EC68-AEA6-0A43-90FB-56ED8864A6A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2" name="Заголовок 12">
            <a:extLst>
              <a:ext uri="{FF2B5EF4-FFF2-40B4-BE49-F238E27FC236}">
                <a16:creationId xmlns:a16="http://schemas.microsoft.com/office/drawing/2014/main" id="{97EF1A79-3395-9247-9514-6EC3C047F1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3" name="Нижний колонтитул 8">
            <a:extLst>
              <a:ext uri="{FF2B5EF4-FFF2-40B4-BE49-F238E27FC236}">
                <a16:creationId xmlns:a16="http://schemas.microsoft.com/office/drawing/2014/main" id="{E90F4487-3ACF-194B-A678-078B67C106E7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220810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13A7DC9-D1AC-874B-B45F-E5CF03ADE61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9099" t="15719" r="12464" b="31481"/>
          <a:stretch/>
        </p:blipFill>
        <p:spPr>
          <a:xfrm>
            <a:off x="5163451" y="-2088439"/>
            <a:ext cx="18969642" cy="13404139"/>
          </a:xfrm>
          <a:prstGeom prst="rect">
            <a:avLst/>
          </a:prstGeom>
        </p:spPr>
      </p:pic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id="{9682D4C5-DDB1-4847-AE76-42212B70D76D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E7927BA8-6461-3E44-879B-33796ACFDC9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F8B0058F-50F9-5041-AC23-5BB336A65B3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14107C5B-D6F6-9B40-9676-C8C861D75D2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6" name="Заголовок 12">
            <a:extLst>
              <a:ext uri="{FF2B5EF4-FFF2-40B4-BE49-F238E27FC236}">
                <a16:creationId xmlns:a16="http://schemas.microsoft.com/office/drawing/2014/main" id="{1BD850E2-D292-F945-A78D-8B5AA1A545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7" name="Нижний колонтитул 8">
            <a:extLst>
              <a:ext uri="{FF2B5EF4-FFF2-40B4-BE49-F238E27FC236}">
                <a16:creationId xmlns:a16="http://schemas.microsoft.com/office/drawing/2014/main" id="{4853B91A-2247-384D-9817-78F55F4998B1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697971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3">
            <a:extLst>
              <a:ext uri="{FF2B5EF4-FFF2-40B4-BE49-F238E27FC236}">
                <a16:creationId xmlns:a16="http://schemas.microsoft.com/office/drawing/2014/main" id="{1EBDE21A-55B7-DD49-B2FF-E349F0F9B888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66627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56" r:id="rId2"/>
    <p:sldLayoutId id="2147483670" r:id="rId3"/>
    <p:sldLayoutId id="2147483675" r:id="rId4"/>
    <p:sldLayoutId id="2147483673" r:id="rId5"/>
    <p:sldLayoutId id="2147483671" r:id="rId6"/>
    <p:sldLayoutId id="2147483674" r:id="rId7"/>
    <p:sldLayoutId id="2147483672" r:id="rId8"/>
    <p:sldLayoutId id="2147483676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549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3">
            <a:extLst>
              <a:ext uri="{FF2B5EF4-FFF2-40B4-BE49-F238E27FC236}">
                <a16:creationId xmlns:a16="http://schemas.microsoft.com/office/drawing/2014/main" id="{5F479B8B-10D3-674C-9BA6-DD782C3538CD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67349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6" r:id="rId3"/>
    <p:sldLayoutId id="2147483669" r:id="rId4"/>
    <p:sldLayoutId id="2147483665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7" Type="http://schemas.openxmlformats.org/officeDocument/2006/relationships/image" Target="../media/image38.jp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37.jpg"/><Relationship Id="rId5" Type="http://schemas.openxmlformats.org/officeDocument/2006/relationships/image" Target="../media/image36.jpg"/><Relationship Id="rId4" Type="http://schemas.openxmlformats.org/officeDocument/2006/relationships/image" Target="../media/image35.jp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9ABAF0E-B356-8A4A-BFDC-8AEA703BC8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88112" y="3574472"/>
            <a:ext cx="8560688" cy="3171782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Открытие мастерской-</a:t>
            </a:r>
            <a:r>
              <a:rPr lang="ru-RU" dirty="0" err="1" smtClean="0"/>
              <a:t>шоурума</a:t>
            </a:r>
            <a:r>
              <a:rPr lang="ru-RU" dirty="0" smtClean="0"/>
              <a:t> по изготовлению ароматических свечей</a:t>
            </a: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44AF7252-0A3C-7145-83C5-764AA3E129D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Клячина Татьяна </a:t>
            </a:r>
            <a:br>
              <a:rPr lang="ru-RU" dirty="0" smtClean="0"/>
            </a:br>
            <a:r>
              <a:rPr lang="ru-RU" dirty="0" smtClean="0"/>
              <a:t>Титов Данила</a:t>
            </a:r>
            <a:br>
              <a:rPr lang="ru-RU" dirty="0" smtClean="0"/>
            </a:br>
            <a:r>
              <a:rPr lang="ru-RU" dirty="0" smtClean="0"/>
              <a:t>Панасенко Полина</a:t>
            </a:r>
            <a:br>
              <a:rPr lang="ru-RU" dirty="0" smtClean="0"/>
            </a:br>
            <a:r>
              <a:rPr lang="ru-RU" dirty="0" err="1" smtClean="0"/>
              <a:t>Шатеева</a:t>
            </a:r>
            <a:r>
              <a:rPr lang="ru-RU" dirty="0" smtClean="0"/>
              <a:t> Анфиса</a:t>
            </a:r>
            <a:br>
              <a:rPr lang="ru-RU" dirty="0" smtClean="0"/>
            </a:br>
            <a:r>
              <a:rPr lang="ru-RU" dirty="0" err="1" smtClean="0"/>
              <a:t>Хвостикова</a:t>
            </a:r>
            <a:r>
              <a:rPr lang="ru-RU" dirty="0" smtClean="0"/>
              <a:t> Ксения</a:t>
            </a:r>
            <a:endParaRPr lang="ru-RU" dirty="0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5352A1D-B41E-1342-9F17-0F2653F526A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68052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Заголовок 14">
            <a:extLst>
              <a:ext uri="{FF2B5EF4-FFF2-40B4-BE49-F238E27FC236}">
                <a16:creationId xmlns:a16="http://schemas.microsoft.com/office/drawing/2014/main" id="{5E3FCA23-D8EC-B74D-B073-8974604F5A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Кто мы?</a:t>
            </a:r>
            <a:endParaRPr lang="ru-RU" b="1" dirty="0"/>
          </a:p>
        </p:txBody>
      </p:sp>
      <p:sp>
        <p:nvSpPr>
          <p:cNvPr id="20" name="Текст 19">
            <a:extLst>
              <a:ext uri="{FF2B5EF4-FFF2-40B4-BE49-F238E27FC236}">
                <a16:creationId xmlns:a16="http://schemas.microsoft.com/office/drawing/2014/main" id="{283F6D99-FE8F-3447-990D-DE77451547E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1868343"/>
            <a:ext cx="8452612" cy="8015886"/>
          </a:xfrm>
        </p:spPr>
        <p:txBody>
          <a:bodyPr/>
          <a:lstStyle/>
          <a:p>
            <a:r>
              <a:rPr lang="ru-RU" sz="3600" dirty="0" smtClean="0"/>
              <a:t>Меня зовут Клячина Татьяна – я одна из создательниц магазина «дуэт ветров». Вместе с моей сестрой мы работаем и развиваем свое дело с декабря 2022 года. </a:t>
            </a:r>
            <a:br>
              <a:rPr lang="ru-RU" sz="3600" dirty="0" smtClean="0"/>
            </a:b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dirty="0" smtClean="0"/>
              <a:t>Наша мастерская занимается созданием крафтовых соевых свечей с нестандартными названиями и еще более нестандартными ароматами. </a:t>
            </a:r>
            <a:br>
              <a:rPr lang="ru-RU" sz="3600" dirty="0" smtClean="0"/>
            </a:b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dirty="0" smtClean="0"/>
              <a:t>На протяжении года мы усердно работали и добились больших результатов:</a:t>
            </a:r>
          </a:p>
          <a:p>
            <a:r>
              <a:rPr lang="ru-RU" sz="3600" dirty="0" smtClean="0"/>
              <a:t/>
            </a:r>
            <a:br>
              <a:rPr lang="ru-RU" sz="3600" dirty="0" smtClean="0"/>
            </a:br>
            <a:endParaRPr lang="ru-RU" sz="36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35" t="6094" r="5313" b="27707"/>
          <a:stretch/>
        </p:blipFill>
        <p:spPr>
          <a:xfrm>
            <a:off x="10012139" y="1741715"/>
            <a:ext cx="8043633" cy="8609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01953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Заголовок 14">
            <a:extLst>
              <a:ext uri="{FF2B5EF4-FFF2-40B4-BE49-F238E27FC236}">
                <a16:creationId xmlns:a16="http://schemas.microsoft.com/office/drawing/2014/main" id="{5E3FCA23-D8EC-B74D-B073-8974604F5A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Результаты магазина за год работы</a:t>
            </a:r>
            <a:endParaRPr lang="ru-RU" b="1" dirty="0"/>
          </a:p>
        </p:txBody>
      </p:sp>
      <p:sp>
        <p:nvSpPr>
          <p:cNvPr id="20" name="Текст 19">
            <a:extLst>
              <a:ext uri="{FF2B5EF4-FFF2-40B4-BE49-F238E27FC236}">
                <a16:creationId xmlns:a16="http://schemas.microsoft.com/office/drawing/2014/main" id="{283F6D99-FE8F-3447-990D-DE77451547E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1975303"/>
            <a:ext cx="8423583" cy="7765143"/>
          </a:xfrm>
        </p:spPr>
        <p:txBody>
          <a:bodyPr/>
          <a:lstStyle/>
          <a:p>
            <a:r>
              <a:rPr lang="ru-RU" sz="3600" dirty="0" smtClean="0"/>
              <a:t> </a:t>
            </a:r>
            <a:r>
              <a:rPr lang="ru-RU" sz="3200" dirty="0" smtClean="0"/>
              <a:t>- За период существования магазина было отправлено более 450 заказов</a:t>
            </a:r>
            <a:br>
              <a:rPr lang="ru-RU" sz="3200" dirty="0" smtClean="0"/>
            </a:br>
            <a:r>
              <a:rPr lang="ru-RU" sz="3200" dirty="0" smtClean="0"/>
              <a:t>- На онлайн заказы было сварено более 700 свечей</a:t>
            </a:r>
            <a:br>
              <a:rPr lang="ru-RU" sz="3200" dirty="0" smtClean="0"/>
            </a:br>
            <a:r>
              <a:rPr lang="ru-RU" sz="3200" dirty="0" smtClean="0"/>
              <a:t>- Аудитория магазина в </a:t>
            </a:r>
            <a:r>
              <a:rPr lang="ru-RU" sz="3200" dirty="0" err="1" smtClean="0"/>
              <a:t>ВКонтакте</a:t>
            </a:r>
            <a:r>
              <a:rPr lang="ru-RU" sz="3200" dirty="0" smtClean="0"/>
              <a:t> выросла в 10 раз (с 700 до 7 тысяч) </a:t>
            </a:r>
            <a:br>
              <a:rPr lang="ru-RU" sz="3200" dirty="0" smtClean="0"/>
            </a:br>
            <a:r>
              <a:rPr lang="ru-RU" sz="3200" dirty="0" smtClean="0"/>
              <a:t>- Ежемесячно мы отправляем 50+ заказов нашим клиентам</a:t>
            </a:r>
            <a:br>
              <a:rPr lang="ru-RU" sz="3200" dirty="0" smtClean="0"/>
            </a:br>
            <a:r>
              <a:rPr lang="ru-RU" sz="3200" dirty="0" smtClean="0"/>
              <a:t>- Мы посетили более 10 арт-</a:t>
            </a:r>
            <a:r>
              <a:rPr lang="ru-RU" sz="3200" dirty="0" err="1" smtClean="0"/>
              <a:t>крафт</a:t>
            </a:r>
            <a:r>
              <a:rPr lang="ru-RU" sz="3200" dirty="0" smtClean="0"/>
              <a:t> </a:t>
            </a:r>
            <a:r>
              <a:rPr lang="ru-RU" sz="3200" dirty="0" err="1" smtClean="0"/>
              <a:t>маркетов</a:t>
            </a:r>
            <a:r>
              <a:rPr lang="ru-RU" sz="3200" dirty="0" smtClean="0"/>
              <a:t> в разных городах (Москва, Питер, Ростов-на-Дону, Краснодар, Самара и </a:t>
            </a:r>
            <a:r>
              <a:rPr lang="ru-RU" sz="3200" dirty="0" err="1" smtClean="0"/>
              <a:t>др</a:t>
            </a:r>
            <a:r>
              <a:rPr lang="ru-RU" sz="3200" dirty="0" smtClean="0"/>
              <a:t>), в этом месяце у нас 4 мероприятия – одно из которых – самый крупный арт-</a:t>
            </a:r>
            <a:r>
              <a:rPr lang="ru-RU" sz="3200" dirty="0" err="1" smtClean="0"/>
              <a:t>маркет</a:t>
            </a:r>
            <a:r>
              <a:rPr lang="ru-RU" sz="3200" dirty="0" smtClean="0"/>
              <a:t> в России</a:t>
            </a:r>
            <a:br>
              <a:rPr lang="ru-RU" sz="3200" dirty="0" smtClean="0"/>
            </a:br>
            <a:r>
              <a:rPr lang="ru-RU" sz="3200" dirty="0" smtClean="0"/>
              <a:t>- На сегодняшний день у нас есть более 10 офлайн точек в других городах</a:t>
            </a:r>
            <a:br>
              <a:rPr lang="ru-RU" sz="3200" dirty="0" smtClean="0"/>
            </a:br>
            <a:r>
              <a:rPr lang="ru-RU" sz="3200" dirty="0" smtClean="0"/>
              <a:t>- Было создано более 30 уникальных композиций ароматов, которые полюбились нашим клиентам</a:t>
            </a:r>
            <a:endParaRPr lang="ru-RU" sz="3200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0357" y="1975303"/>
            <a:ext cx="5143500" cy="173355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70505" y="2963295"/>
            <a:ext cx="6429375" cy="138112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2505" y="4257692"/>
            <a:ext cx="6096000" cy="147637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814526" y="5294914"/>
            <a:ext cx="6696075" cy="173355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522505" y="6540081"/>
            <a:ext cx="6667500" cy="152400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570505" y="7483056"/>
            <a:ext cx="6153150" cy="158115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570357" y="8680598"/>
            <a:ext cx="5638800" cy="167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66533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Текст 18">
            <a:extLst>
              <a:ext uri="{FF2B5EF4-FFF2-40B4-BE49-F238E27FC236}">
                <a16:creationId xmlns:a16="http://schemas.microsoft.com/office/drawing/2014/main" id="{860BAB42-92E5-6D4C-988B-4C5779B99DD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ru-RU" sz="4000" dirty="0" smtClean="0"/>
              <a:t>Зачем нужны ароматические свечи?</a:t>
            </a:r>
            <a:endParaRPr lang="ru-RU" sz="4000" dirty="0"/>
          </a:p>
        </p:txBody>
      </p:sp>
      <p:sp>
        <p:nvSpPr>
          <p:cNvPr id="15" name="Заголовок 14">
            <a:extLst>
              <a:ext uri="{FF2B5EF4-FFF2-40B4-BE49-F238E27FC236}">
                <a16:creationId xmlns:a16="http://schemas.microsoft.com/office/drawing/2014/main" id="{5E3FCA23-D8EC-B74D-B073-8974604F5A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Актуальность проекта</a:t>
            </a:r>
          </a:p>
        </p:txBody>
      </p:sp>
      <p:sp>
        <p:nvSpPr>
          <p:cNvPr id="20" name="Текст 19">
            <a:extLst>
              <a:ext uri="{FF2B5EF4-FFF2-40B4-BE49-F238E27FC236}">
                <a16:creationId xmlns:a16="http://schemas.microsoft.com/office/drawing/2014/main" id="{283F6D99-FE8F-3447-990D-DE77451547E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337716"/>
            <a:ext cx="18249755" cy="7554912"/>
          </a:xfrm>
        </p:spPr>
        <p:txBody>
          <a:bodyPr/>
          <a:lstStyle/>
          <a:p>
            <a:r>
              <a:rPr lang="ru-RU" sz="3600" dirty="0" smtClean="0"/>
              <a:t>С каждым годом интерес к ароматической продукции растет. В 2023 году люди все чаще выбирают остаться дома, провести время с семьей или друзьями. Выросло количество сотрудников на удаленных должностях. В связи с этим, людям стало важно обеспечивать комфортные условия в своих домах и квартирах. </a:t>
            </a:r>
            <a:br>
              <a:rPr lang="ru-RU" sz="3600" dirty="0" smtClean="0"/>
            </a:b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dirty="0" smtClean="0"/>
              <a:t>Ароматические свечи очень недооценены. Разные эфирные масла по-разному  влияют на наш мозг, каждый компонент оказывает свое физиологическое и психологическое действие.</a:t>
            </a:r>
            <a:br>
              <a:rPr lang="ru-RU" sz="3600" dirty="0" smtClean="0"/>
            </a:br>
            <a:r>
              <a:rPr lang="ru-RU" sz="3600" dirty="0" smtClean="0"/>
              <a:t>Запахи могут помочь успокоится или настроиться на работу/учебу, подтолкнуть совершить покупку или ускорить процесс засыпания. Ароматы помогают бизнесу с продажами, репутацией и доверием сотрудников. Свечи становятся приятным дополнением к основному подарку и способствуют развитию своего бренда, даже если он не связан с ароматической продукцией.</a:t>
            </a:r>
            <a:br>
              <a:rPr lang="ru-RU" sz="3600" dirty="0" smtClean="0"/>
            </a:b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dirty="0" smtClean="0"/>
              <a:t>Свечи никогда не были товаром первой необходимости, но несмотря на это, сфера ароматов расширяется и становится все более важной для людей.</a:t>
            </a:r>
            <a:br>
              <a:rPr lang="ru-RU" sz="3600" dirty="0" smtClean="0"/>
            </a:b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786100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Текст 18">
            <a:extLst>
              <a:ext uri="{FF2B5EF4-FFF2-40B4-BE49-F238E27FC236}">
                <a16:creationId xmlns:a16="http://schemas.microsoft.com/office/drawing/2014/main" id="{860BAB42-92E5-6D4C-988B-4C5779B99DD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94588" y="4232803"/>
            <a:ext cx="5594702" cy="3336873"/>
          </a:xfrm>
        </p:spPr>
        <p:txBody>
          <a:bodyPr/>
          <a:lstStyle/>
          <a:p>
            <a:r>
              <a:rPr lang="ru-RU" sz="4400" dirty="0" smtClean="0"/>
              <a:t>Статистика запросов «ароматических свечей» в Яндексе за 2023 год.</a:t>
            </a:r>
            <a:endParaRPr lang="ru-RU" sz="4400" dirty="0"/>
          </a:p>
        </p:txBody>
      </p:sp>
      <p:sp>
        <p:nvSpPr>
          <p:cNvPr id="15" name="Заголовок 14">
            <a:extLst>
              <a:ext uri="{FF2B5EF4-FFF2-40B4-BE49-F238E27FC236}">
                <a16:creationId xmlns:a16="http://schemas.microsoft.com/office/drawing/2014/main" id="{5E3FCA23-D8EC-B74D-B073-8974604F5A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869336"/>
            <a:ext cx="9741217" cy="911089"/>
          </a:xfrm>
        </p:spPr>
        <p:txBody>
          <a:bodyPr/>
          <a:lstStyle/>
          <a:p>
            <a:r>
              <a:rPr lang="ru-RU" b="1" dirty="0"/>
              <a:t>Актуальность проекта</a:t>
            </a:r>
          </a:p>
        </p:txBody>
      </p:sp>
      <p:sp>
        <p:nvSpPr>
          <p:cNvPr id="20" name="Текст 19">
            <a:extLst>
              <a:ext uri="{FF2B5EF4-FFF2-40B4-BE49-F238E27FC236}">
                <a16:creationId xmlns:a16="http://schemas.microsoft.com/office/drawing/2014/main" id="{283F6D99-FE8F-3447-990D-DE77451547E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934632" y="2942400"/>
            <a:ext cx="11209710" cy="7554912"/>
          </a:xfrm>
        </p:spPr>
        <p:txBody>
          <a:bodyPr/>
          <a:lstStyle/>
          <a:p>
            <a:r>
              <a:rPr lang="ru-RU" sz="3600" dirty="0" smtClean="0"/>
              <a:t/>
            </a:r>
            <a:br>
              <a:rPr lang="ru-RU" sz="3600" dirty="0" smtClean="0"/>
            </a:br>
            <a:endParaRPr lang="ru-RU" sz="3600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1094" y="3052916"/>
            <a:ext cx="12429939" cy="7063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79745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10">
            <a:extLst>
              <a:ext uri="{FF2B5EF4-FFF2-40B4-BE49-F238E27FC236}">
                <a16:creationId xmlns:a16="http://schemas.microsoft.com/office/drawing/2014/main" id="{C72ED528-466D-BB48-85E5-2A2D73A027E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ru-RU" dirty="0"/>
              <a:t>Проблема клиента, которую вы решаете.</a:t>
            </a:r>
          </a:p>
          <a:p>
            <a:endParaRPr lang="ru-RU" dirty="0"/>
          </a:p>
        </p:txBody>
      </p:sp>
      <p:sp>
        <p:nvSpPr>
          <p:cNvPr id="10" name="Заголовок 9">
            <a:extLst>
              <a:ext uri="{FF2B5EF4-FFF2-40B4-BE49-F238E27FC236}">
                <a16:creationId xmlns:a16="http://schemas.microsoft.com/office/drawing/2014/main" id="{857418DB-37CF-2943-BAD4-176F0C2D36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Проблема</a:t>
            </a:r>
          </a:p>
        </p:txBody>
      </p:sp>
      <p:sp>
        <p:nvSpPr>
          <p:cNvPr id="14" name="Текст 13">
            <a:extLst>
              <a:ext uri="{FF2B5EF4-FFF2-40B4-BE49-F238E27FC236}">
                <a16:creationId xmlns:a16="http://schemas.microsoft.com/office/drawing/2014/main" id="{BFFD4462-BD95-854B-8FD9-709FEADBF54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9" y="2503424"/>
            <a:ext cx="8793162" cy="7554912"/>
          </a:xfrm>
        </p:spPr>
        <p:txBody>
          <a:bodyPr/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sz="2800" dirty="0" smtClean="0"/>
              <a:t>- </a:t>
            </a:r>
            <a:r>
              <a:rPr lang="ru-RU" sz="3600" dirty="0" smtClean="0"/>
              <a:t>Очень ограниченное количество ароматов на рынке, большинство мастеров используют одни и те же ароматизаторы, и не создают своих уникальных композиций – из-за этого все магазины похожи между собой, концепцией и ассортиментом.</a:t>
            </a:r>
            <a:br>
              <a:rPr lang="ru-RU" sz="3600" dirty="0" smtClean="0"/>
            </a:b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dirty="0" smtClean="0"/>
              <a:t>- Небольшое количество рабочих мест для молодежи без опыта</a:t>
            </a:r>
            <a:br>
              <a:rPr lang="ru-RU" sz="3600" dirty="0" smtClean="0"/>
            </a:b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dirty="0" smtClean="0"/>
              <a:t>- Отсутствие в Волгограде магазинов с подобной специализацией, поэтому люди отдают свое предпочтение свечам из </a:t>
            </a:r>
            <a:r>
              <a:rPr lang="ru-RU" sz="3600" dirty="0" err="1" smtClean="0"/>
              <a:t>массмаркета</a:t>
            </a:r>
            <a:r>
              <a:rPr lang="ru-RU" sz="3600" dirty="0" smtClean="0"/>
              <a:t> (в большинстве своем парафиновым)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15" name="Текст 14">
            <a:extLst>
              <a:ext uri="{FF2B5EF4-FFF2-40B4-BE49-F238E27FC236}">
                <a16:creationId xmlns:a16="http://schemas.microsoft.com/office/drawing/2014/main" id="{2152D6DA-EBB8-DF4B-A09D-F2FF5954B99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196023" y="2942400"/>
            <a:ext cx="8793162" cy="7554912"/>
          </a:xfrm>
        </p:spPr>
        <p:txBody>
          <a:bodyPr/>
          <a:lstStyle/>
          <a:p>
            <a:r>
              <a:rPr lang="ru-RU" sz="3600" dirty="0" smtClean="0"/>
              <a:t>Рынок свечей переполнен однообразной продукцией, из-за чего появляется «усталость» целевой аудитории, клиентам постоянно нужно предлагать что-то новое, небанальное, неординарное.</a:t>
            </a:r>
          </a:p>
          <a:p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dirty="0" smtClean="0"/>
              <a:t>И наш магазин справляется с этой задачей, нужно лишь расширить аудиторию</a:t>
            </a:r>
            <a:br>
              <a:rPr lang="ru-RU" sz="3600" dirty="0" smtClean="0"/>
            </a:b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dirty="0" smtClean="0"/>
              <a:t>Основная локализация свечных мастерских – Москва и Питер, в Волгограде эта ниша практически не занята.</a:t>
            </a:r>
            <a:br>
              <a:rPr lang="ru-RU" sz="3600" dirty="0" smtClean="0"/>
            </a:br>
            <a:endParaRPr lang="ru-RU" sz="3600" dirty="0" smtClean="0"/>
          </a:p>
          <a:p>
            <a:endParaRPr lang="ru-RU" sz="3600" dirty="0"/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E8E038BC-E53B-614C-A9F9-2C3CA505EC5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ru-RU" dirty="0"/>
              <a:t>Почему существующих вариантов решения </a:t>
            </a:r>
            <a:br>
              <a:rPr lang="ru-RU" dirty="0"/>
            </a:br>
            <a:r>
              <a:rPr lang="ru-RU" dirty="0"/>
              <a:t>не достаточно?</a:t>
            </a:r>
          </a:p>
        </p:txBody>
      </p:sp>
    </p:spTree>
    <p:extLst>
      <p:ext uri="{BB962C8B-B14F-4D97-AF65-F5344CB8AC3E}">
        <p14:creationId xmlns:p14="http://schemas.microsoft.com/office/powerpoint/2010/main" val="39152859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None/>
            </a:pPr>
            <a:r>
              <a:rPr lang="ru-RU" sz="2800" dirty="0"/>
              <a:t>Что вы предлагаете, уникальные преимущества и выгоды для клиента.</a:t>
            </a:r>
          </a:p>
          <a:p>
            <a:endParaRPr lang="ru-RU" sz="280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Решение</a:t>
            </a:r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id="{D114D169-39CA-9F4E-8E20-E19DCB371C2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10049183" cy="7554912"/>
          </a:xfrm>
        </p:spPr>
        <p:txBody>
          <a:bodyPr/>
          <a:lstStyle/>
          <a:p>
            <a:r>
              <a:rPr lang="ru-RU" sz="2800" dirty="0" smtClean="0"/>
              <a:t>Мы предлагаем масштабировать уже существующий и работающий магазин, чтобы: - открыть рабочие места для молодых ребят, - выпустить на рынок новые нестандартные ароматы, - развивать сферу бизнеса в Волгоградской области</a:t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>Наше главное преимущество в том, что наши ароматы – это композиции которые были созданы путем смешения нескольких </a:t>
            </a:r>
            <a:r>
              <a:rPr lang="ru-RU" sz="2800" dirty="0" err="1" smtClean="0"/>
              <a:t>ароматизаторов</a:t>
            </a:r>
            <a:r>
              <a:rPr lang="ru-RU" sz="2800" dirty="0" smtClean="0"/>
              <a:t>, в самых различных пропорциях. Их невозможно в точности повторить – ведь формулы знаем только мы. </a:t>
            </a:r>
          </a:p>
          <a:p>
            <a:r>
              <a:rPr lang="ru-RU" sz="2800" dirty="0" smtClean="0"/>
              <a:t>Все наши свечи стабильно продаются, пожалуй, нет ни одного аромата, который бы не понравился клиентам. </a:t>
            </a:r>
            <a:br>
              <a:rPr lang="ru-RU" sz="2800" dirty="0" smtClean="0"/>
            </a:br>
            <a:endParaRPr lang="ru-RU" sz="2800" dirty="0" smtClean="0"/>
          </a:p>
          <a:p>
            <a:r>
              <a:rPr lang="ru-RU" sz="2800" dirty="0" smtClean="0"/>
              <a:t>В магазине </a:t>
            </a:r>
            <a:r>
              <a:rPr lang="ru-RU" sz="2800" dirty="0" err="1" smtClean="0"/>
              <a:t>присутсвует</a:t>
            </a:r>
            <a:r>
              <a:rPr lang="ru-RU" sz="2800" dirty="0" smtClean="0"/>
              <a:t> система скидок – наборы из 3-х любых свечей, бесплатная доставка от определенной суммы, скидки на некоторые свечи каждый месяц.  </a:t>
            </a:r>
            <a:endParaRPr lang="ru-RU" sz="28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656"/>
          <a:stretch/>
        </p:blipFill>
        <p:spPr>
          <a:xfrm>
            <a:off x="11535794" y="1728887"/>
            <a:ext cx="6702980" cy="8483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95184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pPr>
              <a:buNone/>
            </a:pPr>
            <a:r>
              <a:rPr lang="ru-RU" sz="2800" dirty="0"/>
              <a:t>Рынок, на котором вы работаете, его объем, рост и уровень конкуренции.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Рынок</a:t>
            </a: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C4896C73-F32D-8247-AB33-4BFBCE9D953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492897" y="2887536"/>
            <a:ext cx="9311297" cy="7554912"/>
          </a:xfrm>
        </p:spPr>
        <p:txBody>
          <a:bodyPr/>
          <a:lstStyle/>
          <a:p>
            <a:r>
              <a:rPr lang="ru-RU" sz="3200" dirty="0" smtClean="0"/>
              <a:t>Наша работа в основном завязана на аудитории социальной сети </a:t>
            </a:r>
            <a:r>
              <a:rPr lang="ru-RU" sz="3200" dirty="0" err="1" smtClean="0"/>
              <a:t>Вконтакте</a:t>
            </a:r>
            <a:r>
              <a:rPr lang="ru-RU" sz="3200" dirty="0" smtClean="0"/>
              <a:t>, несмотря на то, что наше сообщество является одним из самых крупных в сфере свечей, есть следующие конкуренты: </a:t>
            </a:r>
            <a:br>
              <a:rPr lang="ru-RU" sz="3200" dirty="0" smtClean="0"/>
            </a:br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3200" dirty="0" smtClean="0"/>
              <a:t>- </a:t>
            </a:r>
            <a:r>
              <a:rPr lang="en-GB" sz="3200" dirty="0" err="1" smtClean="0"/>
              <a:t>nastya</a:t>
            </a:r>
            <a:r>
              <a:rPr lang="en-GB" sz="3200" dirty="0" smtClean="0"/>
              <a:t> and dragons</a:t>
            </a:r>
            <a:br>
              <a:rPr lang="en-GB" sz="3200" dirty="0" smtClean="0"/>
            </a:br>
            <a:r>
              <a:rPr lang="en-GB" sz="3200" dirty="0" smtClean="0"/>
              <a:t>- </a:t>
            </a:r>
            <a:r>
              <a:rPr lang="en-GB" sz="3200" dirty="0" err="1" smtClean="0"/>
              <a:t>candalae</a:t>
            </a:r>
            <a:r>
              <a:rPr lang="en-GB" sz="3200" dirty="0" smtClean="0"/>
              <a:t> stories</a:t>
            </a:r>
            <a:br>
              <a:rPr lang="en-GB" sz="3200" dirty="0" smtClean="0"/>
            </a:br>
            <a:r>
              <a:rPr lang="en-GB" sz="3200" dirty="0" smtClean="0"/>
              <a:t>- LH </a:t>
            </a:r>
            <a:r>
              <a:rPr lang="ru-RU" sz="3200" dirty="0" smtClean="0"/>
              <a:t>эко-мастерская</a:t>
            </a:r>
            <a:r>
              <a:rPr lang="en-GB" sz="3200" dirty="0" smtClean="0"/>
              <a:t/>
            </a:r>
            <a:br>
              <a:rPr lang="en-GB" sz="3200" dirty="0" smtClean="0"/>
            </a:br>
            <a:r>
              <a:rPr lang="en-GB" sz="3200" dirty="0" smtClean="0"/>
              <a:t>- Fragrance &amp; Flame</a:t>
            </a:r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3200" dirty="0" smtClean="0"/>
              <a:t>Помимо этих брендов есть еще совсем маленькие мастерские. Только по запросу «свечи» в </a:t>
            </a:r>
            <a:r>
              <a:rPr lang="ru-RU" sz="3200" dirty="0" err="1" smtClean="0"/>
              <a:t>Вконтакте</a:t>
            </a:r>
            <a:r>
              <a:rPr lang="ru-RU" sz="3200" dirty="0" smtClean="0"/>
              <a:t> более 100 сообществ. </a:t>
            </a:r>
            <a:br>
              <a:rPr lang="ru-RU" sz="3200" dirty="0" smtClean="0"/>
            </a:br>
            <a:r>
              <a:rPr lang="ru-RU" sz="3200" dirty="0" smtClean="0"/>
              <a:t>Количество магазинов растет, но развиваться в социальной сети не просто, да и многие из них просто копия друг друга. </a:t>
            </a:r>
            <a:endParaRPr lang="ru-RU" sz="32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5053" y="2887536"/>
            <a:ext cx="6524430" cy="174660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14006" y="4796769"/>
            <a:ext cx="4552786" cy="190923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5053" y="7162185"/>
            <a:ext cx="5133975" cy="914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14006" y="8532768"/>
            <a:ext cx="4657725" cy="11906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147386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None/>
            </a:pPr>
            <a:r>
              <a:rPr lang="ru-RU" sz="2800" dirty="0"/>
              <a:t>Бизнес-модель – как вы зарабатываете или планируете.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Бизнес-модель</a:t>
            </a:r>
            <a:endParaRPr lang="ru-RU" dirty="0"/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5F7AD820-9E6E-A040-BEDF-7E0541D8255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7" y="2639977"/>
            <a:ext cx="18336841" cy="7554912"/>
          </a:xfrm>
        </p:spPr>
        <p:txBody>
          <a:bodyPr/>
          <a:lstStyle/>
          <a:p>
            <a:r>
              <a:rPr lang="ru-RU" sz="3200" dirty="0" smtClean="0"/>
              <a:t>Мы работаем непосредственно с клиентами, они совершают заказы через наш сайт и торговую площадку </a:t>
            </a:r>
            <a:r>
              <a:rPr lang="ru-RU" sz="3200" dirty="0" err="1" smtClean="0"/>
              <a:t>Вконтакте</a:t>
            </a:r>
            <a:r>
              <a:rPr lang="ru-RU" sz="3200" dirty="0" smtClean="0"/>
              <a:t>. Но в нашем случае работа по схеме </a:t>
            </a:r>
            <a:r>
              <a:rPr lang="en-GB" sz="3200" dirty="0" smtClean="0"/>
              <a:t>B2B</a:t>
            </a:r>
            <a:r>
              <a:rPr lang="ru-RU" sz="3200" dirty="0" smtClean="0"/>
              <a:t>, тоже имеет место быть. Уникальные ароматы могут помочь с продажами в таких местах как: магазины одежды, магазины мебели и товаров для дома, фотостудии, </a:t>
            </a:r>
            <a:r>
              <a:rPr lang="ru-RU" sz="3200" dirty="0" err="1" smtClean="0"/>
              <a:t>шоурумы</a:t>
            </a:r>
            <a:r>
              <a:rPr lang="ru-RU" sz="3200" dirty="0" smtClean="0"/>
              <a:t>, салоны красоты и </a:t>
            </a:r>
            <a:r>
              <a:rPr lang="ru-RU" sz="3200" dirty="0" err="1" smtClean="0"/>
              <a:t>спа</a:t>
            </a:r>
            <a:r>
              <a:rPr lang="ru-RU" sz="3200" dirty="0" smtClean="0"/>
              <a:t>, магазины премиум класса (автомобили например), мы так же можем сотрудничать с другими компаниями и создавать для них свечи в качестве корпоративного мерча.</a:t>
            </a:r>
            <a:br>
              <a:rPr lang="ru-RU" sz="3200" dirty="0" smtClean="0"/>
            </a:br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3200" dirty="0" smtClean="0"/>
              <a:t>В будущем мы планируем открыть офлайн магазин в </a:t>
            </a:r>
            <a:r>
              <a:rPr lang="ru-RU" sz="3200" dirty="0" smtClean="0"/>
              <a:t>Волгограде, </a:t>
            </a:r>
            <a:r>
              <a:rPr lang="ru-RU" sz="3200" dirty="0" smtClean="0"/>
              <a:t>чтобы старым и новым клиентам из нашего города и области было удобнее приобретать продукцию. Со временем хотим выйти на </a:t>
            </a:r>
            <a:r>
              <a:rPr lang="en-GB" sz="3200" dirty="0" smtClean="0"/>
              <a:t>OZON.</a:t>
            </a:r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3200" dirty="0" smtClean="0"/>
              <a:t>Так же, у нас есть офлайн точки в других городах. Мы работаем по системе аренды полок: магазин сдает мастерам с разных городов полку в аренду, мастера размещают свои изделия на полке и «продают» их. Наши товары можно найти в таких городах как: Архангельск, Иркутск, Тула, Санкт-Петербург, Екатеринбург, Казань, Краснодар, Москва и др. Это очень удобно, так как ароматы – вещь индивидуальная, поэтому люди могут прийти в такое место и послушать ароматы наших свечей и подобрать для себя подходящий.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25462778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94588" y="1589088"/>
            <a:ext cx="10328935" cy="1135824"/>
          </a:xfrm>
        </p:spPr>
        <p:txBody>
          <a:bodyPr/>
          <a:lstStyle/>
          <a:p>
            <a:pPr>
              <a:buNone/>
            </a:pPr>
            <a:r>
              <a:rPr lang="ru-RU" sz="2800" dirty="0"/>
              <a:t>Текущие результаты: успешные кейсы, клиенты или предварительные договоренности, привлеченные инвестиции и др.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Текущие </a:t>
            </a:r>
            <a:r>
              <a:rPr lang="ru-RU" b="1" dirty="0" smtClean="0"/>
              <a:t>финансовые результаты</a:t>
            </a:r>
            <a:endParaRPr lang="ru-RU" dirty="0"/>
          </a:p>
        </p:txBody>
      </p:sp>
      <p:sp>
        <p:nvSpPr>
          <p:cNvPr id="12" name="Текст 11">
            <a:extLst>
              <a:ext uri="{FF2B5EF4-FFF2-40B4-BE49-F238E27FC236}">
                <a16:creationId xmlns:a16="http://schemas.microsoft.com/office/drawing/2014/main" id="{977D909F-9EDA-3741-9984-4E6538C4E5C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9741218" cy="7554912"/>
          </a:xfrm>
        </p:spPr>
        <p:txBody>
          <a:bodyPr/>
          <a:lstStyle/>
          <a:p>
            <a:r>
              <a:rPr lang="ru-RU" sz="2800" dirty="0" smtClean="0"/>
              <a:t>На данный момент в магазин стабильно приходят новые заказы, как от постоянных, так и от новых клиентов. </a:t>
            </a:r>
            <a:br>
              <a:rPr lang="ru-RU" sz="2800" dirty="0" smtClean="0"/>
            </a:br>
            <a:r>
              <a:rPr lang="ru-RU" sz="2800" dirty="0" smtClean="0"/>
              <a:t>Оборот магазина ежемесячно составляет 200-230 тысяч рублей.</a:t>
            </a:r>
            <a:br>
              <a:rPr lang="ru-RU" sz="2800" dirty="0" smtClean="0"/>
            </a:br>
            <a:r>
              <a:rPr lang="ru-RU" sz="2800" dirty="0" smtClean="0"/>
              <a:t>Мы активно принимаем участие в арт-</a:t>
            </a:r>
            <a:r>
              <a:rPr lang="ru-RU" sz="2800" dirty="0" err="1" smtClean="0"/>
              <a:t>крафт</a:t>
            </a:r>
            <a:r>
              <a:rPr lang="ru-RU" sz="2800" dirty="0" smtClean="0"/>
              <a:t>-</a:t>
            </a:r>
            <a:r>
              <a:rPr lang="ru-RU" sz="2800" dirty="0" err="1" smtClean="0"/>
              <a:t>маркетах</a:t>
            </a:r>
            <a:r>
              <a:rPr lang="ru-RU" sz="2800" dirty="0" smtClean="0"/>
              <a:t>, за год посетили более 10 мероприятий в разных городах, и заработали с них в сумме более 500 тысяч рублей. Самый крупный заработок за день работы – 120 тысяч рублей (арт-</a:t>
            </a:r>
            <a:r>
              <a:rPr lang="ru-RU" sz="2800" dirty="0" err="1" smtClean="0"/>
              <a:t>маркет</a:t>
            </a:r>
            <a:r>
              <a:rPr lang="ru-RU" sz="2800" dirty="0" smtClean="0"/>
              <a:t> Хокку в Москве, 12 ноября) </a:t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>В магазине постоянно вводятся улучшения, недавно мы запустили свой сайт, для того, чтобы людям было удобнее совершать заказы.</a:t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>Мы стабильно выпускаем новинки, а так же работаем с </a:t>
            </a:r>
            <a:r>
              <a:rPr lang="ru-RU" sz="2800" dirty="0" err="1" smtClean="0"/>
              <a:t>таргетированной</a:t>
            </a:r>
            <a:r>
              <a:rPr lang="ru-RU" sz="2800" dirty="0" smtClean="0"/>
              <a:t> рекламой. За год рекламный бюджет составил около 40-50 тысяч рублей.</a:t>
            </a:r>
            <a:endParaRPr lang="ru-RU" sz="28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91" b="3813"/>
          <a:stretch/>
        </p:blipFill>
        <p:spPr>
          <a:xfrm>
            <a:off x="11868888" y="1426464"/>
            <a:ext cx="6852838" cy="8956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83303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18C40FDE-9047-A040-B3DB-E11C251FC53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48000"/>
          </a:blip>
          <a:srcRect l="12508" t="15043" r="19245" b="34928"/>
          <a:stretch/>
        </p:blipFill>
        <p:spPr>
          <a:xfrm>
            <a:off x="7355316" y="1096849"/>
            <a:ext cx="13331952" cy="10218851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Команда</a:t>
            </a:r>
            <a:endParaRPr lang="ru-RU" dirty="0"/>
          </a:p>
        </p:txBody>
      </p:sp>
      <p:pic>
        <p:nvPicPr>
          <p:cNvPr id="7" name="Рисунок 6"/>
          <p:cNvPicPr>
            <a:picLocks noGrp="1" noChangeAspect="1"/>
          </p:cNvPicPr>
          <p:nvPr>
            <p:ph type="pic" sz="quarter" idx="17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1" r="731"/>
          <a:stretch>
            <a:fillRect/>
          </a:stretch>
        </p:blipFill>
        <p:spPr>
          <a:xfrm>
            <a:off x="12807852" y="5373691"/>
            <a:ext cx="2139950" cy="2141537"/>
          </a:xfrm>
        </p:spPr>
      </p:pic>
      <p:sp>
        <p:nvSpPr>
          <p:cNvPr id="24" name="Текст 23">
            <a:extLst>
              <a:ext uri="{FF2B5EF4-FFF2-40B4-BE49-F238E27FC236}">
                <a16:creationId xmlns:a16="http://schemas.microsoft.com/office/drawing/2014/main" id="{3A491EAE-61CE-9549-AB51-FD2BFFBEC8D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12631990" y="4632037"/>
            <a:ext cx="2540125" cy="439199"/>
          </a:xfrm>
        </p:spPr>
        <p:txBody>
          <a:bodyPr/>
          <a:lstStyle/>
          <a:p>
            <a:r>
              <a:rPr lang="ru-RU" dirty="0" smtClean="0"/>
              <a:t>Титов </a:t>
            </a:r>
            <a:r>
              <a:rPr lang="ru-RU" dirty="0" smtClean="0"/>
              <a:t>Данила</a:t>
            </a:r>
            <a:endParaRPr lang="ru-RU" dirty="0"/>
          </a:p>
        </p:txBody>
      </p:sp>
      <p:pic>
        <p:nvPicPr>
          <p:cNvPr id="8" name="Рисунок 7"/>
          <p:cNvPicPr>
            <a:picLocks noGrp="1" noChangeAspect="1"/>
          </p:cNvPicPr>
          <p:nvPr>
            <p:ph type="pic" sz="quarter" idx="20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472" b="12472"/>
          <a:stretch>
            <a:fillRect/>
          </a:stretch>
        </p:blipFill>
        <p:spPr>
          <a:xfrm>
            <a:off x="16443475" y="2338841"/>
            <a:ext cx="2139950" cy="2141537"/>
          </a:xfrm>
        </p:spPr>
      </p:pic>
      <p:sp>
        <p:nvSpPr>
          <p:cNvPr id="27" name="Текст 26">
            <a:extLst>
              <a:ext uri="{FF2B5EF4-FFF2-40B4-BE49-F238E27FC236}">
                <a16:creationId xmlns:a16="http://schemas.microsoft.com/office/drawing/2014/main" id="{8662CAD4-AE6A-E14B-A88F-B1C3D23B2437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2821303" y="7671590"/>
            <a:ext cx="2931506" cy="290737"/>
          </a:xfrm>
        </p:spPr>
        <p:txBody>
          <a:bodyPr/>
          <a:lstStyle/>
          <a:p>
            <a:r>
              <a:rPr lang="ru-RU" dirty="0" smtClean="0"/>
              <a:t>Панасенко Полина</a:t>
            </a:r>
            <a:endParaRPr lang="ru-RU" dirty="0"/>
          </a:p>
        </p:txBody>
      </p:sp>
      <p:pic>
        <p:nvPicPr>
          <p:cNvPr id="9" name="Рисунок 8"/>
          <p:cNvPicPr>
            <a:picLocks noGrp="1" noChangeAspect="1"/>
          </p:cNvPicPr>
          <p:nvPr>
            <p:ph type="pic" sz="quarter" idx="23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472" b="12472"/>
          <a:stretch>
            <a:fillRect/>
          </a:stretch>
        </p:blipFill>
        <p:spPr>
          <a:xfrm>
            <a:off x="16400336" y="5373691"/>
            <a:ext cx="2139950" cy="2141537"/>
          </a:xfrm>
        </p:spPr>
      </p:pic>
      <p:sp>
        <p:nvSpPr>
          <p:cNvPr id="30" name="Текст 29">
            <a:extLst>
              <a:ext uri="{FF2B5EF4-FFF2-40B4-BE49-F238E27FC236}">
                <a16:creationId xmlns:a16="http://schemas.microsoft.com/office/drawing/2014/main" id="{9F12BE12-15DF-9542-A4B6-BC4836F7D6DE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15873413" y="4649780"/>
            <a:ext cx="3193796" cy="385107"/>
          </a:xfrm>
        </p:spPr>
        <p:txBody>
          <a:bodyPr/>
          <a:lstStyle/>
          <a:p>
            <a:r>
              <a:rPr lang="ru-RU" dirty="0" err="1" smtClean="0"/>
              <a:t>Шатеева</a:t>
            </a:r>
            <a:r>
              <a:rPr lang="ru-RU" dirty="0" smtClean="0"/>
              <a:t> Анфиса</a:t>
            </a:r>
            <a:endParaRPr lang="ru-RU" dirty="0"/>
          </a:p>
        </p:txBody>
      </p:sp>
      <p:pic>
        <p:nvPicPr>
          <p:cNvPr id="10" name="Рисунок 9"/>
          <p:cNvPicPr>
            <a:picLocks noGrp="1" noChangeAspect="1"/>
          </p:cNvPicPr>
          <p:nvPr>
            <p:ph type="pic" sz="quarter" idx="26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629" b="12629"/>
          <a:stretch>
            <a:fillRect/>
          </a:stretch>
        </p:blipFill>
        <p:spPr>
          <a:xfrm>
            <a:off x="12821303" y="2334138"/>
            <a:ext cx="2139950" cy="2141537"/>
          </a:xfrm>
        </p:spPr>
      </p:pic>
      <p:sp>
        <p:nvSpPr>
          <p:cNvPr id="33" name="Текст 32">
            <a:extLst>
              <a:ext uri="{FF2B5EF4-FFF2-40B4-BE49-F238E27FC236}">
                <a16:creationId xmlns:a16="http://schemas.microsoft.com/office/drawing/2014/main" id="{6533EAD2-9970-9245-A57A-DA4ED67C34A4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16443475" y="7671590"/>
            <a:ext cx="2850264" cy="364883"/>
          </a:xfrm>
        </p:spPr>
        <p:txBody>
          <a:bodyPr/>
          <a:lstStyle/>
          <a:p>
            <a:r>
              <a:rPr lang="ru-RU" dirty="0" err="1" smtClean="0"/>
              <a:t>Хвостикова</a:t>
            </a:r>
            <a:r>
              <a:rPr lang="ru-RU" dirty="0" smtClean="0"/>
              <a:t> Ксения</a:t>
            </a:r>
            <a:endParaRPr lang="ru-RU" dirty="0"/>
          </a:p>
        </p:txBody>
      </p:sp>
      <p:sp>
        <p:nvSpPr>
          <p:cNvPr id="34" name="Текст 23">
            <a:extLst>
              <a:ext uri="{FF2B5EF4-FFF2-40B4-BE49-F238E27FC236}">
                <a16:creationId xmlns:a16="http://schemas.microsoft.com/office/drawing/2014/main" id="{3A491EAE-61CE-9549-AB51-FD2BFFBEC8D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14287056" y="1396312"/>
            <a:ext cx="2408117" cy="561558"/>
          </a:xfrm>
        </p:spPr>
        <p:txBody>
          <a:bodyPr/>
          <a:lstStyle/>
          <a:p>
            <a:r>
              <a:rPr lang="ru-RU" sz="3600" dirty="0" smtClean="0"/>
              <a:t>Участники</a:t>
            </a:r>
            <a:endParaRPr lang="ru-RU" dirty="0"/>
          </a:p>
        </p:txBody>
      </p:sp>
      <p:sp>
        <p:nvSpPr>
          <p:cNvPr id="35" name="Текст 23">
            <a:extLst>
              <a:ext uri="{FF2B5EF4-FFF2-40B4-BE49-F238E27FC236}">
                <a16:creationId xmlns:a16="http://schemas.microsoft.com/office/drawing/2014/main" id="{3A491EAE-61CE-9549-AB51-FD2BFFBEC8D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23815" y="1589088"/>
            <a:ext cx="5708312" cy="561558"/>
          </a:xfrm>
        </p:spPr>
        <p:txBody>
          <a:bodyPr/>
          <a:lstStyle/>
          <a:p>
            <a:r>
              <a:rPr lang="ru-RU" sz="3600" dirty="0" smtClean="0"/>
              <a:t>Лидер: Клячина Татьяна</a:t>
            </a:r>
            <a:endParaRPr lang="ru-RU" dirty="0"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08"/>
          <a:stretch/>
        </p:blipFill>
        <p:spPr>
          <a:xfrm>
            <a:off x="470100" y="2355800"/>
            <a:ext cx="5784303" cy="7759275"/>
          </a:xfrm>
          <a:prstGeom prst="rect">
            <a:avLst/>
          </a:prstGeom>
        </p:spPr>
      </p:pic>
      <p:sp>
        <p:nvSpPr>
          <p:cNvPr id="37" name="Текст 7">
            <a:extLst>
              <a:ext uri="{FF2B5EF4-FFF2-40B4-BE49-F238E27FC236}">
                <a16:creationId xmlns:a16="http://schemas.microsoft.com/office/drawing/2014/main" id="{C1D705DB-48BD-5A41-8B3E-9DE81E2C927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567078" y="2342078"/>
            <a:ext cx="5928099" cy="7640476"/>
          </a:xfrm>
        </p:spPr>
        <p:txBody>
          <a:bodyPr/>
          <a:lstStyle/>
          <a:p>
            <a:r>
              <a:rPr lang="ru-RU" sz="3400" dirty="0" smtClean="0"/>
              <a:t>- Работа в качестве </a:t>
            </a:r>
            <a:r>
              <a:rPr lang="ru-RU" sz="3400" dirty="0" err="1" smtClean="0"/>
              <a:t>самозанятого</a:t>
            </a:r>
            <a:r>
              <a:rPr lang="ru-RU" sz="3400" dirty="0" smtClean="0"/>
              <a:t> лица с 2022 года</a:t>
            </a:r>
            <a:br>
              <a:rPr lang="ru-RU" sz="3400" dirty="0" smtClean="0"/>
            </a:br>
            <a:r>
              <a:rPr lang="ru-RU" sz="3400" dirty="0" smtClean="0"/>
              <a:t>- Создание сайтов на платформе </a:t>
            </a:r>
            <a:r>
              <a:rPr lang="en-GB" sz="3400" dirty="0" smtClean="0"/>
              <a:t>Tilda</a:t>
            </a:r>
            <a:br>
              <a:rPr lang="en-GB" sz="3400" dirty="0" smtClean="0"/>
            </a:br>
            <a:r>
              <a:rPr lang="en-GB" sz="3400" dirty="0" smtClean="0"/>
              <a:t>- </a:t>
            </a:r>
            <a:r>
              <a:rPr lang="ru-RU" sz="3400" dirty="0" smtClean="0"/>
              <a:t>предметная фотосъемка</a:t>
            </a:r>
            <a:br>
              <a:rPr lang="ru-RU" sz="3400" dirty="0" smtClean="0"/>
            </a:br>
            <a:r>
              <a:rPr lang="ru-RU" sz="3400" dirty="0" smtClean="0"/>
              <a:t>- ведение коммуникации с клиентами</a:t>
            </a:r>
            <a:br>
              <a:rPr lang="ru-RU" sz="3400" dirty="0" smtClean="0"/>
            </a:br>
            <a:r>
              <a:rPr lang="ru-RU" sz="3400" dirty="0" smtClean="0"/>
              <a:t>- навыки работы с </a:t>
            </a:r>
            <a:r>
              <a:rPr lang="ru-RU" sz="3400" dirty="0" err="1" smtClean="0"/>
              <a:t>таргетированной</a:t>
            </a:r>
            <a:r>
              <a:rPr lang="ru-RU" sz="3400" dirty="0" smtClean="0"/>
              <a:t> рекламой</a:t>
            </a:r>
            <a:br>
              <a:rPr lang="ru-RU" sz="3400" dirty="0" smtClean="0"/>
            </a:br>
            <a:r>
              <a:rPr lang="ru-RU" sz="3400" dirty="0" smtClean="0"/>
              <a:t>- двухлетний опыт работы со свечами и ароматическими композициями</a:t>
            </a:r>
            <a:br>
              <a:rPr lang="ru-RU" sz="3400" dirty="0" smtClean="0"/>
            </a:br>
            <a:r>
              <a:rPr lang="ru-RU" sz="3400" dirty="0" smtClean="0"/>
              <a:t>- ведение социальных сетей магазина</a:t>
            </a:r>
            <a:br>
              <a:rPr lang="ru-RU" sz="3400" dirty="0" smtClean="0"/>
            </a:br>
            <a:r>
              <a:rPr lang="ru-RU" sz="3400" dirty="0" smtClean="0"/>
              <a:t>- навыки работы с транспортными компаниями</a:t>
            </a:r>
            <a:endParaRPr lang="ru-RU" sz="3400" dirty="0"/>
          </a:p>
        </p:txBody>
      </p:sp>
      <p:sp>
        <p:nvSpPr>
          <p:cNvPr id="38" name="Текст 23">
            <a:extLst>
              <a:ext uri="{FF2B5EF4-FFF2-40B4-BE49-F238E27FC236}">
                <a16:creationId xmlns:a16="http://schemas.microsoft.com/office/drawing/2014/main" id="{3A491EAE-61CE-9549-AB51-FD2BFFBEC8D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13483549" y="9043778"/>
            <a:ext cx="5297713" cy="558162"/>
          </a:xfrm>
        </p:spPr>
        <p:txBody>
          <a:bodyPr/>
          <a:lstStyle/>
          <a:p>
            <a:r>
              <a:rPr lang="ru-RU" dirty="0" err="1" smtClean="0"/>
              <a:t>Трекер</a:t>
            </a:r>
            <a:r>
              <a:rPr lang="ru-RU" dirty="0" smtClean="0"/>
              <a:t>: Венецианский А.С.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793640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None/>
            </a:pPr>
            <a:r>
              <a:rPr lang="ru-RU" sz="2800" dirty="0"/>
              <a:t>Планы развития, потребности и предложение для того, кому вы адресуете презентацию.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Планы развития</a:t>
            </a:r>
            <a:endParaRPr lang="ru-RU" dirty="0"/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id="{C1D705DB-48BD-5A41-8B3E-9DE81E2C927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861607" y="2887536"/>
            <a:ext cx="9458780" cy="7554912"/>
          </a:xfrm>
        </p:spPr>
        <p:txBody>
          <a:bodyPr/>
          <a:lstStyle/>
          <a:p>
            <a:r>
              <a:rPr lang="ru-RU" sz="2800" dirty="0" smtClean="0"/>
              <a:t>В наших планах открытие офлайн магазина в нашем городе – это позволит открыть рабочие места, расширить нашу клиентскую базу, а так же перенести все рабочие процессы из дома в офис.</a:t>
            </a:r>
            <a:br>
              <a:rPr lang="ru-RU" sz="2800" dirty="0" smtClean="0"/>
            </a:br>
            <a:endParaRPr lang="ru-RU" sz="2800" dirty="0" smtClean="0"/>
          </a:p>
          <a:p>
            <a:r>
              <a:rPr lang="ru-RU" sz="2800" dirty="0" smtClean="0"/>
              <a:t>В течение года мы хотим выйти со своей продукцией на </a:t>
            </a:r>
            <a:r>
              <a:rPr lang="en-GB" sz="2800" dirty="0" smtClean="0"/>
              <a:t>OZON,</a:t>
            </a:r>
            <a:r>
              <a:rPr lang="ru-RU" sz="2800" dirty="0" smtClean="0"/>
              <a:t> и продолжим увеличивать количество офлайн точек в городах по всей стране. </a:t>
            </a:r>
            <a:br>
              <a:rPr lang="ru-RU" sz="2800" dirty="0" smtClean="0"/>
            </a:br>
            <a:r>
              <a:rPr lang="ru-RU" sz="2800" dirty="0" smtClean="0"/>
              <a:t>После открытия ИП в планах расширить ассортимент продукции – добавить парфюмерную продукцию: твердые и спиртовые духи. </a:t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>Если говорить о совсем глобальных планах – это открытие нескольких магазинов: в Москве, Санкт-Петербурге, а так же на Юге и Севере страны.</a:t>
            </a:r>
            <a:br>
              <a:rPr lang="ru-RU" sz="2800" dirty="0" smtClean="0"/>
            </a:br>
            <a:r>
              <a:rPr lang="ru-RU" sz="2800" dirty="0" smtClean="0"/>
              <a:t> </a:t>
            </a:r>
          </a:p>
          <a:p>
            <a:r>
              <a:rPr lang="ru-RU" sz="2800" dirty="0" smtClean="0"/>
              <a:t>Мы не стоим на месте, и стараемся каждый раз удивлять покупателей чем-то новым, повышаем степень доверия наших клиентов и становимся лучше!</a:t>
            </a:r>
            <a:r>
              <a:rPr lang="ru-RU" sz="3600" dirty="0" smtClean="0"/>
              <a:t/>
            </a:r>
            <a:br>
              <a:rPr lang="ru-RU" sz="3600" dirty="0" smtClean="0"/>
            </a:br>
            <a:endParaRPr lang="ru-RU" sz="36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391" b="21149"/>
          <a:stretch/>
        </p:blipFill>
        <p:spPr>
          <a:xfrm>
            <a:off x="1045945" y="2580968"/>
            <a:ext cx="8127551" cy="7861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33403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906463" y="7631892"/>
            <a:ext cx="9733829" cy="2732088"/>
          </a:xfrm>
          <a:prstGeom prst="rect">
            <a:avLst/>
          </a:prstGeom>
        </p:spPr>
        <p:txBody>
          <a:bodyPr lIns="0" tIns="0" rIns="0" bIns="0"/>
          <a:lstStyle/>
          <a:p>
            <a:pPr>
              <a:lnSpc>
                <a:spcPts val="4360"/>
              </a:lnSpc>
              <a:buNone/>
            </a:pPr>
            <a:r>
              <a:rPr lang="ru-RU" sz="1800" dirty="0"/>
              <a:t>Сайт </a:t>
            </a:r>
          </a:p>
          <a:p>
            <a:pPr>
              <a:lnSpc>
                <a:spcPts val="4360"/>
              </a:lnSpc>
              <a:buNone/>
            </a:pPr>
            <a:r>
              <a:rPr lang="ru-RU" sz="1800" dirty="0"/>
              <a:t>Телефон</a:t>
            </a:r>
          </a:p>
          <a:p>
            <a:pPr>
              <a:lnSpc>
                <a:spcPts val="4360"/>
              </a:lnSpc>
              <a:buNone/>
            </a:pPr>
            <a:r>
              <a:rPr lang="en-US" sz="1800" dirty="0"/>
              <a:t>email</a:t>
            </a:r>
            <a:endParaRPr lang="ru-RU" sz="180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6464" y="4564856"/>
            <a:ext cx="9733828" cy="2185988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 b="1" dirty="0"/>
              <a:t>Контакты</a:t>
            </a:r>
            <a:endParaRPr lang="ru-RU" dirty="0"/>
          </a:p>
        </p:txBody>
      </p:sp>
      <p:sp>
        <p:nvSpPr>
          <p:cNvPr id="4" name="Текст 2">
            <a:extLst>
              <a:ext uri="{FF2B5EF4-FFF2-40B4-BE49-F238E27FC236}">
                <a16:creationId xmlns:a16="http://schemas.microsoft.com/office/drawing/2014/main" id="{7082242F-83C6-084D-AE29-2946DC57981E}"/>
              </a:ext>
            </a:extLst>
          </p:cNvPr>
          <p:cNvSpPr txBox="1">
            <a:spLocks/>
          </p:cNvSpPr>
          <p:nvPr/>
        </p:nvSpPr>
        <p:spPr>
          <a:xfrm>
            <a:off x="2668761" y="7631892"/>
            <a:ext cx="9733829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4360"/>
              </a:lnSpc>
              <a:buClrTx/>
            </a:pPr>
            <a:r>
              <a:rPr lang="en-GB" sz="2800" dirty="0" err="1" smtClean="0"/>
              <a:t>windyduet</a:t>
            </a:r>
            <a:r>
              <a:rPr lang="en-US" sz="2800" dirty="0" smtClean="0"/>
              <a:t>.</a:t>
            </a:r>
            <a:r>
              <a:rPr lang="en-US" sz="2800" dirty="0" err="1" smtClean="0"/>
              <a:t>ru</a:t>
            </a:r>
            <a:r>
              <a:rPr lang="ru-RU" sz="2800" dirty="0" smtClean="0"/>
              <a:t> </a:t>
            </a:r>
            <a:endParaRPr lang="ru-RU" sz="2800" dirty="0"/>
          </a:p>
          <a:p>
            <a:pPr>
              <a:lnSpc>
                <a:spcPts val="4360"/>
              </a:lnSpc>
              <a:buClrTx/>
            </a:pPr>
            <a:r>
              <a:rPr lang="en-US" sz="2800" dirty="0"/>
              <a:t>+7 </a:t>
            </a:r>
            <a:r>
              <a:rPr lang="en-US" sz="2800" dirty="0" smtClean="0"/>
              <a:t>(</a:t>
            </a:r>
            <a:r>
              <a:rPr lang="ru-RU" sz="2800" dirty="0" smtClean="0"/>
              <a:t>906) 408 -63-31</a:t>
            </a:r>
            <a:r>
              <a:rPr lang="en-GB" sz="2800" dirty="0"/>
              <a:t/>
            </a:r>
            <a:br>
              <a:rPr lang="en-GB" sz="2800" dirty="0"/>
            </a:br>
            <a:r>
              <a:rPr lang="en-GB" sz="2800" dirty="0" smtClean="0"/>
              <a:t>info@windyduet.ru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930906525"/>
      </p:ext>
    </p:extLst>
  </p:cSld>
  <p:clrMapOvr>
    <a:masterClrMapping/>
  </p:clrMapOvr>
</p:sld>
</file>

<file path=ppt/theme/theme1.xml><?xml version="1.0" encoding="utf-8"?>
<a:theme xmlns:a="http://schemas.openxmlformats.org/drawingml/2006/main" name="ОБЛОЖКИ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РАЗДЕЛИТЕЛИ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389BBA01C4FE21449AAFFFA76EBF4062" ma:contentTypeVersion="11" ma:contentTypeDescription="Создание документа." ma:contentTypeScope="" ma:versionID="79aedfc5a69420e3d16d7088044bfd88">
  <xsd:schema xmlns:xsd="http://www.w3.org/2001/XMLSchema" xmlns:xs="http://www.w3.org/2001/XMLSchema" xmlns:p="http://schemas.microsoft.com/office/2006/metadata/properties" xmlns:ns2="dae585fd-f7dc-4d5a-b1b8-e5742ef77c8f" xmlns:ns3="f3f21cfc-4d3e-42b1-8a95-d7209818f9d6" targetNamespace="http://schemas.microsoft.com/office/2006/metadata/properties" ma:root="true" ma:fieldsID="cf8c26219cdb8dd4a9c0e137e475de8a" ns2:_="" ns3:_="">
    <xsd:import namespace="dae585fd-f7dc-4d5a-b1b8-e5742ef77c8f"/>
    <xsd:import namespace="f3f21cfc-4d3e-42b1-8a95-d7209818f9d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ae585fd-f7dc-4d5a-b1b8-e5742ef77c8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3f21cfc-4d3e-42b1-8a95-d7209818f9d6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Общий доступ с использованием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Совместно с подробностями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3A4F37C-2065-498A-9F8A-F1C3212BD4FE}">
  <ds:schemaRefs>
    <ds:schemaRef ds:uri="dae585fd-f7dc-4d5a-b1b8-e5742ef77c8f"/>
    <ds:schemaRef ds:uri="f3f21cfc-4d3e-42b1-8a95-d7209818f9d6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3FF6784E-6852-4EC6-93B9-B2F40371A23B}">
  <ds:schemaRefs>
    <ds:schemaRef ds:uri="http://schemas.microsoft.com/office/2006/documentManagement/types"/>
    <ds:schemaRef ds:uri="http://schemas.openxmlformats.org/package/2006/metadata/core-properties"/>
    <ds:schemaRef ds:uri="http://purl.org/dc/dcmitype/"/>
    <ds:schemaRef ds:uri="http://www.w3.org/XML/1998/namespace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purl.org/dc/terms/"/>
    <ds:schemaRef ds:uri="f3f21cfc-4d3e-42b1-8a95-d7209818f9d6"/>
    <ds:schemaRef ds:uri="dae585fd-f7dc-4d5a-b1b8-e5742ef77c8f"/>
  </ds:schemaRefs>
</ds:datastoreItem>
</file>

<file path=customXml/itemProps3.xml><?xml version="1.0" encoding="utf-8"?>
<ds:datastoreItem xmlns:ds="http://schemas.openxmlformats.org/officeDocument/2006/customXml" ds:itemID="{9FF58AEB-2291-40AF-B249-515FE11CFB6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16902</TotalTime>
  <Words>1385</Words>
  <Application>Microsoft Office PowerPoint</Application>
  <PresentationFormat>Произвольный</PresentationFormat>
  <Paragraphs>53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13</vt:i4>
      </vt:variant>
    </vt:vector>
  </HeadingPairs>
  <TitlesOfParts>
    <vt:vector size="17" baseType="lpstr">
      <vt:lpstr>Arial</vt:lpstr>
      <vt:lpstr>Calibri</vt:lpstr>
      <vt:lpstr>ОБЛОЖКИ</vt:lpstr>
      <vt:lpstr>РАЗДЕЛИТЕЛИ</vt:lpstr>
      <vt:lpstr>Открытие мастерской-шоурума по изготовлению ароматических свечей</vt:lpstr>
      <vt:lpstr>Кто мы?</vt:lpstr>
      <vt:lpstr>Результаты магазина за год работы</vt:lpstr>
      <vt:lpstr>Актуальность проекта</vt:lpstr>
      <vt:lpstr>Актуальность проекта</vt:lpstr>
      <vt:lpstr>Проблема</vt:lpstr>
      <vt:lpstr>Решение</vt:lpstr>
      <vt:lpstr>Рынок</vt:lpstr>
      <vt:lpstr>Бизнес-модель</vt:lpstr>
      <vt:lpstr>Текущие финансовые результаты</vt:lpstr>
      <vt:lpstr>Команда</vt:lpstr>
      <vt:lpstr>Планы развития</vt:lpstr>
      <vt:lpstr>Контакты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Пешкова Василиса Олеговна</dc:creator>
  <cp:lastModifiedBy>Татьяна Клячина БСТб-201</cp:lastModifiedBy>
  <cp:revision>245</cp:revision>
  <dcterms:created xsi:type="dcterms:W3CDTF">2021-03-01T12:07:13Z</dcterms:created>
  <dcterms:modified xsi:type="dcterms:W3CDTF">2023-11-25T20:53:49Z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stSaved">
    <vt:filetime>2021-03-01T00:00:00Z</vt:filetime>
  </property>
  <property fmtid="{D5CDD505-2E9C-101B-9397-08002B2CF9AE}" pid="3" name="ContentTypeId">
    <vt:lpwstr>0x010100389BBA01C4FE21449AAFFFA76EBF4062</vt:lpwstr>
  </property>
</Properties>
</file>