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80" r:id="rId3"/>
    <p:sldId id="281" r:id="rId4"/>
    <p:sldId id="279" r:id="rId5"/>
    <p:sldId id="262" r:id="rId6"/>
    <p:sldId id="269" r:id="rId7"/>
    <p:sldId id="271" r:id="rId8"/>
    <p:sldId id="267" r:id="rId9"/>
    <p:sldId id="274" r:id="rId10"/>
    <p:sldId id="276" r:id="rId11"/>
    <p:sldId id="270" r:id="rId12"/>
    <p:sldId id="277" r:id="rId13"/>
    <p:sldId id="278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Libre Franklin" pitchFamily="2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jHNVxKopWaC5aDuEi1V0Uz7B6x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29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Уставной капитал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2DB-4EEC-8482-805D8BB9EF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2DB-4EEC-8482-805D8BB9EFFA}"/>
              </c:ext>
            </c:extLst>
          </c:dPt>
          <c:cat>
            <c:strRef>
              <c:f>Лист1!$A$2:$A$3</c:f>
              <c:strCache>
                <c:ptCount val="2"/>
                <c:pt idx="0">
                  <c:v>Лазовский Николай Валерьевич</c:v>
                </c:pt>
                <c:pt idx="1">
                  <c:v>Трапезников Михаил Васильевич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DB-4EEC-8482-805D8BB9E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6A7D02-5938-439C-A327-4227B2AC49CA}" type="doc">
      <dgm:prSet loTypeId="urn:microsoft.com/office/officeart/2008/layout/CircularPictureCallout" loCatId="picture" qsTypeId="urn:microsoft.com/office/officeart/2005/8/quickstyle/simple2" qsCatId="simple" csTypeId="urn:microsoft.com/office/officeart/2005/8/colors/accent1_2" csCatId="accent1" phldr="1"/>
      <dgm:spPr/>
    </dgm:pt>
    <dgm:pt modelId="{2362E4DA-D490-46A1-8507-59B61B831D9E}">
      <dgm:prSet phldrT="[Текст]"/>
      <dgm:spPr/>
      <dgm:t>
        <a:bodyPr/>
        <a:lstStyle/>
        <a:p>
          <a:endParaRPr lang="ru-RU" dirty="0">
            <a:solidFill>
              <a:schemeClr val="bg1"/>
            </a:solidFill>
          </a:endParaRPr>
        </a:p>
      </dgm:t>
    </dgm:pt>
    <dgm:pt modelId="{38884CCC-B758-4E79-9CD6-CC93B3CFB417}" type="sibTrans" cxnId="{E6C3C9CD-689D-4C62-A084-A18078230F14}">
      <dgm:prSet/>
      <dgm:spPr>
        <a:blipFill>
          <a:blip xmlns:r="http://schemas.openxmlformats.org/officeDocument/2006/relationships" r:embed="rId1"/>
          <a:srcRect/>
          <a:stretch>
            <a:fillRect t="-14000" b="-14000"/>
          </a:stretch>
        </a:blipFill>
      </dgm:spPr>
      <dgm:t>
        <a:bodyPr/>
        <a:lstStyle/>
        <a:p>
          <a:endParaRPr lang="ru-RU"/>
        </a:p>
      </dgm:t>
    </dgm:pt>
    <dgm:pt modelId="{BC3EBB5D-3C22-4BD5-BEAD-A2FA9C42F071}" type="parTrans" cxnId="{E6C3C9CD-689D-4C62-A084-A18078230F14}">
      <dgm:prSet/>
      <dgm:spPr/>
      <dgm:t>
        <a:bodyPr/>
        <a:lstStyle/>
        <a:p>
          <a:endParaRPr lang="ru-RU"/>
        </a:p>
      </dgm:t>
    </dgm:pt>
    <dgm:pt modelId="{F0BDEE1F-CC6B-4322-8315-274AD73CCDF4}" type="pres">
      <dgm:prSet presAssocID="{FB6A7D02-5938-439C-A327-4227B2AC49CA}" presName="Name0" presStyleCnt="0">
        <dgm:presLayoutVars>
          <dgm:chMax val="7"/>
          <dgm:chPref val="7"/>
          <dgm:dir/>
        </dgm:presLayoutVars>
      </dgm:prSet>
      <dgm:spPr/>
    </dgm:pt>
    <dgm:pt modelId="{D520636C-FFBF-4FB7-AB48-E9054B2A6C26}" type="pres">
      <dgm:prSet presAssocID="{FB6A7D02-5938-439C-A327-4227B2AC49CA}" presName="Name1" presStyleCnt="0"/>
      <dgm:spPr/>
    </dgm:pt>
    <dgm:pt modelId="{B3223D6F-3DD2-489D-B76E-F2AB0B284E98}" type="pres">
      <dgm:prSet presAssocID="{38884CCC-B758-4E79-9CD6-CC93B3CFB417}" presName="picture_1" presStyleCnt="0"/>
      <dgm:spPr/>
    </dgm:pt>
    <dgm:pt modelId="{AA5998E7-E167-4595-8B9C-E3E2BA730930}" type="pres">
      <dgm:prSet presAssocID="{38884CCC-B758-4E79-9CD6-CC93B3CFB417}" presName="pictureRepeatNode" presStyleLbl="alignImgPlace1" presStyleIdx="0" presStyleCnt="1" custScaleX="95515" custScaleY="95515" custLinFactNeighborX="17221" custLinFactNeighborY="6544"/>
      <dgm:spPr/>
    </dgm:pt>
    <dgm:pt modelId="{95551629-B17D-4807-B9D6-23B5A5BF5402}" type="pres">
      <dgm:prSet presAssocID="{2362E4DA-D490-46A1-8507-59B61B831D9E}" presName="text_1" presStyleLbl="node1" presStyleIdx="0" presStyleCnt="0" custLinFactX="7365" custLinFactY="-98788" custLinFactNeighborX="100000" custLinFactNeighborY="-100000">
        <dgm:presLayoutVars>
          <dgm:bulletEnabled val="1"/>
        </dgm:presLayoutVars>
      </dgm:prSet>
      <dgm:spPr/>
    </dgm:pt>
  </dgm:ptLst>
  <dgm:cxnLst>
    <dgm:cxn modelId="{18B24F85-792B-46DD-B334-A7489D2D2E36}" type="presOf" srcId="{2362E4DA-D490-46A1-8507-59B61B831D9E}" destId="{95551629-B17D-4807-B9D6-23B5A5BF5402}" srcOrd="0" destOrd="0" presId="urn:microsoft.com/office/officeart/2008/layout/CircularPictureCallout"/>
    <dgm:cxn modelId="{F49ABF9B-B42E-443B-AD8F-39B6A1AD4E54}" type="presOf" srcId="{FB6A7D02-5938-439C-A327-4227B2AC49CA}" destId="{F0BDEE1F-CC6B-4322-8315-274AD73CCDF4}" srcOrd="0" destOrd="0" presId="urn:microsoft.com/office/officeart/2008/layout/CircularPictureCallout"/>
    <dgm:cxn modelId="{E6C3C9CD-689D-4C62-A084-A18078230F14}" srcId="{FB6A7D02-5938-439C-A327-4227B2AC49CA}" destId="{2362E4DA-D490-46A1-8507-59B61B831D9E}" srcOrd="0" destOrd="0" parTransId="{BC3EBB5D-3C22-4BD5-BEAD-A2FA9C42F071}" sibTransId="{38884CCC-B758-4E79-9CD6-CC93B3CFB417}"/>
    <dgm:cxn modelId="{1D1DFCCE-166A-491D-A3B4-6780CB3E9E17}" type="presOf" srcId="{38884CCC-B758-4E79-9CD6-CC93B3CFB417}" destId="{AA5998E7-E167-4595-8B9C-E3E2BA730930}" srcOrd="0" destOrd="0" presId="urn:microsoft.com/office/officeart/2008/layout/CircularPictureCallout"/>
    <dgm:cxn modelId="{12B8C566-BCB9-44B3-81AE-F48B2A90F71A}" type="presParOf" srcId="{F0BDEE1F-CC6B-4322-8315-274AD73CCDF4}" destId="{D520636C-FFBF-4FB7-AB48-E9054B2A6C26}" srcOrd="0" destOrd="0" presId="urn:microsoft.com/office/officeart/2008/layout/CircularPictureCallout"/>
    <dgm:cxn modelId="{F8E6E157-E306-434C-A9BF-2FE1E6501033}" type="presParOf" srcId="{D520636C-FFBF-4FB7-AB48-E9054B2A6C26}" destId="{B3223D6F-3DD2-489D-B76E-F2AB0B284E98}" srcOrd="0" destOrd="0" presId="urn:microsoft.com/office/officeart/2008/layout/CircularPictureCallout"/>
    <dgm:cxn modelId="{E97D8F7B-8EAF-40E7-9B9F-EC1620A0A8B5}" type="presParOf" srcId="{B3223D6F-3DD2-489D-B76E-F2AB0B284E98}" destId="{AA5998E7-E167-4595-8B9C-E3E2BA730930}" srcOrd="0" destOrd="0" presId="urn:microsoft.com/office/officeart/2008/layout/CircularPictureCallout"/>
    <dgm:cxn modelId="{82E15720-C47E-4F29-8440-4D36B710781C}" type="presParOf" srcId="{D520636C-FFBF-4FB7-AB48-E9054B2A6C26}" destId="{95551629-B17D-4807-B9D6-23B5A5BF5402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B12B2A-FA84-43AF-BC84-1D141C1E64FC}" type="doc">
      <dgm:prSet loTypeId="urn:microsoft.com/office/officeart/2008/layout/CircularPictureCallout" loCatId="picture" qsTypeId="urn:microsoft.com/office/officeart/2005/8/quickstyle/simple2" qsCatId="simple" csTypeId="urn:microsoft.com/office/officeart/2005/8/colors/accent1_2" csCatId="accent1" phldr="1"/>
      <dgm:spPr/>
    </dgm:pt>
    <dgm:pt modelId="{B6911EC7-BFF7-4597-91F3-C590459738F7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A6C63A50-2C53-4813-BA2F-890F3349C5AB}" type="parTrans" cxnId="{621BD2A6-27E0-4EF1-85E6-4C1DBA8B5809}">
      <dgm:prSet/>
      <dgm:spPr/>
      <dgm:t>
        <a:bodyPr/>
        <a:lstStyle/>
        <a:p>
          <a:endParaRPr lang="ru-RU"/>
        </a:p>
      </dgm:t>
    </dgm:pt>
    <dgm:pt modelId="{DE6C739A-5CFF-4E18-B90A-008BB7B602B9}" type="sibTrans" cxnId="{621BD2A6-27E0-4EF1-85E6-4C1DBA8B5809}">
      <dgm:prSet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2908" b="-16908"/>
          </a:stretch>
        </a:blipFill>
      </dgm:spPr>
      <dgm:t>
        <a:bodyPr/>
        <a:lstStyle/>
        <a:p>
          <a:endParaRPr lang="ru-RU"/>
        </a:p>
      </dgm:t>
    </dgm:pt>
    <dgm:pt modelId="{2A27C7DA-EC8A-4638-AC7B-C847F97600A1}" type="pres">
      <dgm:prSet presAssocID="{F4B12B2A-FA84-43AF-BC84-1D141C1E64FC}" presName="Name0" presStyleCnt="0">
        <dgm:presLayoutVars>
          <dgm:chMax val="7"/>
          <dgm:chPref val="7"/>
          <dgm:dir/>
        </dgm:presLayoutVars>
      </dgm:prSet>
      <dgm:spPr/>
    </dgm:pt>
    <dgm:pt modelId="{E31630D7-F04C-4D30-9623-C81640C7518A}" type="pres">
      <dgm:prSet presAssocID="{F4B12B2A-FA84-43AF-BC84-1D141C1E64FC}" presName="Name1" presStyleCnt="0"/>
      <dgm:spPr/>
    </dgm:pt>
    <dgm:pt modelId="{0FB5EB93-4683-48F0-9391-1042BA707C9D}" type="pres">
      <dgm:prSet presAssocID="{DE6C739A-5CFF-4E18-B90A-008BB7B602B9}" presName="picture_1" presStyleCnt="0"/>
      <dgm:spPr/>
    </dgm:pt>
    <dgm:pt modelId="{77D43002-4ABC-4519-84D7-1638AD729F52}" type="pres">
      <dgm:prSet presAssocID="{DE6C739A-5CFF-4E18-B90A-008BB7B602B9}" presName="pictureRepeatNode" presStyleLbl="alignImgPlace1" presStyleIdx="0" presStyleCnt="1" custLinFactNeighborX="-7649" custLinFactNeighborY="4098"/>
      <dgm:spPr/>
    </dgm:pt>
    <dgm:pt modelId="{D73D530C-05E8-465E-9287-2EA9649BC1D6}" type="pres">
      <dgm:prSet presAssocID="{B6911EC7-BFF7-4597-91F3-C590459738F7}" presName="text_1" presStyleLbl="node1" presStyleIdx="0" presStyleCnt="0" custAng="2832714">
        <dgm:presLayoutVars>
          <dgm:bulletEnabled val="1"/>
        </dgm:presLayoutVars>
      </dgm:prSet>
      <dgm:spPr/>
    </dgm:pt>
  </dgm:ptLst>
  <dgm:cxnLst>
    <dgm:cxn modelId="{252B0B46-9996-48E3-ACF6-FB98BE330C50}" type="presOf" srcId="{F4B12B2A-FA84-43AF-BC84-1D141C1E64FC}" destId="{2A27C7DA-EC8A-4638-AC7B-C847F97600A1}" srcOrd="0" destOrd="0" presId="urn:microsoft.com/office/officeart/2008/layout/CircularPictureCallout"/>
    <dgm:cxn modelId="{621BD2A6-27E0-4EF1-85E6-4C1DBA8B5809}" srcId="{F4B12B2A-FA84-43AF-BC84-1D141C1E64FC}" destId="{B6911EC7-BFF7-4597-91F3-C590459738F7}" srcOrd="0" destOrd="0" parTransId="{A6C63A50-2C53-4813-BA2F-890F3349C5AB}" sibTransId="{DE6C739A-5CFF-4E18-B90A-008BB7B602B9}"/>
    <dgm:cxn modelId="{B3BCD7DA-AEAA-4657-AB75-431B947EB869}" type="presOf" srcId="{DE6C739A-5CFF-4E18-B90A-008BB7B602B9}" destId="{77D43002-4ABC-4519-84D7-1638AD729F52}" srcOrd="0" destOrd="0" presId="urn:microsoft.com/office/officeart/2008/layout/CircularPictureCallout"/>
    <dgm:cxn modelId="{0D3598E2-B9CF-48EA-9952-7083C53AA255}" type="presOf" srcId="{B6911EC7-BFF7-4597-91F3-C590459738F7}" destId="{D73D530C-05E8-465E-9287-2EA9649BC1D6}" srcOrd="0" destOrd="0" presId="urn:microsoft.com/office/officeart/2008/layout/CircularPictureCallout"/>
    <dgm:cxn modelId="{44E4986D-7B50-43B1-945D-1B0D007A8725}" type="presParOf" srcId="{2A27C7DA-EC8A-4638-AC7B-C847F97600A1}" destId="{E31630D7-F04C-4D30-9623-C81640C7518A}" srcOrd="0" destOrd="0" presId="urn:microsoft.com/office/officeart/2008/layout/CircularPictureCallout"/>
    <dgm:cxn modelId="{46C83929-4CA8-439D-BBC8-EBC8DCBCF23B}" type="presParOf" srcId="{E31630D7-F04C-4D30-9623-C81640C7518A}" destId="{0FB5EB93-4683-48F0-9391-1042BA707C9D}" srcOrd="0" destOrd="0" presId="urn:microsoft.com/office/officeart/2008/layout/CircularPictureCallout"/>
    <dgm:cxn modelId="{D85BA3C5-6BC5-4EE2-95C7-7525582C7A54}" type="presParOf" srcId="{0FB5EB93-4683-48F0-9391-1042BA707C9D}" destId="{77D43002-4ABC-4519-84D7-1638AD729F52}" srcOrd="0" destOrd="0" presId="urn:microsoft.com/office/officeart/2008/layout/CircularPictureCallout"/>
    <dgm:cxn modelId="{F400DBF7-9F73-4742-856F-540997F4C4CC}" type="presParOf" srcId="{E31630D7-F04C-4D30-9623-C81640C7518A}" destId="{D73D530C-05E8-465E-9287-2EA9649BC1D6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00308C-1A9D-49F1-8CE6-AC69DE488FE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EFD5F0-8B8A-446F-A90C-F0FE8EB13BB2}">
      <dgm:prSet phldrT="[Текст]"/>
      <dgm:spPr>
        <a:xfrm rot="5400000">
          <a:off x="-103692" y="103939"/>
          <a:ext cx="691284" cy="483898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dirty="0">
              <a:solidFill>
                <a:srgbClr val="FFFFFF"/>
              </a:solidFill>
              <a:latin typeface="Arial"/>
              <a:ea typeface="+mn-ea"/>
              <a:cs typeface="+mn-cs"/>
            </a:rPr>
            <a:t>7.11.2023 – 15.01.2024</a:t>
          </a:r>
        </a:p>
      </dgm:t>
    </dgm:pt>
    <dgm:pt modelId="{FDF7C1CF-E061-42CA-906C-CA58CFA1DEBC}" type="parTrans" cxnId="{577971B6-3607-479E-B769-66D5837ADC4B}">
      <dgm:prSet/>
      <dgm:spPr/>
      <dgm:t>
        <a:bodyPr/>
        <a:lstStyle/>
        <a:p>
          <a:endParaRPr lang="ru-RU"/>
        </a:p>
      </dgm:t>
    </dgm:pt>
    <dgm:pt modelId="{FEAA2B6B-8545-4413-8B99-71B4994260D6}" type="sibTrans" cxnId="{577971B6-3607-479E-B769-66D5837ADC4B}">
      <dgm:prSet/>
      <dgm:spPr/>
      <dgm:t>
        <a:bodyPr/>
        <a:lstStyle/>
        <a:p>
          <a:endParaRPr lang="ru-RU"/>
        </a:p>
      </dgm:t>
    </dgm:pt>
    <dgm:pt modelId="{22DB5607-6372-4238-94AA-9FC9FACD6C81}">
      <dgm:prSet phldrT="[Текст]"/>
      <dgm:spPr>
        <a:xfrm rot="5400000">
          <a:off x="2895503" y="-2411357"/>
          <a:ext cx="449334" cy="5272543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Создание ПО</a:t>
          </a:r>
        </a:p>
      </dgm:t>
    </dgm:pt>
    <dgm:pt modelId="{52BFEB8F-2A97-4F29-97AE-1CD0CEDD9097}" type="parTrans" cxnId="{B9655D7B-70CD-49BC-A549-75AEE1CACF29}">
      <dgm:prSet/>
      <dgm:spPr/>
      <dgm:t>
        <a:bodyPr/>
        <a:lstStyle/>
        <a:p>
          <a:endParaRPr lang="ru-RU"/>
        </a:p>
      </dgm:t>
    </dgm:pt>
    <dgm:pt modelId="{C5250E5E-0774-4011-A11E-71801FF24C77}" type="sibTrans" cxnId="{B9655D7B-70CD-49BC-A549-75AEE1CACF29}">
      <dgm:prSet/>
      <dgm:spPr/>
      <dgm:t>
        <a:bodyPr/>
        <a:lstStyle/>
        <a:p>
          <a:endParaRPr lang="ru-RU"/>
        </a:p>
      </dgm:t>
    </dgm:pt>
    <dgm:pt modelId="{B42AB23A-26D3-4CE2-9E3D-AAEE7BF739E7}">
      <dgm:prSet phldrT="[Текст]"/>
      <dgm:spPr>
        <a:xfrm rot="5400000">
          <a:off x="-103692" y="693476"/>
          <a:ext cx="691284" cy="483898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dirty="0">
              <a:solidFill>
                <a:srgbClr val="FFFFFF"/>
              </a:solidFill>
              <a:latin typeface="Arial"/>
              <a:ea typeface="+mn-ea"/>
              <a:cs typeface="+mn-cs"/>
            </a:rPr>
            <a:t>9</a:t>
          </a:r>
          <a:r>
            <a:rPr lang="en-US" dirty="0">
              <a:solidFill>
                <a:srgbClr val="FFFFFF"/>
              </a:solidFill>
              <a:latin typeface="Arial"/>
              <a:ea typeface="+mn-ea"/>
              <a:cs typeface="+mn-cs"/>
            </a:rPr>
            <a:t>.0</a:t>
          </a:r>
          <a:r>
            <a:rPr lang="ru-RU" dirty="0">
              <a:solidFill>
                <a:srgbClr val="FFFFFF"/>
              </a:solidFill>
              <a:latin typeface="Arial"/>
              <a:ea typeface="+mn-ea"/>
              <a:cs typeface="+mn-cs"/>
            </a:rPr>
            <a:t>1</a:t>
          </a:r>
          <a:r>
            <a:rPr lang="en-US" dirty="0">
              <a:solidFill>
                <a:srgbClr val="FFFFFF"/>
              </a:solidFill>
              <a:latin typeface="Arial"/>
              <a:ea typeface="+mn-ea"/>
              <a:cs typeface="+mn-cs"/>
            </a:rPr>
            <a:t>.202</a:t>
          </a:r>
          <a:r>
            <a:rPr lang="ru-RU" dirty="0">
              <a:solidFill>
                <a:srgbClr val="FFFFFF"/>
              </a:solidFill>
              <a:latin typeface="Arial"/>
              <a:ea typeface="+mn-ea"/>
              <a:cs typeface="+mn-cs"/>
            </a:rPr>
            <a:t>4</a:t>
          </a:r>
          <a:r>
            <a:rPr lang="en-US" dirty="0">
              <a:solidFill>
                <a:srgbClr val="FFFFFF"/>
              </a:solidFill>
              <a:latin typeface="Arial"/>
              <a:ea typeface="+mn-ea"/>
              <a:cs typeface="+mn-cs"/>
            </a:rPr>
            <a:t> – 1.0</a:t>
          </a:r>
          <a:r>
            <a:rPr lang="ru-RU" dirty="0">
              <a:solidFill>
                <a:srgbClr val="FFFFFF"/>
              </a:solidFill>
              <a:latin typeface="Arial"/>
              <a:ea typeface="+mn-ea"/>
              <a:cs typeface="+mn-cs"/>
            </a:rPr>
            <a:t>2</a:t>
          </a:r>
          <a:r>
            <a:rPr lang="en-US" dirty="0">
              <a:solidFill>
                <a:srgbClr val="FFFFFF"/>
              </a:solidFill>
              <a:latin typeface="Arial"/>
              <a:ea typeface="+mn-ea"/>
              <a:cs typeface="+mn-cs"/>
            </a:rPr>
            <a:t>.2024</a:t>
          </a:r>
          <a:endParaRPr lang="ru-RU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241D06AF-7189-4C0B-BAF2-8F9D0577572F}" type="parTrans" cxnId="{35803515-6F44-43E5-8316-2891D23C6542}">
      <dgm:prSet/>
      <dgm:spPr/>
      <dgm:t>
        <a:bodyPr/>
        <a:lstStyle/>
        <a:p>
          <a:endParaRPr lang="ru-RU"/>
        </a:p>
      </dgm:t>
    </dgm:pt>
    <dgm:pt modelId="{6ABB2BC9-9391-4383-87FA-368006583F92}" type="sibTrans" cxnId="{35803515-6F44-43E5-8316-2891D23C6542}">
      <dgm:prSet/>
      <dgm:spPr/>
      <dgm:t>
        <a:bodyPr/>
        <a:lstStyle/>
        <a:p>
          <a:endParaRPr lang="ru-RU"/>
        </a:p>
      </dgm:t>
    </dgm:pt>
    <dgm:pt modelId="{64801A6B-0C6F-45B4-A3DF-DE5BDEB0B034}">
      <dgm:prSet phldrT="[Текст]"/>
      <dgm:spPr>
        <a:xfrm rot="5400000">
          <a:off x="2895503" y="-1821820"/>
          <a:ext cx="449334" cy="5272543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Закупка тестового оборудования</a:t>
          </a:r>
        </a:p>
      </dgm:t>
    </dgm:pt>
    <dgm:pt modelId="{9D61FEC5-37B0-414F-89A8-312F763F3C3B}" type="parTrans" cxnId="{C6B832B4-ADB1-409B-ABD9-AB5128952EFC}">
      <dgm:prSet/>
      <dgm:spPr/>
      <dgm:t>
        <a:bodyPr/>
        <a:lstStyle/>
        <a:p>
          <a:endParaRPr lang="ru-RU"/>
        </a:p>
      </dgm:t>
    </dgm:pt>
    <dgm:pt modelId="{F170E5C8-55E3-455F-8CB1-7ABED400929B}" type="sibTrans" cxnId="{C6B832B4-ADB1-409B-ABD9-AB5128952EFC}">
      <dgm:prSet/>
      <dgm:spPr/>
      <dgm:t>
        <a:bodyPr/>
        <a:lstStyle/>
        <a:p>
          <a:endParaRPr lang="ru-RU"/>
        </a:p>
      </dgm:t>
    </dgm:pt>
    <dgm:pt modelId="{C2DCA82F-6540-4C8E-A093-0EB40A4F369D}">
      <dgm:prSet phldrT="[Текст]"/>
      <dgm:spPr>
        <a:xfrm rot="5400000">
          <a:off x="-103692" y="1283012"/>
          <a:ext cx="691284" cy="483898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dirty="0">
              <a:solidFill>
                <a:srgbClr val="FFFFFF"/>
              </a:solidFill>
              <a:latin typeface="Arial"/>
              <a:ea typeface="+mn-ea"/>
              <a:cs typeface="+mn-cs"/>
            </a:rPr>
            <a:t>9.01.2024 – 1.03.2024</a:t>
          </a:r>
        </a:p>
      </dgm:t>
    </dgm:pt>
    <dgm:pt modelId="{9F702D7F-2A86-4B00-9B4D-ADA3EDEAEB6B}" type="parTrans" cxnId="{40EDC9D9-25BD-4F6A-9E65-9F92C85B8525}">
      <dgm:prSet/>
      <dgm:spPr/>
      <dgm:t>
        <a:bodyPr/>
        <a:lstStyle/>
        <a:p>
          <a:endParaRPr lang="ru-RU"/>
        </a:p>
      </dgm:t>
    </dgm:pt>
    <dgm:pt modelId="{594E2144-8F79-4C7D-A893-5BE0F4B9C906}" type="sibTrans" cxnId="{40EDC9D9-25BD-4F6A-9E65-9F92C85B8525}">
      <dgm:prSet/>
      <dgm:spPr/>
      <dgm:t>
        <a:bodyPr/>
        <a:lstStyle/>
        <a:p>
          <a:endParaRPr lang="ru-RU"/>
        </a:p>
      </dgm:t>
    </dgm:pt>
    <dgm:pt modelId="{30B8CF1E-9C9E-4DF2-9F1B-4A47E54A784E}">
      <dgm:prSet phldrT="[Текст]"/>
      <dgm:spPr>
        <a:xfrm rot="5400000">
          <a:off x="2895503" y="-1232284"/>
          <a:ext cx="449334" cy="5272543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Обучение нейросети</a:t>
          </a:r>
        </a:p>
      </dgm:t>
    </dgm:pt>
    <dgm:pt modelId="{E96A7FBB-35EB-4377-A5FF-92AB62F0D7A0}" type="parTrans" cxnId="{0F89363B-3363-4884-B17F-1A27ECAAC405}">
      <dgm:prSet/>
      <dgm:spPr/>
      <dgm:t>
        <a:bodyPr/>
        <a:lstStyle/>
        <a:p>
          <a:endParaRPr lang="ru-RU"/>
        </a:p>
      </dgm:t>
    </dgm:pt>
    <dgm:pt modelId="{E6A06E4E-6D18-4C0B-B933-543B54975C5B}" type="sibTrans" cxnId="{0F89363B-3363-4884-B17F-1A27ECAAC405}">
      <dgm:prSet/>
      <dgm:spPr/>
      <dgm:t>
        <a:bodyPr/>
        <a:lstStyle/>
        <a:p>
          <a:endParaRPr lang="ru-RU"/>
        </a:p>
      </dgm:t>
    </dgm:pt>
    <dgm:pt modelId="{489007DD-C2D4-4A17-8951-1308D8DEBBC3}">
      <dgm:prSet phldrT="[Текст]"/>
      <dgm:spPr>
        <a:xfrm rot="5400000">
          <a:off x="-103692" y="1872548"/>
          <a:ext cx="691284" cy="483898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dirty="0">
              <a:solidFill>
                <a:srgbClr val="FFFFFF"/>
              </a:solidFill>
              <a:latin typeface="Arial"/>
              <a:ea typeface="+mn-ea"/>
              <a:cs typeface="+mn-cs"/>
            </a:rPr>
            <a:t>1.02.2024 – 1.04.2024</a:t>
          </a:r>
        </a:p>
      </dgm:t>
    </dgm:pt>
    <dgm:pt modelId="{A4CA9C9D-B4F4-449A-BF0C-E2191AF83F4D}" type="parTrans" cxnId="{7C3B6735-7134-44C1-8859-45DF3BF7CD34}">
      <dgm:prSet/>
      <dgm:spPr/>
      <dgm:t>
        <a:bodyPr/>
        <a:lstStyle/>
        <a:p>
          <a:endParaRPr lang="ru-RU"/>
        </a:p>
      </dgm:t>
    </dgm:pt>
    <dgm:pt modelId="{44BD70BE-A974-4BC4-92DE-3052314CB36C}" type="sibTrans" cxnId="{7C3B6735-7134-44C1-8859-45DF3BF7CD34}">
      <dgm:prSet/>
      <dgm:spPr/>
      <dgm:t>
        <a:bodyPr/>
        <a:lstStyle/>
        <a:p>
          <a:endParaRPr lang="ru-RU"/>
        </a:p>
      </dgm:t>
    </dgm:pt>
    <dgm:pt modelId="{7ECB6ACD-1C2D-4DEC-9D28-D36B7096AB37}">
      <dgm:prSet phldrT="[Текст]"/>
      <dgm:spPr>
        <a:xfrm rot="5400000">
          <a:off x="2895503" y="-642748"/>
          <a:ext cx="449334" cy="5272543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Испытания нейросети</a:t>
          </a:r>
        </a:p>
      </dgm:t>
    </dgm:pt>
    <dgm:pt modelId="{4617B83B-A9B2-47A7-99A6-E8C291B162BE}" type="parTrans" cxnId="{335CEC0B-CB82-47AE-A5F7-85CF336CE1D6}">
      <dgm:prSet/>
      <dgm:spPr/>
      <dgm:t>
        <a:bodyPr/>
        <a:lstStyle/>
        <a:p>
          <a:endParaRPr lang="ru-RU"/>
        </a:p>
      </dgm:t>
    </dgm:pt>
    <dgm:pt modelId="{9A2FF7E9-CA86-4265-913C-EEC6310261B1}" type="sibTrans" cxnId="{335CEC0B-CB82-47AE-A5F7-85CF336CE1D6}">
      <dgm:prSet/>
      <dgm:spPr/>
      <dgm:t>
        <a:bodyPr/>
        <a:lstStyle/>
        <a:p>
          <a:endParaRPr lang="ru-RU"/>
        </a:p>
      </dgm:t>
    </dgm:pt>
    <dgm:pt modelId="{F71895D0-428D-469E-9CD8-A030D0B1095E}">
      <dgm:prSet phldrT="[Текст]"/>
      <dgm:spPr>
        <a:xfrm rot="5400000">
          <a:off x="-103692" y="2462085"/>
          <a:ext cx="691284" cy="483898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dirty="0">
              <a:solidFill>
                <a:srgbClr val="FFFFFF"/>
              </a:solidFill>
              <a:latin typeface="Arial"/>
              <a:ea typeface="+mn-ea"/>
              <a:cs typeface="+mn-cs"/>
            </a:rPr>
            <a:t>1.04.2024 – 1.05.2024</a:t>
          </a:r>
        </a:p>
      </dgm:t>
    </dgm:pt>
    <dgm:pt modelId="{1AFD771D-ECA6-4802-94EA-D69306CAA571}" type="parTrans" cxnId="{8ED0F738-3F49-46AC-B5CF-24BFA254DF28}">
      <dgm:prSet/>
      <dgm:spPr/>
      <dgm:t>
        <a:bodyPr/>
        <a:lstStyle/>
        <a:p>
          <a:endParaRPr lang="ru-RU"/>
        </a:p>
      </dgm:t>
    </dgm:pt>
    <dgm:pt modelId="{2F8C25F3-541B-4CC3-8CDC-16F14FD15BD2}" type="sibTrans" cxnId="{8ED0F738-3F49-46AC-B5CF-24BFA254DF28}">
      <dgm:prSet/>
      <dgm:spPr/>
      <dgm:t>
        <a:bodyPr/>
        <a:lstStyle/>
        <a:p>
          <a:endParaRPr lang="ru-RU"/>
        </a:p>
      </dgm:t>
    </dgm:pt>
    <dgm:pt modelId="{78316D3A-82A2-479E-89C4-02F776EA6C83}">
      <dgm:prSet/>
      <dgm:spPr>
        <a:xfrm rot="5400000">
          <a:off x="2895503" y="-53211"/>
          <a:ext cx="449334" cy="5272543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Начало продаж программно-аппаратного комплекса</a:t>
          </a:r>
        </a:p>
      </dgm:t>
    </dgm:pt>
    <dgm:pt modelId="{2E5D6E44-B511-496F-9D33-A9512F259869}" type="parTrans" cxnId="{6B8CDE46-4966-4182-848A-8EFC04B05D97}">
      <dgm:prSet/>
      <dgm:spPr/>
      <dgm:t>
        <a:bodyPr/>
        <a:lstStyle/>
        <a:p>
          <a:endParaRPr lang="ru-RU"/>
        </a:p>
      </dgm:t>
    </dgm:pt>
    <dgm:pt modelId="{3D57BDB3-60BF-4ACA-94F0-E77208046EE7}" type="sibTrans" cxnId="{6B8CDE46-4966-4182-848A-8EFC04B05D97}">
      <dgm:prSet/>
      <dgm:spPr/>
      <dgm:t>
        <a:bodyPr/>
        <a:lstStyle/>
        <a:p>
          <a:endParaRPr lang="ru-RU"/>
        </a:p>
      </dgm:t>
    </dgm:pt>
    <dgm:pt modelId="{AACEE6A8-1AFE-4CAF-968C-BF9BD8678A6F}">
      <dgm:prSet/>
      <dgm:spPr>
        <a:xfrm rot="5400000">
          <a:off x="-103692" y="3051621"/>
          <a:ext cx="691284" cy="483898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dirty="0">
              <a:solidFill>
                <a:srgbClr val="FFFFFF"/>
              </a:solidFill>
              <a:latin typeface="Arial"/>
              <a:ea typeface="+mn-ea"/>
              <a:cs typeface="+mn-cs"/>
            </a:rPr>
            <a:t>1.05.2024 – 1.08.2024</a:t>
          </a:r>
        </a:p>
      </dgm:t>
    </dgm:pt>
    <dgm:pt modelId="{867B80B1-9A14-48CD-B42B-AA737A0729B6}" type="parTrans" cxnId="{E6B8B86E-F72A-4286-9DBF-E59BDAB5D1E5}">
      <dgm:prSet/>
      <dgm:spPr/>
      <dgm:t>
        <a:bodyPr/>
        <a:lstStyle/>
        <a:p>
          <a:endParaRPr lang="ru-RU"/>
        </a:p>
      </dgm:t>
    </dgm:pt>
    <dgm:pt modelId="{410D51B3-09B3-4281-B922-5A1A6A8553D5}" type="sibTrans" cxnId="{E6B8B86E-F72A-4286-9DBF-E59BDAB5D1E5}">
      <dgm:prSet/>
      <dgm:spPr/>
      <dgm:t>
        <a:bodyPr/>
        <a:lstStyle/>
        <a:p>
          <a:endParaRPr lang="ru-RU"/>
        </a:p>
      </dgm:t>
    </dgm:pt>
    <dgm:pt modelId="{3BD7F47F-1BB8-49C6-AA7A-6DB67A6B5EDA}">
      <dgm:prSet/>
      <dgm:spPr>
        <a:xfrm rot="5400000">
          <a:off x="2895503" y="536324"/>
          <a:ext cx="449334" cy="5272543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ru-RU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Рекламная компания нашего продукта</a:t>
          </a:r>
        </a:p>
      </dgm:t>
    </dgm:pt>
    <dgm:pt modelId="{D960D9AA-64D3-429F-B979-652739B310B0}" type="parTrans" cxnId="{1062F155-E82D-4618-9D4A-58250F63676B}">
      <dgm:prSet/>
      <dgm:spPr/>
      <dgm:t>
        <a:bodyPr/>
        <a:lstStyle/>
        <a:p>
          <a:endParaRPr lang="ru-RU"/>
        </a:p>
      </dgm:t>
    </dgm:pt>
    <dgm:pt modelId="{6487D91B-60E8-423B-9CCB-15730C3950F9}" type="sibTrans" cxnId="{1062F155-E82D-4618-9D4A-58250F63676B}">
      <dgm:prSet/>
      <dgm:spPr/>
      <dgm:t>
        <a:bodyPr/>
        <a:lstStyle/>
        <a:p>
          <a:endParaRPr lang="ru-RU"/>
        </a:p>
      </dgm:t>
    </dgm:pt>
    <dgm:pt modelId="{40C820E7-41F8-47A3-A988-72A0B7C1A3B5}" type="pres">
      <dgm:prSet presAssocID="{D200308C-1A9D-49F1-8CE6-AC69DE488FE7}" presName="linearFlow" presStyleCnt="0">
        <dgm:presLayoutVars>
          <dgm:dir/>
          <dgm:animLvl val="lvl"/>
          <dgm:resizeHandles val="exact"/>
        </dgm:presLayoutVars>
      </dgm:prSet>
      <dgm:spPr/>
    </dgm:pt>
    <dgm:pt modelId="{C99A2D4B-00A7-44AB-A04F-8C91A173FFC1}" type="pres">
      <dgm:prSet presAssocID="{42EFD5F0-8B8A-446F-A90C-F0FE8EB13BB2}" presName="composite" presStyleCnt="0"/>
      <dgm:spPr/>
    </dgm:pt>
    <dgm:pt modelId="{0F46C582-CB8B-450F-8D59-B083403A9660}" type="pres">
      <dgm:prSet presAssocID="{42EFD5F0-8B8A-446F-A90C-F0FE8EB13BB2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C9927755-65BA-499B-919A-6B3F4FF4E801}" type="pres">
      <dgm:prSet presAssocID="{42EFD5F0-8B8A-446F-A90C-F0FE8EB13BB2}" presName="descendantText" presStyleLbl="alignAcc1" presStyleIdx="0" presStyleCnt="6">
        <dgm:presLayoutVars>
          <dgm:bulletEnabled val="1"/>
        </dgm:presLayoutVars>
      </dgm:prSet>
      <dgm:spPr/>
    </dgm:pt>
    <dgm:pt modelId="{9C93D936-5CD7-4BA1-99C2-341BFB2EA035}" type="pres">
      <dgm:prSet presAssocID="{FEAA2B6B-8545-4413-8B99-71B4994260D6}" presName="sp" presStyleCnt="0"/>
      <dgm:spPr/>
    </dgm:pt>
    <dgm:pt modelId="{090DCF2A-2EE2-4DEB-9001-3F37AA1830A4}" type="pres">
      <dgm:prSet presAssocID="{B42AB23A-26D3-4CE2-9E3D-AAEE7BF739E7}" presName="composite" presStyleCnt="0"/>
      <dgm:spPr/>
    </dgm:pt>
    <dgm:pt modelId="{AACC37DA-5172-40A6-A461-8894475D978E}" type="pres">
      <dgm:prSet presAssocID="{B42AB23A-26D3-4CE2-9E3D-AAEE7BF739E7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69F2AD8B-F0CC-416B-8163-814CE1DA8032}" type="pres">
      <dgm:prSet presAssocID="{B42AB23A-26D3-4CE2-9E3D-AAEE7BF739E7}" presName="descendantText" presStyleLbl="alignAcc1" presStyleIdx="1" presStyleCnt="6">
        <dgm:presLayoutVars>
          <dgm:bulletEnabled val="1"/>
        </dgm:presLayoutVars>
      </dgm:prSet>
      <dgm:spPr/>
    </dgm:pt>
    <dgm:pt modelId="{A4FDC93B-D6CD-4E0F-B140-69DF820152DC}" type="pres">
      <dgm:prSet presAssocID="{6ABB2BC9-9391-4383-87FA-368006583F92}" presName="sp" presStyleCnt="0"/>
      <dgm:spPr/>
    </dgm:pt>
    <dgm:pt modelId="{9218206E-F0DD-4E4E-8956-6D54F27A8F3D}" type="pres">
      <dgm:prSet presAssocID="{C2DCA82F-6540-4C8E-A093-0EB40A4F369D}" presName="composite" presStyleCnt="0"/>
      <dgm:spPr/>
    </dgm:pt>
    <dgm:pt modelId="{44E823F2-BA9C-4F20-BE2B-1894B43A0F12}" type="pres">
      <dgm:prSet presAssocID="{C2DCA82F-6540-4C8E-A093-0EB40A4F369D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0CEB5734-6CD0-454F-B0FA-B8139180C003}" type="pres">
      <dgm:prSet presAssocID="{C2DCA82F-6540-4C8E-A093-0EB40A4F369D}" presName="descendantText" presStyleLbl="alignAcc1" presStyleIdx="2" presStyleCnt="6">
        <dgm:presLayoutVars>
          <dgm:bulletEnabled val="1"/>
        </dgm:presLayoutVars>
      </dgm:prSet>
      <dgm:spPr/>
    </dgm:pt>
    <dgm:pt modelId="{1E8EB938-FEE0-45A3-8D35-B21F8017BB90}" type="pres">
      <dgm:prSet presAssocID="{594E2144-8F79-4C7D-A893-5BE0F4B9C906}" presName="sp" presStyleCnt="0"/>
      <dgm:spPr/>
    </dgm:pt>
    <dgm:pt modelId="{3CFA6D75-D846-48BC-AF90-AA77B409D3F2}" type="pres">
      <dgm:prSet presAssocID="{489007DD-C2D4-4A17-8951-1308D8DEBBC3}" presName="composite" presStyleCnt="0"/>
      <dgm:spPr/>
    </dgm:pt>
    <dgm:pt modelId="{45BBECA8-3D85-421F-9358-A866CEE630DF}" type="pres">
      <dgm:prSet presAssocID="{489007DD-C2D4-4A17-8951-1308D8DEBBC3}" presName="parentText" presStyleLbl="alignNode1" presStyleIdx="3" presStyleCnt="6">
        <dgm:presLayoutVars>
          <dgm:chMax val="1"/>
          <dgm:bulletEnabled val="1"/>
        </dgm:presLayoutVars>
      </dgm:prSet>
      <dgm:spPr/>
    </dgm:pt>
    <dgm:pt modelId="{3064F8D6-BB1D-45C5-AEFC-9CBEBB2C810F}" type="pres">
      <dgm:prSet presAssocID="{489007DD-C2D4-4A17-8951-1308D8DEBBC3}" presName="descendantText" presStyleLbl="alignAcc1" presStyleIdx="3" presStyleCnt="6">
        <dgm:presLayoutVars>
          <dgm:bulletEnabled val="1"/>
        </dgm:presLayoutVars>
      </dgm:prSet>
      <dgm:spPr/>
    </dgm:pt>
    <dgm:pt modelId="{DC6FB220-A1CE-42C6-B12D-ACCF39ADCB29}" type="pres">
      <dgm:prSet presAssocID="{44BD70BE-A974-4BC4-92DE-3052314CB36C}" presName="sp" presStyleCnt="0"/>
      <dgm:spPr/>
    </dgm:pt>
    <dgm:pt modelId="{1E224CDF-326E-499C-A0EC-2BBFBB2F5D79}" type="pres">
      <dgm:prSet presAssocID="{F71895D0-428D-469E-9CD8-A030D0B1095E}" presName="composite" presStyleCnt="0"/>
      <dgm:spPr/>
    </dgm:pt>
    <dgm:pt modelId="{0115A5AF-91CE-4BF4-95BC-584E688B66CD}" type="pres">
      <dgm:prSet presAssocID="{F71895D0-428D-469E-9CD8-A030D0B1095E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D9AE7BF1-8D06-41FA-B214-B3A686E40B19}" type="pres">
      <dgm:prSet presAssocID="{F71895D0-428D-469E-9CD8-A030D0B1095E}" presName="descendantText" presStyleLbl="alignAcc1" presStyleIdx="4" presStyleCnt="6">
        <dgm:presLayoutVars>
          <dgm:bulletEnabled val="1"/>
        </dgm:presLayoutVars>
      </dgm:prSet>
      <dgm:spPr/>
    </dgm:pt>
    <dgm:pt modelId="{FE370043-059B-42DD-9CCB-01142D78138E}" type="pres">
      <dgm:prSet presAssocID="{2F8C25F3-541B-4CC3-8CDC-16F14FD15BD2}" presName="sp" presStyleCnt="0"/>
      <dgm:spPr/>
    </dgm:pt>
    <dgm:pt modelId="{AF44A2FD-FCCD-4452-8562-DE115320D861}" type="pres">
      <dgm:prSet presAssocID="{AACEE6A8-1AFE-4CAF-968C-BF9BD8678A6F}" presName="composite" presStyleCnt="0"/>
      <dgm:spPr/>
    </dgm:pt>
    <dgm:pt modelId="{037823DA-0007-470A-AE00-E2C54F9F8188}" type="pres">
      <dgm:prSet presAssocID="{AACEE6A8-1AFE-4CAF-968C-BF9BD8678A6F}" presName="parentText" presStyleLbl="alignNode1" presStyleIdx="5" presStyleCnt="6">
        <dgm:presLayoutVars>
          <dgm:chMax val="1"/>
          <dgm:bulletEnabled val="1"/>
        </dgm:presLayoutVars>
      </dgm:prSet>
      <dgm:spPr/>
    </dgm:pt>
    <dgm:pt modelId="{9B5FA2B7-418E-4E0B-9FEC-A23B42FDD290}" type="pres">
      <dgm:prSet presAssocID="{AACEE6A8-1AFE-4CAF-968C-BF9BD8678A6F}" presName="descendantText" presStyleLbl="alignAcc1" presStyleIdx="5" presStyleCnt="6">
        <dgm:presLayoutVars>
          <dgm:bulletEnabled val="1"/>
        </dgm:presLayoutVars>
      </dgm:prSet>
      <dgm:spPr/>
    </dgm:pt>
  </dgm:ptLst>
  <dgm:cxnLst>
    <dgm:cxn modelId="{335CEC0B-CB82-47AE-A5F7-85CF336CE1D6}" srcId="{489007DD-C2D4-4A17-8951-1308D8DEBBC3}" destId="{7ECB6ACD-1C2D-4DEC-9D28-D36B7096AB37}" srcOrd="0" destOrd="0" parTransId="{4617B83B-A9B2-47A7-99A6-E8C291B162BE}" sibTransId="{9A2FF7E9-CA86-4265-913C-EEC6310261B1}"/>
    <dgm:cxn modelId="{90A50E14-D909-4E83-9E6F-C942AFCF629E}" type="presOf" srcId="{42EFD5F0-8B8A-446F-A90C-F0FE8EB13BB2}" destId="{0F46C582-CB8B-450F-8D59-B083403A9660}" srcOrd="0" destOrd="0" presId="urn:microsoft.com/office/officeart/2005/8/layout/chevron2"/>
    <dgm:cxn modelId="{35803515-6F44-43E5-8316-2891D23C6542}" srcId="{D200308C-1A9D-49F1-8CE6-AC69DE488FE7}" destId="{B42AB23A-26D3-4CE2-9E3D-AAEE7BF739E7}" srcOrd="1" destOrd="0" parTransId="{241D06AF-7189-4C0B-BAF2-8F9D0577572F}" sibTransId="{6ABB2BC9-9391-4383-87FA-368006583F92}"/>
    <dgm:cxn modelId="{7C3B6735-7134-44C1-8859-45DF3BF7CD34}" srcId="{D200308C-1A9D-49F1-8CE6-AC69DE488FE7}" destId="{489007DD-C2D4-4A17-8951-1308D8DEBBC3}" srcOrd="3" destOrd="0" parTransId="{A4CA9C9D-B4F4-449A-BF0C-E2191AF83F4D}" sibTransId="{44BD70BE-A974-4BC4-92DE-3052314CB36C}"/>
    <dgm:cxn modelId="{8ED0F738-3F49-46AC-B5CF-24BFA254DF28}" srcId="{D200308C-1A9D-49F1-8CE6-AC69DE488FE7}" destId="{F71895D0-428D-469E-9CD8-A030D0B1095E}" srcOrd="4" destOrd="0" parTransId="{1AFD771D-ECA6-4802-94EA-D69306CAA571}" sibTransId="{2F8C25F3-541B-4CC3-8CDC-16F14FD15BD2}"/>
    <dgm:cxn modelId="{0F89363B-3363-4884-B17F-1A27ECAAC405}" srcId="{C2DCA82F-6540-4C8E-A093-0EB40A4F369D}" destId="{30B8CF1E-9C9E-4DF2-9F1B-4A47E54A784E}" srcOrd="0" destOrd="0" parTransId="{E96A7FBB-35EB-4377-A5FF-92AB62F0D7A0}" sibTransId="{E6A06E4E-6D18-4C0B-B933-543B54975C5B}"/>
    <dgm:cxn modelId="{AB00705D-FFBC-4075-A6C3-1BC31C80B1F6}" type="presOf" srcId="{C2DCA82F-6540-4C8E-A093-0EB40A4F369D}" destId="{44E823F2-BA9C-4F20-BE2B-1894B43A0F12}" srcOrd="0" destOrd="0" presId="urn:microsoft.com/office/officeart/2005/8/layout/chevron2"/>
    <dgm:cxn modelId="{DE085141-A343-42CC-911C-13CF453F7BDC}" type="presOf" srcId="{AACEE6A8-1AFE-4CAF-968C-BF9BD8678A6F}" destId="{037823DA-0007-470A-AE00-E2C54F9F8188}" srcOrd="0" destOrd="0" presId="urn:microsoft.com/office/officeart/2005/8/layout/chevron2"/>
    <dgm:cxn modelId="{6B8CDE46-4966-4182-848A-8EFC04B05D97}" srcId="{F71895D0-428D-469E-9CD8-A030D0B1095E}" destId="{78316D3A-82A2-479E-89C4-02F776EA6C83}" srcOrd="0" destOrd="0" parTransId="{2E5D6E44-B511-496F-9D33-A9512F259869}" sibTransId="{3D57BDB3-60BF-4ACA-94F0-E77208046EE7}"/>
    <dgm:cxn modelId="{E6B8B86E-F72A-4286-9DBF-E59BDAB5D1E5}" srcId="{D200308C-1A9D-49F1-8CE6-AC69DE488FE7}" destId="{AACEE6A8-1AFE-4CAF-968C-BF9BD8678A6F}" srcOrd="5" destOrd="0" parTransId="{867B80B1-9A14-48CD-B42B-AA737A0729B6}" sibTransId="{410D51B3-09B3-4281-B922-5A1A6A8553D5}"/>
    <dgm:cxn modelId="{C106D275-4EC0-4010-9F5B-A99B34CFC429}" type="presOf" srcId="{30B8CF1E-9C9E-4DF2-9F1B-4A47E54A784E}" destId="{0CEB5734-6CD0-454F-B0FA-B8139180C003}" srcOrd="0" destOrd="0" presId="urn:microsoft.com/office/officeart/2005/8/layout/chevron2"/>
    <dgm:cxn modelId="{1062F155-E82D-4618-9D4A-58250F63676B}" srcId="{AACEE6A8-1AFE-4CAF-968C-BF9BD8678A6F}" destId="{3BD7F47F-1BB8-49C6-AA7A-6DB67A6B5EDA}" srcOrd="0" destOrd="0" parTransId="{D960D9AA-64D3-429F-B979-652739B310B0}" sibTransId="{6487D91B-60E8-423B-9CCB-15730C3950F9}"/>
    <dgm:cxn modelId="{B9655D7B-70CD-49BC-A549-75AEE1CACF29}" srcId="{42EFD5F0-8B8A-446F-A90C-F0FE8EB13BB2}" destId="{22DB5607-6372-4238-94AA-9FC9FACD6C81}" srcOrd="0" destOrd="0" parTransId="{52BFEB8F-2A97-4F29-97AE-1CD0CEDD9097}" sibTransId="{C5250E5E-0774-4011-A11E-71801FF24C77}"/>
    <dgm:cxn modelId="{7179E697-BD75-4C84-93C5-63F00E387A04}" type="presOf" srcId="{B42AB23A-26D3-4CE2-9E3D-AAEE7BF739E7}" destId="{AACC37DA-5172-40A6-A461-8894475D978E}" srcOrd="0" destOrd="0" presId="urn:microsoft.com/office/officeart/2005/8/layout/chevron2"/>
    <dgm:cxn modelId="{BE6B59A1-FE2B-4242-B8BC-95F3B81B1786}" type="presOf" srcId="{78316D3A-82A2-479E-89C4-02F776EA6C83}" destId="{D9AE7BF1-8D06-41FA-B214-B3A686E40B19}" srcOrd="0" destOrd="0" presId="urn:microsoft.com/office/officeart/2005/8/layout/chevron2"/>
    <dgm:cxn modelId="{C6B832B4-ADB1-409B-ABD9-AB5128952EFC}" srcId="{B42AB23A-26D3-4CE2-9E3D-AAEE7BF739E7}" destId="{64801A6B-0C6F-45B4-A3DF-DE5BDEB0B034}" srcOrd="0" destOrd="0" parTransId="{9D61FEC5-37B0-414F-89A8-312F763F3C3B}" sibTransId="{F170E5C8-55E3-455F-8CB1-7ABED400929B}"/>
    <dgm:cxn modelId="{577971B6-3607-479E-B769-66D5837ADC4B}" srcId="{D200308C-1A9D-49F1-8CE6-AC69DE488FE7}" destId="{42EFD5F0-8B8A-446F-A90C-F0FE8EB13BB2}" srcOrd="0" destOrd="0" parTransId="{FDF7C1CF-E061-42CA-906C-CA58CFA1DEBC}" sibTransId="{FEAA2B6B-8545-4413-8B99-71B4994260D6}"/>
    <dgm:cxn modelId="{771EA7B6-B35C-4838-8AFC-A673DBD59CD8}" type="presOf" srcId="{489007DD-C2D4-4A17-8951-1308D8DEBBC3}" destId="{45BBECA8-3D85-421F-9358-A866CEE630DF}" srcOrd="0" destOrd="0" presId="urn:microsoft.com/office/officeart/2005/8/layout/chevron2"/>
    <dgm:cxn modelId="{A39D0DB8-6945-45B9-B181-48324AD859A0}" type="presOf" srcId="{F71895D0-428D-469E-9CD8-A030D0B1095E}" destId="{0115A5AF-91CE-4BF4-95BC-584E688B66CD}" srcOrd="0" destOrd="0" presId="urn:microsoft.com/office/officeart/2005/8/layout/chevron2"/>
    <dgm:cxn modelId="{A4694FBC-11A5-4A99-B705-847CB2DA27BA}" type="presOf" srcId="{D200308C-1A9D-49F1-8CE6-AC69DE488FE7}" destId="{40C820E7-41F8-47A3-A988-72A0B7C1A3B5}" srcOrd="0" destOrd="0" presId="urn:microsoft.com/office/officeart/2005/8/layout/chevron2"/>
    <dgm:cxn modelId="{0BA88BC3-14EE-455D-87CD-6A4354A15431}" type="presOf" srcId="{22DB5607-6372-4238-94AA-9FC9FACD6C81}" destId="{C9927755-65BA-499B-919A-6B3F4FF4E801}" srcOrd="0" destOrd="0" presId="urn:microsoft.com/office/officeart/2005/8/layout/chevron2"/>
    <dgm:cxn modelId="{0230F0CC-DEF2-4DAD-8FD9-31642102A5AC}" type="presOf" srcId="{64801A6B-0C6F-45B4-A3DF-DE5BDEB0B034}" destId="{69F2AD8B-F0CC-416B-8163-814CE1DA8032}" srcOrd="0" destOrd="0" presId="urn:microsoft.com/office/officeart/2005/8/layout/chevron2"/>
    <dgm:cxn modelId="{40EDC9D9-25BD-4F6A-9E65-9F92C85B8525}" srcId="{D200308C-1A9D-49F1-8CE6-AC69DE488FE7}" destId="{C2DCA82F-6540-4C8E-A093-0EB40A4F369D}" srcOrd="2" destOrd="0" parTransId="{9F702D7F-2A86-4B00-9B4D-ADA3EDEAEB6B}" sibTransId="{594E2144-8F79-4C7D-A893-5BE0F4B9C906}"/>
    <dgm:cxn modelId="{78716EE6-8B9A-4062-B02D-AECC3D5BCBDE}" type="presOf" srcId="{3BD7F47F-1BB8-49C6-AA7A-6DB67A6B5EDA}" destId="{9B5FA2B7-418E-4E0B-9FEC-A23B42FDD290}" srcOrd="0" destOrd="0" presId="urn:microsoft.com/office/officeart/2005/8/layout/chevron2"/>
    <dgm:cxn modelId="{AA6713F4-DD95-461E-B578-813A70F2745A}" type="presOf" srcId="{7ECB6ACD-1C2D-4DEC-9D28-D36B7096AB37}" destId="{3064F8D6-BB1D-45C5-AEFC-9CBEBB2C810F}" srcOrd="0" destOrd="0" presId="urn:microsoft.com/office/officeart/2005/8/layout/chevron2"/>
    <dgm:cxn modelId="{16E2A29A-BDE5-4395-AD7D-91A8F0A55BFB}" type="presParOf" srcId="{40C820E7-41F8-47A3-A988-72A0B7C1A3B5}" destId="{C99A2D4B-00A7-44AB-A04F-8C91A173FFC1}" srcOrd="0" destOrd="0" presId="urn:microsoft.com/office/officeart/2005/8/layout/chevron2"/>
    <dgm:cxn modelId="{3E9A5244-3767-4744-AD2D-76D09AED4C0E}" type="presParOf" srcId="{C99A2D4B-00A7-44AB-A04F-8C91A173FFC1}" destId="{0F46C582-CB8B-450F-8D59-B083403A9660}" srcOrd="0" destOrd="0" presId="urn:microsoft.com/office/officeart/2005/8/layout/chevron2"/>
    <dgm:cxn modelId="{F6514155-9B77-4ED9-96F3-FD59C7C0E63E}" type="presParOf" srcId="{C99A2D4B-00A7-44AB-A04F-8C91A173FFC1}" destId="{C9927755-65BA-499B-919A-6B3F4FF4E801}" srcOrd="1" destOrd="0" presId="urn:microsoft.com/office/officeart/2005/8/layout/chevron2"/>
    <dgm:cxn modelId="{EEE88551-D8DE-4276-991A-6FD8714E5C37}" type="presParOf" srcId="{40C820E7-41F8-47A3-A988-72A0B7C1A3B5}" destId="{9C93D936-5CD7-4BA1-99C2-341BFB2EA035}" srcOrd="1" destOrd="0" presId="urn:microsoft.com/office/officeart/2005/8/layout/chevron2"/>
    <dgm:cxn modelId="{74D4AE96-B00A-4526-850F-38751E7410BE}" type="presParOf" srcId="{40C820E7-41F8-47A3-A988-72A0B7C1A3B5}" destId="{090DCF2A-2EE2-4DEB-9001-3F37AA1830A4}" srcOrd="2" destOrd="0" presId="urn:microsoft.com/office/officeart/2005/8/layout/chevron2"/>
    <dgm:cxn modelId="{B6F246A2-F9C0-4CA9-85A4-D999E4F65ED6}" type="presParOf" srcId="{090DCF2A-2EE2-4DEB-9001-3F37AA1830A4}" destId="{AACC37DA-5172-40A6-A461-8894475D978E}" srcOrd="0" destOrd="0" presId="urn:microsoft.com/office/officeart/2005/8/layout/chevron2"/>
    <dgm:cxn modelId="{76D7CFCA-EE87-4C48-9A23-7746B8E11571}" type="presParOf" srcId="{090DCF2A-2EE2-4DEB-9001-3F37AA1830A4}" destId="{69F2AD8B-F0CC-416B-8163-814CE1DA8032}" srcOrd="1" destOrd="0" presId="urn:microsoft.com/office/officeart/2005/8/layout/chevron2"/>
    <dgm:cxn modelId="{69DCC24C-2DF0-453C-AFF1-09C77850ECD3}" type="presParOf" srcId="{40C820E7-41F8-47A3-A988-72A0B7C1A3B5}" destId="{A4FDC93B-D6CD-4E0F-B140-69DF820152DC}" srcOrd="3" destOrd="0" presId="urn:microsoft.com/office/officeart/2005/8/layout/chevron2"/>
    <dgm:cxn modelId="{5B78FFC2-D2FB-4443-A741-BD53DC695DA0}" type="presParOf" srcId="{40C820E7-41F8-47A3-A988-72A0B7C1A3B5}" destId="{9218206E-F0DD-4E4E-8956-6D54F27A8F3D}" srcOrd="4" destOrd="0" presId="urn:microsoft.com/office/officeart/2005/8/layout/chevron2"/>
    <dgm:cxn modelId="{EFB8ED37-2B43-4661-895B-26AA121DE3A3}" type="presParOf" srcId="{9218206E-F0DD-4E4E-8956-6D54F27A8F3D}" destId="{44E823F2-BA9C-4F20-BE2B-1894B43A0F12}" srcOrd="0" destOrd="0" presId="urn:microsoft.com/office/officeart/2005/8/layout/chevron2"/>
    <dgm:cxn modelId="{7892B973-B14B-4AC0-83F6-16A00A5E8078}" type="presParOf" srcId="{9218206E-F0DD-4E4E-8956-6D54F27A8F3D}" destId="{0CEB5734-6CD0-454F-B0FA-B8139180C003}" srcOrd="1" destOrd="0" presId="urn:microsoft.com/office/officeart/2005/8/layout/chevron2"/>
    <dgm:cxn modelId="{FB571110-7FD5-4768-8784-A3038018D953}" type="presParOf" srcId="{40C820E7-41F8-47A3-A988-72A0B7C1A3B5}" destId="{1E8EB938-FEE0-45A3-8D35-B21F8017BB90}" srcOrd="5" destOrd="0" presId="urn:microsoft.com/office/officeart/2005/8/layout/chevron2"/>
    <dgm:cxn modelId="{CC441DD4-C290-47FD-9888-59BD2868595F}" type="presParOf" srcId="{40C820E7-41F8-47A3-A988-72A0B7C1A3B5}" destId="{3CFA6D75-D846-48BC-AF90-AA77B409D3F2}" srcOrd="6" destOrd="0" presId="urn:microsoft.com/office/officeart/2005/8/layout/chevron2"/>
    <dgm:cxn modelId="{38479229-CB64-4150-9608-EFF81FC8231E}" type="presParOf" srcId="{3CFA6D75-D846-48BC-AF90-AA77B409D3F2}" destId="{45BBECA8-3D85-421F-9358-A866CEE630DF}" srcOrd="0" destOrd="0" presId="urn:microsoft.com/office/officeart/2005/8/layout/chevron2"/>
    <dgm:cxn modelId="{79FAB99D-9194-4EC0-8A34-B1182C6A8DCB}" type="presParOf" srcId="{3CFA6D75-D846-48BC-AF90-AA77B409D3F2}" destId="{3064F8D6-BB1D-45C5-AEFC-9CBEBB2C810F}" srcOrd="1" destOrd="0" presId="urn:microsoft.com/office/officeart/2005/8/layout/chevron2"/>
    <dgm:cxn modelId="{FB6B9631-7779-46E0-B441-50C8FA36F4D1}" type="presParOf" srcId="{40C820E7-41F8-47A3-A988-72A0B7C1A3B5}" destId="{DC6FB220-A1CE-42C6-B12D-ACCF39ADCB29}" srcOrd="7" destOrd="0" presId="urn:microsoft.com/office/officeart/2005/8/layout/chevron2"/>
    <dgm:cxn modelId="{FE79D8BF-B78E-416E-8C86-9030951BFB68}" type="presParOf" srcId="{40C820E7-41F8-47A3-A988-72A0B7C1A3B5}" destId="{1E224CDF-326E-499C-A0EC-2BBFBB2F5D79}" srcOrd="8" destOrd="0" presId="urn:microsoft.com/office/officeart/2005/8/layout/chevron2"/>
    <dgm:cxn modelId="{B44C9A46-5E0F-4D58-8947-F8419CC67AC1}" type="presParOf" srcId="{1E224CDF-326E-499C-A0EC-2BBFBB2F5D79}" destId="{0115A5AF-91CE-4BF4-95BC-584E688B66CD}" srcOrd="0" destOrd="0" presId="urn:microsoft.com/office/officeart/2005/8/layout/chevron2"/>
    <dgm:cxn modelId="{0FACB9AC-0D64-4D4F-AA64-9C20875684F4}" type="presParOf" srcId="{1E224CDF-326E-499C-A0EC-2BBFBB2F5D79}" destId="{D9AE7BF1-8D06-41FA-B214-B3A686E40B19}" srcOrd="1" destOrd="0" presId="urn:microsoft.com/office/officeart/2005/8/layout/chevron2"/>
    <dgm:cxn modelId="{85C0DD78-D10B-4DC1-B9E6-8A73508E9CC6}" type="presParOf" srcId="{40C820E7-41F8-47A3-A988-72A0B7C1A3B5}" destId="{FE370043-059B-42DD-9CCB-01142D78138E}" srcOrd="9" destOrd="0" presId="urn:microsoft.com/office/officeart/2005/8/layout/chevron2"/>
    <dgm:cxn modelId="{F4587338-D6B6-4953-A26A-F16F530763E1}" type="presParOf" srcId="{40C820E7-41F8-47A3-A988-72A0B7C1A3B5}" destId="{AF44A2FD-FCCD-4452-8562-DE115320D861}" srcOrd="10" destOrd="0" presId="urn:microsoft.com/office/officeart/2005/8/layout/chevron2"/>
    <dgm:cxn modelId="{C161A1C5-8565-49E6-AD45-102E07479541}" type="presParOf" srcId="{AF44A2FD-FCCD-4452-8562-DE115320D861}" destId="{037823DA-0007-470A-AE00-E2C54F9F8188}" srcOrd="0" destOrd="0" presId="urn:microsoft.com/office/officeart/2005/8/layout/chevron2"/>
    <dgm:cxn modelId="{A2000559-7556-412C-B3E2-52CD23B8953B}" type="presParOf" srcId="{AF44A2FD-FCCD-4452-8562-DE115320D861}" destId="{9B5FA2B7-418E-4E0B-9FEC-A23B42FDD29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5998E7-E167-4595-8B9C-E3E2BA730930}">
      <dsp:nvSpPr>
        <dsp:cNvPr id="0" name=""/>
        <dsp:cNvSpPr/>
      </dsp:nvSpPr>
      <dsp:spPr>
        <a:xfrm>
          <a:off x="1322141" y="556305"/>
          <a:ext cx="1817995" cy="1817995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t="-14000" b="-14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5551629-B17D-4807-B9D6-23B5A5BF5402}">
      <dsp:nvSpPr>
        <dsp:cNvPr id="0" name=""/>
        <dsp:cNvSpPr/>
      </dsp:nvSpPr>
      <dsp:spPr>
        <a:xfrm>
          <a:off x="2588571" y="151145"/>
          <a:ext cx="1218151" cy="628109"/>
        </a:xfrm>
        <a:prstGeom prst="rect">
          <a:avLst/>
        </a:prstGeom>
        <a:noFill/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700" kern="1200" dirty="0">
            <a:solidFill>
              <a:schemeClr val="bg1"/>
            </a:solidFill>
          </a:endParaRPr>
        </a:p>
      </dsp:txBody>
      <dsp:txXfrm>
        <a:off x="2588571" y="151145"/>
        <a:ext cx="1218151" cy="6281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D43002-4ABC-4519-84D7-1638AD729F52}">
      <dsp:nvSpPr>
        <dsp:cNvPr id="0" name=""/>
        <dsp:cNvSpPr/>
      </dsp:nvSpPr>
      <dsp:spPr>
        <a:xfrm>
          <a:off x="769430" y="523629"/>
          <a:ext cx="1816794" cy="1816794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2908" b="-16908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73D530C-05E8-465E-9287-2EA9649BC1D6}">
      <dsp:nvSpPr>
        <dsp:cNvPr id="0" name=""/>
        <dsp:cNvSpPr/>
      </dsp:nvSpPr>
      <dsp:spPr>
        <a:xfrm rot="2832714">
          <a:off x="1235420" y="1413895"/>
          <a:ext cx="1162748" cy="599542"/>
        </a:xfrm>
        <a:prstGeom prst="rect">
          <a:avLst/>
        </a:prstGeom>
        <a:noFill/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500" kern="1200" dirty="0"/>
            <a:t> </a:t>
          </a:r>
        </a:p>
      </dsp:txBody>
      <dsp:txXfrm>
        <a:off x="1235420" y="1413895"/>
        <a:ext cx="1162748" cy="5995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46C582-CB8B-450F-8D59-B083403A9660}">
      <dsp:nvSpPr>
        <dsp:cNvPr id="0" name=""/>
        <dsp:cNvSpPr/>
      </dsp:nvSpPr>
      <dsp:spPr>
        <a:xfrm rot="5400000">
          <a:off x="-147439" y="150917"/>
          <a:ext cx="982926" cy="688048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7.11.2023 – 15.01.2024</a:t>
          </a:r>
        </a:p>
      </dsp:txBody>
      <dsp:txXfrm rot="-5400000">
        <a:off x="0" y="347502"/>
        <a:ext cx="688048" cy="294878"/>
      </dsp:txXfrm>
    </dsp:sp>
    <dsp:sp modelId="{C9927755-65BA-499B-919A-6B3F4FF4E801}">
      <dsp:nvSpPr>
        <dsp:cNvPr id="0" name=""/>
        <dsp:cNvSpPr/>
      </dsp:nvSpPr>
      <dsp:spPr>
        <a:xfrm rot="5400000">
          <a:off x="3536457" y="-2844930"/>
          <a:ext cx="638902" cy="6335719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Создание ПО</a:t>
          </a:r>
        </a:p>
      </dsp:txBody>
      <dsp:txXfrm rot="-5400000">
        <a:off x="688049" y="34667"/>
        <a:ext cx="6304530" cy="576524"/>
      </dsp:txXfrm>
    </dsp:sp>
    <dsp:sp modelId="{AACC37DA-5172-40A6-A461-8894475D978E}">
      <dsp:nvSpPr>
        <dsp:cNvPr id="0" name=""/>
        <dsp:cNvSpPr/>
      </dsp:nvSpPr>
      <dsp:spPr>
        <a:xfrm rot="5400000">
          <a:off x="-147439" y="1036673"/>
          <a:ext cx="982926" cy="688048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9</a:t>
          </a:r>
          <a:r>
            <a:rPr lang="en-US" sz="10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.0</a:t>
          </a:r>
          <a:r>
            <a:rPr lang="ru-RU" sz="10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1</a:t>
          </a:r>
          <a:r>
            <a:rPr lang="en-US" sz="10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.202</a:t>
          </a:r>
          <a:r>
            <a:rPr lang="ru-RU" sz="10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4</a:t>
          </a:r>
          <a:r>
            <a:rPr lang="en-US" sz="10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 – 1.0</a:t>
          </a:r>
          <a:r>
            <a:rPr lang="ru-RU" sz="10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2</a:t>
          </a:r>
          <a:r>
            <a:rPr lang="en-US" sz="10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.2024</a:t>
          </a:r>
          <a:endParaRPr lang="ru-RU" sz="10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 rot="-5400000">
        <a:off x="0" y="1233258"/>
        <a:ext cx="688048" cy="294878"/>
      </dsp:txXfrm>
    </dsp:sp>
    <dsp:sp modelId="{69F2AD8B-F0CC-416B-8163-814CE1DA8032}">
      <dsp:nvSpPr>
        <dsp:cNvPr id="0" name=""/>
        <dsp:cNvSpPr/>
      </dsp:nvSpPr>
      <dsp:spPr>
        <a:xfrm rot="5400000">
          <a:off x="3536457" y="-1959173"/>
          <a:ext cx="638902" cy="6335719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Закупка тестового оборудования</a:t>
          </a:r>
        </a:p>
      </dsp:txBody>
      <dsp:txXfrm rot="-5400000">
        <a:off x="688049" y="920424"/>
        <a:ext cx="6304530" cy="576524"/>
      </dsp:txXfrm>
    </dsp:sp>
    <dsp:sp modelId="{44E823F2-BA9C-4F20-BE2B-1894B43A0F12}">
      <dsp:nvSpPr>
        <dsp:cNvPr id="0" name=""/>
        <dsp:cNvSpPr/>
      </dsp:nvSpPr>
      <dsp:spPr>
        <a:xfrm rot="5400000">
          <a:off x="-147439" y="1922430"/>
          <a:ext cx="982926" cy="688048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9.01.2024 – 1.03.2024</a:t>
          </a:r>
        </a:p>
      </dsp:txBody>
      <dsp:txXfrm rot="-5400000">
        <a:off x="0" y="2119015"/>
        <a:ext cx="688048" cy="294878"/>
      </dsp:txXfrm>
    </dsp:sp>
    <dsp:sp modelId="{0CEB5734-6CD0-454F-B0FA-B8139180C003}">
      <dsp:nvSpPr>
        <dsp:cNvPr id="0" name=""/>
        <dsp:cNvSpPr/>
      </dsp:nvSpPr>
      <dsp:spPr>
        <a:xfrm rot="5400000">
          <a:off x="3536457" y="-1073417"/>
          <a:ext cx="638902" cy="6335719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Обучение нейросети</a:t>
          </a:r>
        </a:p>
      </dsp:txBody>
      <dsp:txXfrm rot="-5400000">
        <a:off x="688049" y="1806180"/>
        <a:ext cx="6304530" cy="576524"/>
      </dsp:txXfrm>
    </dsp:sp>
    <dsp:sp modelId="{45BBECA8-3D85-421F-9358-A866CEE630DF}">
      <dsp:nvSpPr>
        <dsp:cNvPr id="0" name=""/>
        <dsp:cNvSpPr/>
      </dsp:nvSpPr>
      <dsp:spPr>
        <a:xfrm rot="5400000">
          <a:off x="-147439" y="2808186"/>
          <a:ext cx="982926" cy="688048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1.02.2024 – 1.04.2024</a:t>
          </a:r>
        </a:p>
      </dsp:txBody>
      <dsp:txXfrm rot="-5400000">
        <a:off x="0" y="3004771"/>
        <a:ext cx="688048" cy="294878"/>
      </dsp:txXfrm>
    </dsp:sp>
    <dsp:sp modelId="{3064F8D6-BB1D-45C5-AEFC-9CBEBB2C810F}">
      <dsp:nvSpPr>
        <dsp:cNvPr id="0" name=""/>
        <dsp:cNvSpPr/>
      </dsp:nvSpPr>
      <dsp:spPr>
        <a:xfrm rot="5400000">
          <a:off x="3536457" y="-187660"/>
          <a:ext cx="638902" cy="6335719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Испытания нейросети</a:t>
          </a:r>
        </a:p>
      </dsp:txBody>
      <dsp:txXfrm rot="-5400000">
        <a:off x="688049" y="2691937"/>
        <a:ext cx="6304530" cy="576524"/>
      </dsp:txXfrm>
    </dsp:sp>
    <dsp:sp modelId="{0115A5AF-91CE-4BF4-95BC-584E688B66CD}">
      <dsp:nvSpPr>
        <dsp:cNvPr id="0" name=""/>
        <dsp:cNvSpPr/>
      </dsp:nvSpPr>
      <dsp:spPr>
        <a:xfrm rot="5400000">
          <a:off x="-147439" y="3693943"/>
          <a:ext cx="982926" cy="688048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1.04.2024 – 1.05.2024</a:t>
          </a:r>
        </a:p>
      </dsp:txBody>
      <dsp:txXfrm rot="-5400000">
        <a:off x="0" y="3890528"/>
        <a:ext cx="688048" cy="294878"/>
      </dsp:txXfrm>
    </dsp:sp>
    <dsp:sp modelId="{D9AE7BF1-8D06-41FA-B214-B3A686E40B19}">
      <dsp:nvSpPr>
        <dsp:cNvPr id="0" name=""/>
        <dsp:cNvSpPr/>
      </dsp:nvSpPr>
      <dsp:spPr>
        <a:xfrm rot="5400000">
          <a:off x="3536457" y="698095"/>
          <a:ext cx="638902" cy="6335719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Начало продаж программно-аппаратного комплекса</a:t>
          </a:r>
        </a:p>
      </dsp:txBody>
      <dsp:txXfrm rot="-5400000">
        <a:off x="688049" y="3577693"/>
        <a:ext cx="6304530" cy="576524"/>
      </dsp:txXfrm>
    </dsp:sp>
    <dsp:sp modelId="{037823DA-0007-470A-AE00-E2C54F9F8188}">
      <dsp:nvSpPr>
        <dsp:cNvPr id="0" name=""/>
        <dsp:cNvSpPr/>
      </dsp:nvSpPr>
      <dsp:spPr>
        <a:xfrm rot="5400000">
          <a:off x="-147439" y="4579699"/>
          <a:ext cx="982926" cy="688048"/>
        </a:xfrm>
        <a:prstGeom prst="chevron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1.05.2024 – 1.08.2024</a:t>
          </a:r>
        </a:p>
      </dsp:txBody>
      <dsp:txXfrm rot="-5400000">
        <a:off x="0" y="4776284"/>
        <a:ext cx="688048" cy="294878"/>
      </dsp:txXfrm>
    </dsp:sp>
    <dsp:sp modelId="{9B5FA2B7-418E-4E0B-9FEC-A23B42FDD290}">
      <dsp:nvSpPr>
        <dsp:cNvPr id="0" name=""/>
        <dsp:cNvSpPr/>
      </dsp:nvSpPr>
      <dsp:spPr>
        <a:xfrm rot="5400000">
          <a:off x="3536457" y="1583852"/>
          <a:ext cx="638902" cy="6335719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Рекламная компания нашего продукта</a:t>
          </a:r>
        </a:p>
      </dsp:txBody>
      <dsp:txXfrm rot="-5400000">
        <a:off x="688049" y="4463450"/>
        <a:ext cx="6304530" cy="5765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75a8c1f4a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g275a8c1f4a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31" name="Google Shape;13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75a8c1f4a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g275a8c1f4a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11" name="Google Shape;21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73" name="Google Shape;27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75a8c1f4a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83" name="Google Shape;283;g275a8c1f4a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92" name="Google Shape;29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1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1"/>
          <p:cNvSpPr txBox="1">
            <a:spLocks noGrp="1"/>
          </p:cNvSpPr>
          <p:nvPr>
            <p:ph type="body" idx="1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4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4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4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4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4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3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4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44"/>
          <p:cNvPicPr preferRelativeResize="0"/>
          <p:nvPr/>
        </p:nvPicPr>
        <p:blipFill rotWithShape="1">
          <a:blip r:embed="rId3">
            <a:alphaModFix amt="58000"/>
          </a:blip>
          <a:srcRect/>
          <a:stretch/>
        </p:blipFill>
        <p:spPr>
          <a:xfrm rot="10800000">
            <a:off x="-1773973" y="2604059"/>
            <a:ext cx="6351441" cy="59421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4"/>
          <p:cNvSpPr txBox="1">
            <a:spLocks noGrp="1"/>
          </p:cNvSpPr>
          <p:nvPr>
            <p:ph type="body" idx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97"/>
              <a:buNone/>
              <a:defRPr sz="1696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4"/>
          <p:cNvSpPr txBox="1"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4" name="Google Shape;34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5211" y="277694"/>
            <a:ext cx="1160816" cy="43165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sldNum" idx="12"/>
          </p:nvPr>
        </p:nvSpPr>
        <p:spPr>
          <a:xfrm>
            <a:off x="8916621" y="6521037"/>
            <a:ext cx="2804160" cy="239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body" idx="3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12"/>
              <a:buNone/>
              <a:defRPr sz="1212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5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5"/>
          <p:cNvSpPr txBox="1"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8" name="Google Shape;48;p4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4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4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7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47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47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8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4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4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9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8" name="Google Shape;68;p49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0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50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1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1"/>
          <p:cNvSpPr txBox="1">
            <a:spLocks noGrp="1"/>
          </p:cNvSpPr>
          <p:nvPr>
            <p:ph type="body" idx="1"/>
          </p:nvPr>
        </p:nvSpPr>
        <p:spPr>
          <a:xfrm rot="5400000">
            <a:off x="4094896" y="-1271013"/>
            <a:ext cx="5511756" cy="1054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5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5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5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2"/>
          <p:cNvSpPr txBox="1">
            <a:spLocks noGrp="1"/>
          </p:cNvSpPr>
          <p:nvPr>
            <p:ph type="title"/>
          </p:nvPr>
        </p:nvSpPr>
        <p:spPr>
          <a:xfrm rot="5400000">
            <a:off x="7133432" y="1956596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4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5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5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5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0"/>
          <p:cNvSpPr txBox="1">
            <a:spLocks noGrp="1"/>
          </p:cNvSpPr>
          <p:nvPr>
            <p:ph type="title"/>
          </p:nvPr>
        </p:nvSpPr>
        <p:spPr>
          <a:xfrm>
            <a:off x="1577788" y="32217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0"/>
          <p:cNvSpPr txBox="1">
            <a:spLocks noGrp="1"/>
          </p:cNvSpPr>
          <p:nvPr>
            <p:ph type="body" idx="1"/>
          </p:nvPr>
        </p:nvSpPr>
        <p:spPr>
          <a:xfrm>
            <a:off x="1577788" y="1246095"/>
            <a:ext cx="10545972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" name="Google Shape;12;p4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238098" y="32217"/>
            <a:ext cx="3885662" cy="34219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9.png"/><Relationship Id="rId7" Type="http://schemas.microsoft.com/office/2007/relationships/hdphoto" Target="../media/hdphoto1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l="8891"/>
          <a:stretch/>
        </p:blipFill>
        <p:spPr>
          <a:xfrm>
            <a:off x="1392155" y="0"/>
            <a:ext cx="1940100" cy="210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3053" y="538173"/>
            <a:ext cx="2628601" cy="13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485640" y="3792575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ru-RU" sz="36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Акселерационная программа «Стартапы LETI» 2023</a:t>
            </a:r>
            <a:endParaRPr sz="36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485640" y="5181339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ru-RU" sz="20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Лидер Эпохи Технологических Инноваций</a:t>
            </a:r>
            <a:endParaRPr/>
          </a:p>
        </p:txBody>
      </p:sp>
      <p:sp>
        <p:nvSpPr>
          <p:cNvPr id="100" name="Google Shape;100;p18"/>
          <p:cNvSpPr txBox="1"/>
          <p:nvPr/>
        </p:nvSpPr>
        <p:spPr>
          <a:xfrm>
            <a:off x="373578" y="2162262"/>
            <a:ext cx="5917353" cy="1613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ru-RU" sz="3600" b="1" dirty="0" err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Нейросетевая</a:t>
            </a:r>
            <a:r>
              <a:rPr lang="ru-RU" sz="3600" b="1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система мониторинга состояния оборудования и предсказание неисправностей</a:t>
            </a:r>
            <a:endParaRPr sz="3600" b="1"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485640" y="5952576"/>
            <a:ext cx="6858000" cy="53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700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-RU" sz="20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Трекер проекта – Безруков Артем Алексеевич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-RU" sz="2000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Эксперт проекта – Ваганова Валентина Алексеевна</a:t>
            </a:r>
            <a:endParaRPr sz="2000"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83450" y="2205350"/>
            <a:ext cx="1507800" cy="23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75a8c1f4a1_0_0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275a8c1f4a1_0_0"/>
          <p:cNvSpPr txBox="1">
            <a:spLocks noGrp="1"/>
          </p:cNvSpPr>
          <p:nvPr>
            <p:ph type="title"/>
          </p:nvPr>
        </p:nvSpPr>
        <p:spPr>
          <a:xfrm>
            <a:off x="2475914" y="32217"/>
            <a:ext cx="9647774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Актуальность и описание проекта</a:t>
            </a:r>
            <a:endParaRPr dirty="0"/>
          </a:p>
        </p:txBody>
      </p:sp>
      <p:sp>
        <p:nvSpPr>
          <p:cNvPr id="110" name="Google Shape;110;g275a8c1f4a1_0_0"/>
          <p:cNvSpPr txBox="1">
            <a:spLocks noGrp="1"/>
          </p:cNvSpPr>
          <p:nvPr>
            <p:ph type="body" idx="1"/>
          </p:nvPr>
        </p:nvSpPr>
        <p:spPr>
          <a:xfrm>
            <a:off x="2475914" y="1246095"/>
            <a:ext cx="5131517" cy="55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8572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</a:rPr>
              <a:t>       </a:t>
            </a:r>
            <a:r>
              <a:rPr lang="ru-RU" sz="2000" dirty="0">
                <a:solidFill>
                  <a:schemeClr val="tx1"/>
                </a:solidFill>
              </a:rPr>
              <a:t>Экономические показатели современного производства в большей степени зависят от работоспособности электрического оборудования. Выход его из строя ведет к большим потерям. </a:t>
            </a:r>
            <a:endParaRPr lang="en-US" sz="2000" dirty="0">
              <a:solidFill>
                <a:schemeClr val="tx1"/>
              </a:solidFill>
            </a:endParaRPr>
          </a:p>
          <a:p>
            <a:pPr marL="8572" lvl="0" indent="0">
              <a:spcBef>
                <a:spcPts val="0"/>
              </a:spcBef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</a:rPr>
              <a:t>      </a:t>
            </a:r>
            <a:r>
              <a:rPr lang="ru-RU" sz="2000" dirty="0">
                <a:solidFill>
                  <a:schemeClr val="tx1"/>
                </a:solidFill>
              </a:rPr>
              <a:t>Наш проект направлен на создание аппаратно-программного комплекса для диагностики и прогнозирования характеристик технологического оборудования в целях своевременного ремонта, замены поврежденных деталей и узлов.</a:t>
            </a:r>
            <a:endParaRPr sz="2000" dirty="0">
              <a:solidFill>
                <a:schemeClr val="tx1"/>
              </a:solidFill>
            </a:endParaRPr>
          </a:p>
        </p:txBody>
      </p:sp>
      <p:pic>
        <p:nvPicPr>
          <p:cNvPr id="111" name="Google Shape;111;g275a8c1f4a1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843" y="129762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5694944-EB7D-4FEC-9A45-9B6BB5A20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1118" y="4920783"/>
            <a:ext cx="6000750" cy="1905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70C8D4-9309-450B-819C-C8FFB01929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5718" y="984717"/>
            <a:ext cx="3810000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2535819" y="32225"/>
            <a:ext cx="958095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/>
              <a:t>Проблема, которую решает проект</a:t>
            </a:r>
            <a:endParaRPr sz="3200" dirty="0"/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2404715" y="1156091"/>
            <a:ext cx="4751989" cy="55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3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: Финансовые потери из-за несвоевременного ТО электрооборудования. </a:t>
            </a:r>
          </a:p>
          <a:p>
            <a:pPr marL="228593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: 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Нейросетевая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мониторинга состояния оборудования. Анализируя показания датчиков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программное обеспечение прогнозирует сроки выхода оборудования из строя. Также в зависимости от изменения номинальных параметров устройства, предполагает, износ какого узла привел к этому.</a:t>
            </a:r>
          </a:p>
          <a:p>
            <a:pPr marL="228593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этой системе, количество аварийных остановок производства уменьшится, в следствии чего финансовые потери будут снижены. </a:t>
            </a:r>
          </a:p>
          <a:p>
            <a:pPr marL="228600" lvl="0" indent="-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302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Горит подстанция! Как потушить? | СамЭлектрик.ру | Дзен">
            <a:extLst>
              <a:ext uri="{FF2B5EF4-FFF2-40B4-BE49-F238E27FC236}">
                <a16:creationId xmlns:a16="http://schemas.microsoft.com/office/drawing/2014/main" id="{23D1BF8C-A696-41D7-A170-27301E8B43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22"/>
          <a:stretch/>
        </p:blipFill>
        <p:spPr bwMode="auto">
          <a:xfrm>
            <a:off x="8715275" y="907495"/>
            <a:ext cx="3401503" cy="213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График денежных потерь финансы инфляция график потери денег и снижение  доходов | Премиум векторы">
            <a:extLst>
              <a:ext uri="{FF2B5EF4-FFF2-40B4-BE49-F238E27FC236}">
                <a16:creationId xmlns:a16="http://schemas.microsoft.com/office/drawing/2014/main" id="{4A4FCC3E-C012-4C0D-B626-CA7A1BB25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275" y="4718542"/>
            <a:ext cx="3222300" cy="215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5E78273-6EAD-4200-9F6C-0622C6F983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6704" y="3057822"/>
            <a:ext cx="2214293" cy="16607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6;p23">
            <a:extLst>
              <a:ext uri="{FF2B5EF4-FFF2-40B4-BE49-F238E27FC236}">
                <a16:creationId xmlns:a16="http://schemas.microsoft.com/office/drawing/2014/main" id="{913060D2-2567-4B4B-B892-15A0901CAED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8302" y="180850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12A53B-E05D-4C81-986B-072C8E17A6A0}"/>
              </a:ext>
            </a:extLst>
          </p:cNvPr>
          <p:cNvSpPr txBox="1"/>
          <p:nvPr/>
        </p:nvSpPr>
        <p:spPr>
          <a:xfrm>
            <a:off x="3198043" y="180850"/>
            <a:ext cx="60944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Техническая реализация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37FCA2-BE74-4F48-BE99-329C52FCB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909" y="1483617"/>
            <a:ext cx="3234179" cy="2102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05A3DC3-BC9D-4EDF-BE30-0E3FB52F5984}"/>
              </a:ext>
            </a:extLst>
          </p:cNvPr>
          <p:cNvSpPr txBox="1"/>
          <p:nvPr/>
        </p:nvSpPr>
        <p:spPr>
          <a:xfrm>
            <a:off x="2519314" y="1034365"/>
            <a:ext cx="6094428" cy="2929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593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 sz="1800" dirty="0"/>
              <a:t>Мы предлагаем использовать следующие датчики:</a:t>
            </a:r>
          </a:p>
          <a:p>
            <a:pPr marL="228593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 sz="1800" dirty="0"/>
              <a:t>1) Частичного разряда. </a:t>
            </a:r>
          </a:p>
          <a:p>
            <a:pPr marL="228593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 sz="1800" dirty="0"/>
              <a:t>2) Силы тока </a:t>
            </a:r>
          </a:p>
          <a:p>
            <a:pPr marL="228593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 sz="1800" dirty="0"/>
              <a:t>3) Напряжения </a:t>
            </a:r>
          </a:p>
          <a:p>
            <a:pPr marL="228593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 sz="1800" dirty="0"/>
              <a:t>4) Шума </a:t>
            </a:r>
            <a:endParaRPr lang="en-US" sz="1800" dirty="0"/>
          </a:p>
          <a:p>
            <a:pPr marL="228593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5) </a:t>
            </a:r>
            <a:r>
              <a:rPr lang="ru-RU" sz="1800" dirty="0"/>
              <a:t>Вибрации</a:t>
            </a:r>
          </a:p>
          <a:p>
            <a:pPr marL="228593" lvl="0" indent="-2285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ru-RU" sz="1800" dirty="0"/>
              <a:t>6) Температуры</a:t>
            </a:r>
          </a:p>
          <a:p>
            <a:pPr marL="228594" lvl="0" indent="-1142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D765C0-DB6E-49AE-B8A5-DE04E2A9BA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6528" y="4166648"/>
            <a:ext cx="2176069" cy="217606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8A46D53-F316-4088-8CAF-A9C33D5116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7058" y="3974277"/>
            <a:ext cx="2285030" cy="25608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0620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75a8c1f4a1_0_6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g275a8c1f4a1_0_6"/>
          <p:cNvSpPr txBox="1">
            <a:spLocks noGrp="1"/>
          </p:cNvSpPr>
          <p:nvPr>
            <p:ph type="title"/>
          </p:nvPr>
        </p:nvSpPr>
        <p:spPr>
          <a:xfrm>
            <a:off x="2489982" y="80100"/>
            <a:ext cx="9702018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 dirty="0"/>
              <a:t>ЦА, стейкхолдеры, потенциальные заказчики</a:t>
            </a:r>
            <a:endParaRPr sz="3200" dirty="0"/>
          </a:p>
        </p:txBody>
      </p:sp>
      <p:sp>
        <p:nvSpPr>
          <p:cNvPr id="152" name="Google Shape;152;g275a8c1f4a1_0_6"/>
          <p:cNvSpPr txBox="1">
            <a:spLocks noGrp="1"/>
          </p:cNvSpPr>
          <p:nvPr>
            <p:ph type="body" idx="1"/>
          </p:nvPr>
        </p:nvSpPr>
        <p:spPr>
          <a:xfrm>
            <a:off x="2915034" y="1336449"/>
            <a:ext cx="4151700" cy="4432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983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2A4B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Портрет целевого заказчика для B2B продуктов</a:t>
            </a:r>
            <a:endParaRPr lang="ru-RU" sz="2400" b="1" dirty="0">
              <a:solidFill>
                <a:srgbClr val="2A4B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593" marR="0" lvl="0" indent="-292088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C2D2E"/>
              </a:buClr>
              <a:buSzPct val="100000"/>
              <a:buFont typeface="Times New Roman"/>
              <a:buChar char="•"/>
            </a:pPr>
            <a:r>
              <a:rPr lang="ru-RU" sz="2400" dirty="0">
                <a:solidFill>
                  <a:srgbClr val="2C2D2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Крупные предприятия по переработке газа и нефти.</a:t>
            </a:r>
          </a:p>
          <a:p>
            <a:pPr marL="228593" marR="0" lvl="0" indent="-292088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C2D2E"/>
              </a:buClr>
              <a:buSzPct val="100000"/>
              <a:buFont typeface="Times New Roman"/>
              <a:buChar char="•"/>
            </a:pPr>
            <a:r>
              <a:rPr lang="ru-RU" sz="2400" i="0" u="none" strike="noStrike" cap="none" dirty="0">
                <a:solidFill>
                  <a:srgbClr val="2C2D2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Металлургические </a:t>
            </a:r>
            <a:r>
              <a:rPr lang="ru-RU" sz="2400" dirty="0">
                <a:solidFill>
                  <a:srgbClr val="2C2D2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компании </a:t>
            </a:r>
            <a:endParaRPr lang="en-US" sz="2400" dirty="0">
              <a:solidFill>
                <a:srgbClr val="2C2D2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593" marR="0" lvl="0" indent="-292088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C2D2E"/>
              </a:buClr>
              <a:buSzPct val="100000"/>
              <a:buFont typeface="Times New Roman"/>
              <a:buChar char="•"/>
            </a:pPr>
            <a:r>
              <a:rPr lang="ru-RU" sz="2400" dirty="0">
                <a:solidFill>
                  <a:srgbClr val="2C2D2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Производственные комплексы</a:t>
            </a:r>
            <a:endParaRPr lang="ru-RU" sz="2400" i="0" u="none" strike="noStrike" cap="none" dirty="0">
              <a:solidFill>
                <a:srgbClr val="2C2D2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593" marR="0" lvl="0" indent="-292088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C2D2E"/>
              </a:buClr>
              <a:buSzPct val="100000"/>
              <a:buFont typeface="Times New Roman"/>
              <a:buChar char="•"/>
            </a:pPr>
            <a:r>
              <a:rPr lang="ru-RU" sz="2400" dirty="0">
                <a:solidFill>
                  <a:srgbClr val="2C2D2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Годовая выручка 10 - 100 </a:t>
            </a:r>
            <a:r>
              <a:rPr lang="ru-RU" sz="2400" dirty="0" err="1">
                <a:solidFill>
                  <a:srgbClr val="2C2D2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мрд</a:t>
            </a:r>
            <a:r>
              <a:rPr lang="ru-RU" sz="2400" dirty="0">
                <a:solidFill>
                  <a:srgbClr val="2C2D2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рублей.</a:t>
            </a:r>
            <a:endParaRPr lang="ru-RU" sz="2400" b="0" i="0" u="none" strike="noStrike" cap="none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57" name="Google Shape;157;g275a8c1f4a1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294" y="80100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411141-BB69-4B37-B903-6CC8A9E83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6622" y="1311297"/>
            <a:ext cx="1834638" cy="16949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F3125C-EF13-4B5B-8B81-E6CB0D254E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1011" y="2094167"/>
            <a:ext cx="1600423" cy="12574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0238961-0622-4861-935E-57A2A4751B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5915" y="3006223"/>
            <a:ext cx="1590897" cy="16004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61443B-5AF1-4D09-AB54-3BC876ABB7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1260" y="4671732"/>
            <a:ext cx="2517600" cy="14192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9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9"/>
          <p:cNvSpPr txBox="1">
            <a:spLocks noGrp="1"/>
          </p:cNvSpPr>
          <p:nvPr>
            <p:ph type="title"/>
          </p:nvPr>
        </p:nvSpPr>
        <p:spPr>
          <a:xfrm>
            <a:off x="2489982" y="32217"/>
            <a:ext cx="9633778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/>
              <a:t>Рынок и Анализ конкурентов</a:t>
            </a:r>
            <a:endParaRPr sz="3200" dirty="0"/>
          </a:p>
        </p:txBody>
      </p:sp>
      <p:sp>
        <p:nvSpPr>
          <p:cNvPr id="216" name="Google Shape;216;p29"/>
          <p:cNvSpPr txBox="1">
            <a:spLocks noGrp="1"/>
          </p:cNvSpPr>
          <p:nvPr>
            <p:ph type="body" idx="2"/>
          </p:nvPr>
        </p:nvSpPr>
        <p:spPr>
          <a:xfrm>
            <a:off x="4723604" y="1379166"/>
            <a:ext cx="3056329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1142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4000" dirty="0"/>
              <a:t>МЫ</a:t>
            </a:r>
            <a:endParaRPr sz="4000" dirty="0"/>
          </a:p>
        </p:txBody>
      </p:sp>
      <p:pic>
        <p:nvPicPr>
          <p:cNvPr id="217" name="Google Shape;21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234" y="243240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0D1AA9-B542-50A3-2368-41290F7E27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4579" y="2138111"/>
            <a:ext cx="7559695" cy="42066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880578-A011-1260-07B6-16B2D4AEE4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3661" y="1451221"/>
            <a:ext cx="1054213" cy="5787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3E52BA-7309-B51C-D979-74EB0B5BE5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8247" y="1606540"/>
            <a:ext cx="1571965" cy="48947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6E6308E-FE45-A2AF-3943-AADA7A8E92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9604" y="1534977"/>
            <a:ext cx="1408162" cy="486934"/>
          </a:xfrm>
          <a:prstGeom prst="rect">
            <a:avLst/>
          </a:prstGeom>
        </p:spPr>
      </p:pic>
      <p:sp>
        <p:nvSpPr>
          <p:cNvPr id="12" name="Google Shape;216;p29">
            <a:extLst>
              <a:ext uri="{FF2B5EF4-FFF2-40B4-BE49-F238E27FC236}">
                <a16:creationId xmlns:a16="http://schemas.microsoft.com/office/drawing/2014/main" id="{4A19D00D-CF33-5B6D-744C-18256533FA5C}"/>
              </a:ext>
            </a:extLst>
          </p:cNvPr>
          <p:cNvSpPr txBox="1">
            <a:spLocks/>
          </p:cNvSpPr>
          <p:nvPr/>
        </p:nvSpPr>
        <p:spPr>
          <a:xfrm>
            <a:off x="2458483" y="2863610"/>
            <a:ext cx="2517649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28594" indent="-114293">
              <a:buFont typeface="Arial"/>
              <a:buNone/>
            </a:pPr>
            <a:r>
              <a:rPr lang="ru-RU" dirty="0"/>
              <a:t>	Поддержка различного оборудования</a:t>
            </a:r>
          </a:p>
        </p:txBody>
      </p:sp>
      <p:sp>
        <p:nvSpPr>
          <p:cNvPr id="13" name="Google Shape;216;p29">
            <a:extLst>
              <a:ext uri="{FF2B5EF4-FFF2-40B4-BE49-F238E27FC236}">
                <a16:creationId xmlns:a16="http://schemas.microsoft.com/office/drawing/2014/main" id="{B93866A7-B3DA-F4E0-6F71-4B003D68E7C6}"/>
              </a:ext>
            </a:extLst>
          </p:cNvPr>
          <p:cNvSpPr txBox="1">
            <a:spLocks/>
          </p:cNvSpPr>
          <p:nvPr/>
        </p:nvSpPr>
        <p:spPr>
          <a:xfrm>
            <a:off x="2516368" y="3755081"/>
            <a:ext cx="2067101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28594" indent="-114293" algn="just">
              <a:buFont typeface="Arial"/>
              <a:buNone/>
            </a:pPr>
            <a:r>
              <a:rPr lang="ru-RU" dirty="0"/>
              <a:t>Отечественная        компания</a:t>
            </a:r>
          </a:p>
        </p:txBody>
      </p:sp>
      <p:sp>
        <p:nvSpPr>
          <p:cNvPr id="14" name="Google Shape;216;p29">
            <a:extLst>
              <a:ext uri="{FF2B5EF4-FFF2-40B4-BE49-F238E27FC236}">
                <a16:creationId xmlns:a16="http://schemas.microsoft.com/office/drawing/2014/main" id="{C62075FD-38A2-DC68-6732-AB098A2D8EB5}"/>
              </a:ext>
            </a:extLst>
          </p:cNvPr>
          <p:cNvSpPr txBox="1">
            <a:spLocks/>
          </p:cNvSpPr>
          <p:nvPr/>
        </p:nvSpPr>
        <p:spPr>
          <a:xfrm>
            <a:off x="2516368" y="4514026"/>
            <a:ext cx="2311271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28594" indent="-114293">
              <a:buFont typeface="Arial"/>
              <a:buNone/>
            </a:pPr>
            <a:r>
              <a:rPr lang="ru-RU" dirty="0"/>
              <a:t>Подписочная модель</a:t>
            </a:r>
          </a:p>
        </p:txBody>
      </p:sp>
      <p:sp>
        <p:nvSpPr>
          <p:cNvPr id="15" name="Google Shape;216;p29">
            <a:extLst>
              <a:ext uri="{FF2B5EF4-FFF2-40B4-BE49-F238E27FC236}">
                <a16:creationId xmlns:a16="http://schemas.microsoft.com/office/drawing/2014/main" id="{448C98D4-3B49-D70D-A8F0-55F855000752}"/>
              </a:ext>
            </a:extLst>
          </p:cNvPr>
          <p:cNvSpPr txBox="1">
            <a:spLocks/>
          </p:cNvSpPr>
          <p:nvPr/>
        </p:nvSpPr>
        <p:spPr>
          <a:xfrm>
            <a:off x="2516369" y="5439680"/>
            <a:ext cx="2207236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28594" indent="-114293">
              <a:buFont typeface="Arial"/>
              <a:buNone/>
            </a:pPr>
            <a:r>
              <a:rPr lang="ru-RU" dirty="0"/>
              <a:t>Гибкий выбор датчиков</a:t>
            </a:r>
          </a:p>
        </p:txBody>
      </p:sp>
      <p:sp>
        <p:nvSpPr>
          <p:cNvPr id="16" name="Google Shape;216;p29">
            <a:extLst>
              <a:ext uri="{FF2B5EF4-FFF2-40B4-BE49-F238E27FC236}">
                <a16:creationId xmlns:a16="http://schemas.microsoft.com/office/drawing/2014/main" id="{4A01F93C-79FE-58B2-8614-F37531718BEA}"/>
              </a:ext>
            </a:extLst>
          </p:cNvPr>
          <p:cNvSpPr txBox="1">
            <a:spLocks/>
          </p:cNvSpPr>
          <p:nvPr/>
        </p:nvSpPr>
        <p:spPr>
          <a:xfrm>
            <a:off x="2458483" y="2162430"/>
            <a:ext cx="2067101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28594" indent="-114293">
              <a:buFont typeface="Arial"/>
              <a:buNone/>
            </a:pPr>
            <a:r>
              <a:rPr lang="ru-RU" dirty="0"/>
              <a:t>	Обучение сотрудников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 txBox="1">
            <a:spLocks noGrp="1"/>
          </p:cNvSpPr>
          <p:nvPr>
            <p:ph type="title"/>
          </p:nvPr>
        </p:nvSpPr>
        <p:spPr>
          <a:xfrm>
            <a:off x="2518116" y="32217"/>
            <a:ext cx="9605643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Бизнес модель и факторы успеха</a:t>
            </a:r>
            <a:endParaRPr dirty="0"/>
          </a:p>
        </p:txBody>
      </p:sp>
      <p:sp>
        <p:nvSpPr>
          <p:cNvPr id="232" name="Google Shape;232;p33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33"/>
          <p:cNvSpPr txBox="1">
            <a:spLocks noGrp="1"/>
          </p:cNvSpPr>
          <p:nvPr>
            <p:ph type="body" idx="1"/>
          </p:nvPr>
        </p:nvSpPr>
        <p:spPr>
          <a:xfrm>
            <a:off x="2518116" y="1246095"/>
            <a:ext cx="6210555" cy="551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/>
              <a:t>	Бизнес-модель стартапа основывается на предоставлении ценности через программно-аппаратный комплекс для прогнозирования неисправностей производственного оборудования.</a:t>
            </a:r>
          </a:p>
          <a:p>
            <a:pPr marL="228594" lvl="0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ru-RU" sz="2000" dirty="0"/>
          </a:p>
          <a:p>
            <a:pPr marL="228594" lvl="0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/>
              <a:t> Доход проекта будет состоять из : </a:t>
            </a:r>
          </a:p>
          <a:p>
            <a:pPr marL="228594" lvl="0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ru-RU" sz="2000" dirty="0"/>
          </a:p>
          <a:p>
            <a:pPr marL="228594" lvl="0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/>
              <a:t>1 Подписка на программное обеспечение</a:t>
            </a:r>
          </a:p>
          <a:p>
            <a:pPr marL="228594" lvl="0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ru-RU" sz="2000" dirty="0"/>
          </a:p>
          <a:p>
            <a:pPr marL="228594" lvl="0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/>
              <a:t>2 Прямые продажи оборудования </a:t>
            </a:r>
          </a:p>
          <a:p>
            <a:pPr marL="228594" lvl="0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ru-RU" sz="2000" dirty="0"/>
          </a:p>
          <a:p>
            <a:pPr marL="228594" lvl="0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/>
              <a:t>3 Подключение и наладка системы</a:t>
            </a:r>
          </a:p>
          <a:p>
            <a:pPr marL="228594" lvl="0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ru-RU" sz="2000" dirty="0"/>
          </a:p>
          <a:p>
            <a:pPr marL="228594" lvl="0" indent="-11429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/>
              <a:t>4 Обучение специалистов</a:t>
            </a:r>
            <a:endParaRPr sz="2000" dirty="0"/>
          </a:p>
        </p:txBody>
      </p:sp>
      <p:pic>
        <p:nvPicPr>
          <p:cNvPr id="234" name="Google Shape;23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963" y="129755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773A38-BDC2-4B20-A532-4C0FDE760D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087"/>
          <a:stretch/>
        </p:blipFill>
        <p:spPr>
          <a:xfrm>
            <a:off x="8888360" y="1037173"/>
            <a:ext cx="3303639" cy="263914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A3A991-9BA7-4AEA-961E-16C19783E8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3413" y="4142853"/>
            <a:ext cx="4138899" cy="23273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9;g275a8c1f4a1_0_33">
            <a:extLst>
              <a:ext uri="{FF2B5EF4-FFF2-40B4-BE49-F238E27FC236}">
                <a16:creationId xmlns:a16="http://schemas.microsoft.com/office/drawing/2014/main" id="{A6C75D18-5411-FD75-3773-BAED4A7C727D}"/>
              </a:ext>
            </a:extLst>
          </p:cNvPr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40;g275a8c1f4a1_0_33">
            <a:extLst>
              <a:ext uri="{FF2B5EF4-FFF2-40B4-BE49-F238E27FC236}">
                <a16:creationId xmlns:a16="http://schemas.microsoft.com/office/drawing/2014/main" id="{FFDDB273-C9F0-D463-B36F-E16E671684FA}"/>
              </a:ext>
            </a:extLst>
          </p:cNvPr>
          <p:cNvSpPr txBox="1">
            <a:spLocks/>
          </p:cNvSpPr>
          <p:nvPr/>
        </p:nvSpPr>
        <p:spPr>
          <a:xfrm>
            <a:off x="2588454" y="32217"/>
            <a:ext cx="9535233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/>
              <a:t>Финансовые показатели</a:t>
            </a:r>
            <a:endParaRPr lang="ru-RU" sz="3200" dirty="0"/>
          </a:p>
        </p:txBody>
      </p:sp>
      <p:sp>
        <p:nvSpPr>
          <p:cNvPr id="4" name="Google Shape;241;g275a8c1f4a1_0_33">
            <a:extLst>
              <a:ext uri="{FF2B5EF4-FFF2-40B4-BE49-F238E27FC236}">
                <a16:creationId xmlns:a16="http://schemas.microsoft.com/office/drawing/2014/main" id="{47B4A01B-488C-EDFF-5B57-322C2755DCB8}"/>
              </a:ext>
            </a:extLst>
          </p:cNvPr>
          <p:cNvSpPr txBox="1">
            <a:spLocks/>
          </p:cNvSpPr>
          <p:nvPr/>
        </p:nvSpPr>
        <p:spPr>
          <a:xfrm>
            <a:off x="2720621" y="950495"/>
            <a:ext cx="5068711" cy="5518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endParaRPr lang="ru-RU" sz="1800" dirty="0"/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r>
              <a:rPr lang="ru-RU" sz="1700" dirty="0"/>
              <a:t>Для достижения MVP требуется финансирование в размере 1 500 000 руб. 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700" dirty="0"/>
              <a:t>Расходы на MVP: разработка программного обеспечения, закупка испытательного оборудования(датчиков, оборудования и </a:t>
            </a:r>
            <a:r>
              <a:rPr lang="ru-RU" sz="1700" dirty="0" err="1"/>
              <a:t>тд</a:t>
            </a:r>
            <a:r>
              <a:rPr lang="ru-RU" sz="1700" dirty="0"/>
              <a:t>), расходные материалы, сборка оборудования, первичное тестирование.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700" dirty="0"/>
              <a:t>Себестоимость датчиков - 20000-450000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700" dirty="0"/>
              <a:t>Стоимость подписки в месяц - 3</a:t>
            </a:r>
            <a:r>
              <a:rPr lang="en-US" sz="1700" dirty="0"/>
              <a:t>0 000 </a:t>
            </a:r>
            <a:r>
              <a:rPr lang="ru-RU" sz="1700" dirty="0"/>
              <a:t>руб.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700" dirty="0"/>
              <a:t>Предполагаемое количество продаж подписок в год: 25 шт.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700" dirty="0"/>
              <a:t>Выручка за год </a:t>
            </a:r>
            <a:r>
              <a:rPr lang="en-US" sz="1700" dirty="0"/>
              <a:t>~ </a:t>
            </a:r>
            <a:r>
              <a:rPr lang="ru-RU" sz="1700" dirty="0"/>
              <a:t>9 000 000 руб.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700" dirty="0"/>
              <a:t>Затраты в год: </a:t>
            </a:r>
            <a:r>
              <a:rPr lang="en-US" sz="1700" dirty="0"/>
              <a:t>~</a:t>
            </a:r>
            <a:r>
              <a:rPr lang="ru-RU" sz="1700" dirty="0"/>
              <a:t> 5 000 000 руб.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700" dirty="0"/>
              <a:t>Прибыль</a:t>
            </a:r>
            <a:r>
              <a:rPr lang="en-US" sz="1700" dirty="0"/>
              <a:t> ~</a:t>
            </a:r>
            <a:r>
              <a:rPr lang="ru-RU" sz="1700" dirty="0"/>
              <a:t> 4 000 000 руб.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700" dirty="0"/>
              <a:t>Окупаемость: 3 года.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700" dirty="0"/>
              <a:t>Уставной капитал: 100 000 руб.</a:t>
            </a:r>
          </a:p>
          <a:p>
            <a:pPr marL="228593" indent="-228593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800"/>
            </a:pPr>
            <a:endParaRPr lang="ru-RU" sz="1800" dirty="0"/>
          </a:p>
        </p:txBody>
      </p:sp>
      <p:pic>
        <p:nvPicPr>
          <p:cNvPr id="6" name="Google Shape;244;g275a8c1f4a1_0_33">
            <a:extLst>
              <a:ext uri="{FF2B5EF4-FFF2-40B4-BE49-F238E27FC236}">
                <a16:creationId xmlns:a16="http://schemas.microsoft.com/office/drawing/2014/main" id="{AC04ED67-59C5-6E7E-879D-5FEEDA175A0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5633" y="215105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C063714D-FC57-7C11-5EB3-1303D5CDDF2E}"/>
              </a:ext>
            </a:extLst>
          </p:cNvPr>
          <p:cNvGraphicFramePr/>
          <p:nvPr/>
        </p:nvGraphicFramePr>
        <p:xfrm>
          <a:off x="7136530" y="1884502"/>
          <a:ext cx="4064000" cy="2901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13582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5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35"/>
          <p:cNvSpPr txBox="1">
            <a:spLocks noGrp="1"/>
          </p:cNvSpPr>
          <p:nvPr>
            <p:ph type="title"/>
          </p:nvPr>
        </p:nvSpPr>
        <p:spPr>
          <a:xfrm>
            <a:off x="2602522" y="32217"/>
            <a:ext cx="9521237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Стратегия продвижения</a:t>
            </a:r>
            <a:endParaRPr dirty="0"/>
          </a:p>
        </p:txBody>
      </p:sp>
      <p:pic>
        <p:nvPicPr>
          <p:cNvPr id="261" name="Google Shape;26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504" y="32217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6DA5015-DA34-03FE-BC94-B46F7F66D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8525247" y="3545921"/>
            <a:ext cx="2412774" cy="1734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93CACDDD-0778-167D-AC3D-CB556AC0F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246" y="3429000"/>
            <a:ext cx="2709334" cy="180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D2AD1483-1266-AD7F-ED82-58E2B2BA2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196" b="94674" l="5435" r="94674">
                        <a14:foregroundMark x1="13478" y1="12283" x2="13478" y2="12283"/>
                        <a14:foregroundMark x1="41848" y1="10109" x2="41848" y2="10109"/>
                        <a14:foregroundMark x1="70217" y1="12283" x2="70217" y2="12283"/>
                        <a14:foregroundMark x1="88587" y1="17283" x2="88587" y2="17283"/>
                        <a14:foregroundMark x1="88587" y1="52935" x2="88587" y2="52935"/>
                        <a14:foregroundMark x1="90217" y1="74674" x2="90217" y2="74674"/>
                        <a14:foregroundMark x1="75761" y1="90217" x2="75761" y2="90217"/>
                        <a14:foregroundMark x1="49022" y1="88478" x2="49022" y2="88478"/>
                        <a14:foregroundMark x1="19022" y1="88478" x2="19022" y2="88478"/>
                        <a14:foregroundMark x1="14022" y1="61848" x2="14022" y2="61848"/>
                        <a14:foregroundMark x1="12826" y1="35652" x2="12826" y2="35652"/>
                        <a14:foregroundMark x1="30109" y1="42391" x2="30109" y2="42391"/>
                        <a14:foregroundMark x1="59022" y1="40109" x2="59022" y2="40109"/>
                        <a14:foregroundMark x1="77935" y1="40109" x2="77935" y2="40109"/>
                        <a14:foregroundMark x1="77935" y1="64022" x2="77935" y2="64022"/>
                        <a14:foregroundMark x1="69674" y1="66304" x2="69674" y2="66304"/>
                        <a14:foregroundMark x1="40109" y1="67935" x2="40109" y2="67935"/>
                        <a14:foregroundMark x1="24565" y1="66304" x2="24565" y2="66304"/>
                        <a14:foregroundMark x1="24565" y1="43478" x2="24565" y2="43478"/>
                        <a14:foregroundMark x1="36848" y1="58478" x2="36848" y2="58478"/>
                        <a14:foregroundMark x1="46848" y1="46848" x2="46848" y2="46848"/>
                        <a14:foregroundMark x1="45652" y1="34565" x2="45652" y2="34565"/>
                        <a14:foregroundMark x1="66304" y1="41196" x2="66304" y2="41196"/>
                        <a14:foregroundMark x1="67935" y1="34565" x2="67935" y2="34565"/>
                        <a14:foregroundMark x1="71304" y1="33478" x2="76848" y2="30652"/>
                        <a14:foregroundMark x1="75761" y1="31739" x2="79674" y2="33478"/>
                        <a14:foregroundMark x1="79674" y1="33478" x2="80761" y2="67935"/>
                        <a14:foregroundMark x1="80761" y1="67935" x2="65761" y2="70761"/>
                        <a14:foregroundMark x1="65761" y1="70761" x2="20109" y2="69565"/>
                        <a14:foregroundMark x1="20109" y1="69565" x2="20652" y2="31196"/>
                        <a14:foregroundMark x1="20652" y1="31196" x2="81848" y2="31739"/>
                        <a14:foregroundMark x1="56304" y1="32391" x2="44565" y2="54565"/>
                        <a14:foregroundMark x1="23478" y1="42935" x2="57935" y2="57935"/>
                        <a14:foregroundMark x1="23478" y1="43478" x2="34565" y2="42935"/>
                        <a14:foregroundMark x1="19565" y1="37391" x2="77391" y2="40652"/>
                        <a14:foregroundMark x1="64674" y1="41196" x2="80217" y2="52935"/>
                        <a14:foregroundMark x1="64674" y1="41848" x2="69674" y2="69022"/>
                        <a14:foregroundMark x1="41848" y1="52391" x2="41848" y2="71304"/>
                        <a14:foregroundMark x1="28478" y1="44022" x2="71848" y2="66848"/>
                        <a14:foregroundMark x1="39565" y1="49565" x2="20652" y2="69022"/>
                        <a14:foregroundMark x1="50109" y1="56848" x2="73478" y2="70217"/>
                        <a14:foregroundMark x1="50109" y1="56304" x2="21196" y2="66848"/>
                        <a14:foregroundMark x1="40109" y1="51848" x2="20652" y2="50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294" y="3259871"/>
            <a:ext cx="1349530" cy="134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>
            <a:extLst>
              <a:ext uri="{FF2B5EF4-FFF2-40B4-BE49-F238E27FC236}">
                <a16:creationId xmlns:a16="http://schemas.microsoft.com/office/drawing/2014/main" id="{8DE8B206-5F46-B839-46BD-7510D44A9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425" y="5131449"/>
            <a:ext cx="1961269" cy="114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260;p35">
            <a:extLst>
              <a:ext uri="{FF2B5EF4-FFF2-40B4-BE49-F238E27FC236}">
                <a16:creationId xmlns:a16="http://schemas.microsoft.com/office/drawing/2014/main" id="{D18B1AE1-3C04-3FD7-8D91-5B6C12FD0C90}"/>
              </a:ext>
            </a:extLst>
          </p:cNvPr>
          <p:cNvSpPr txBox="1">
            <a:spLocks/>
          </p:cNvSpPr>
          <p:nvPr/>
        </p:nvSpPr>
        <p:spPr>
          <a:xfrm>
            <a:off x="2455897" y="1154536"/>
            <a:ext cx="9521238" cy="1583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28593" marR="0" lvl="0" indent="-11429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Каналы коммуникации: </a:t>
            </a:r>
            <a:r>
              <a:rPr lang="ru-RU" dirty="0">
                <a:solidFill>
                  <a:srgbClr val="000000"/>
                </a:solidFill>
              </a:rPr>
              <a:t>в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ыставки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 и конференции,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e-mail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 рассылка, прямые продажи,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сайт компании.</a:t>
            </a:r>
          </a:p>
          <a:p>
            <a:pPr marL="228593" marR="0" lvl="0" indent="-11429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Libre Franklin"/>
            </a:endParaRPr>
          </a:p>
          <a:p>
            <a:pPr marL="228593" marR="0" lvl="0" indent="-11429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Коммуникационные форматы для каналов: презентации на выставках, видео и блоги на собственном сайте, </a:t>
            </a:r>
            <a:r>
              <a:rPr lang="ru-RU" dirty="0">
                <a:solidFill>
                  <a:srgbClr val="000000"/>
                </a:solidFill>
              </a:rPr>
              <a:t>о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бразовательные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 вебинары и материалы.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0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0"/>
          <p:cNvSpPr txBox="1">
            <a:spLocks noGrp="1"/>
          </p:cNvSpPr>
          <p:nvPr>
            <p:ph type="title" idx="4294967295"/>
          </p:nvPr>
        </p:nvSpPr>
        <p:spPr>
          <a:xfrm>
            <a:off x="2518116" y="83127"/>
            <a:ext cx="967388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200" dirty="0"/>
              <a:t>Команда проекта</a:t>
            </a:r>
            <a:endParaRPr sz="3200" dirty="0"/>
          </a:p>
        </p:txBody>
      </p:sp>
      <p:sp>
        <p:nvSpPr>
          <p:cNvPr id="277" name="Google Shape;277;p20"/>
          <p:cNvSpPr txBox="1">
            <a:spLocks noGrp="1"/>
          </p:cNvSpPr>
          <p:nvPr>
            <p:ph type="body" idx="4294967295"/>
          </p:nvPr>
        </p:nvSpPr>
        <p:spPr>
          <a:xfrm>
            <a:off x="5572994" y="3592129"/>
            <a:ext cx="3030232" cy="23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Трапезников Михаил Васильевич, 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рисечер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специалист, </a:t>
            </a:r>
            <a:r>
              <a:rPr lang="ru-RU" sz="2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ibre Franklin"/>
              </a:rPr>
              <a:t>студент 4 курса по направлению “Электроэнергетика и электротехника”</a:t>
            </a:r>
          </a:p>
          <a:p>
            <a:pPr marL="228600" lvl="0" indent="-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000" b="0" i="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8" name="Google Shape;278;p20"/>
          <p:cNvSpPr txBox="1"/>
          <p:nvPr/>
        </p:nvSpPr>
        <p:spPr>
          <a:xfrm>
            <a:off x="2518116" y="3592128"/>
            <a:ext cx="2750570" cy="232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  <a:latin typeface="Times New Roman" panose="02020603050405020304" pitchFamily="18" charset="0"/>
                <a:ea typeface="Libre Franklin"/>
                <a:cs typeface="Times New Roman" panose="02020603050405020304" pitchFamily="18" charset="0"/>
                <a:sym typeface="Libre Franklin"/>
              </a:rPr>
              <a:t>Лазовский Николай Валерьевич,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  <a:latin typeface="Times New Roman" panose="02020603050405020304" pitchFamily="18" charset="0"/>
                <a:ea typeface="Libre Franklin"/>
                <a:cs typeface="Times New Roman" panose="02020603050405020304" pitchFamily="18" charset="0"/>
                <a:sym typeface="Libre Franklin"/>
              </a:rPr>
              <a:t>тимлид,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  <a:latin typeface="Times New Roman" panose="02020603050405020304" pitchFamily="18" charset="0"/>
                <a:ea typeface="Libre Franklin"/>
                <a:cs typeface="Times New Roman" panose="02020603050405020304" pitchFamily="18" charset="0"/>
                <a:sym typeface="Libre Franklin"/>
              </a:rPr>
              <a:t>разработчик,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2000" dirty="0">
                <a:solidFill>
                  <a:schemeClr val="dk1"/>
                </a:solidFill>
                <a:latin typeface="Times New Roman" panose="02020603050405020304" pitchFamily="18" charset="0"/>
                <a:ea typeface="Libre Franklin"/>
                <a:cs typeface="Times New Roman" panose="02020603050405020304" pitchFamily="18" charset="0"/>
                <a:sym typeface="Libre Franklin"/>
              </a:rPr>
              <a:t>студент 4 курса по направлению “Электроэнергетика и электротехника”</a:t>
            </a:r>
          </a:p>
          <a:p>
            <a:pPr marL="228600" marR="0" lvl="0" indent="-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2000" dirty="0">
              <a:solidFill>
                <a:schemeClr val="dk1"/>
              </a:solidFill>
              <a:latin typeface="Times New Roman" panose="02020603050405020304" pitchFamily="18" charset="0"/>
              <a:ea typeface="Libre Franklin"/>
              <a:cs typeface="Times New Roman" panose="02020603050405020304" pitchFamily="18" charset="0"/>
              <a:sym typeface="Libre Franklin"/>
            </a:endParaRPr>
          </a:p>
        </p:txBody>
      </p:sp>
      <p:pic>
        <p:nvPicPr>
          <p:cNvPr id="280" name="Google Shape;28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505" y="231752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B277450F-35D3-6307-BA38-CFB09AC8EF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0798847"/>
              </p:ext>
            </p:extLst>
          </p:nvPr>
        </p:nvGraphicFramePr>
        <p:xfrm>
          <a:off x="4670325" y="1035099"/>
          <a:ext cx="3806723" cy="2681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52F43627-327C-B7C9-0E19-DE9140640E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5705973"/>
              </p:ext>
            </p:extLst>
          </p:nvPr>
        </p:nvGraphicFramePr>
        <p:xfrm>
          <a:off x="2076606" y="997841"/>
          <a:ext cx="3633589" cy="2715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g275a8c1f4a1_0_41">
            <a:extLst>
              <a:ext uri="{FF2B5EF4-FFF2-40B4-BE49-F238E27FC236}">
                <a16:creationId xmlns:a16="http://schemas.microsoft.com/office/drawing/2014/main" id="{953ADE28-6331-6664-EE60-1F749CBBCADC}"/>
              </a:ext>
            </a:extLst>
          </p:cNvPr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86;g275a8c1f4a1_0_41">
            <a:extLst>
              <a:ext uri="{FF2B5EF4-FFF2-40B4-BE49-F238E27FC236}">
                <a16:creationId xmlns:a16="http://schemas.microsoft.com/office/drawing/2014/main" id="{EDE36C8E-EC98-4B9F-D563-367F848612C5}"/>
              </a:ext>
            </a:extLst>
          </p:cNvPr>
          <p:cNvSpPr txBox="1">
            <a:spLocks/>
          </p:cNvSpPr>
          <p:nvPr/>
        </p:nvSpPr>
        <p:spPr>
          <a:xfrm>
            <a:off x="2630658" y="0"/>
            <a:ext cx="962529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bre Franklin"/>
              <a:buNone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Libre Franklin"/>
              </a:rPr>
              <a:t>Текущий статус проекта</a:t>
            </a:r>
          </a:p>
        </p:txBody>
      </p:sp>
      <p:pic>
        <p:nvPicPr>
          <p:cNvPr id="5" name="Google Shape;289;g275a8c1f4a1_0_41">
            <a:extLst>
              <a:ext uri="{FF2B5EF4-FFF2-40B4-BE49-F238E27FC236}">
                <a16:creationId xmlns:a16="http://schemas.microsoft.com/office/drawing/2014/main" id="{D01E0A8D-ED67-D412-5A83-B36EABFFDF9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2225"/>
            <a:ext cx="1507800" cy="23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2DD50E5-245C-896A-4797-779EB5438C44}"/>
              </a:ext>
            </a:extLst>
          </p:cNvPr>
          <p:cNvSpPr/>
          <p:nvPr/>
        </p:nvSpPr>
        <p:spPr>
          <a:xfrm>
            <a:off x="2630658" y="1591734"/>
            <a:ext cx="4108809" cy="20884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u="sng" dirty="0">
                <a:solidFill>
                  <a:schemeClr val="tx1"/>
                </a:solidFill>
              </a:rPr>
              <a:t>На какой стадии находится проект?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Доработка программного обеспечения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Набор дата-сета для обучения модели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7BE3922-AD7E-A4D8-F3CB-2B5215871F90}"/>
              </a:ext>
            </a:extLst>
          </p:cNvPr>
          <p:cNvSpPr/>
          <p:nvPr/>
        </p:nvSpPr>
        <p:spPr>
          <a:xfrm>
            <a:off x="7443303" y="1591734"/>
            <a:ext cx="4108809" cy="20884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u="sng" dirty="0">
                <a:solidFill>
                  <a:schemeClr val="tx1"/>
                </a:solidFill>
              </a:rPr>
              <a:t>Что уже сделано?</a:t>
            </a:r>
          </a:p>
          <a:p>
            <a:pPr algn="ctr"/>
            <a:endParaRPr lang="ru-RU" i="1" u="sng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Работающая программа с минимальным набором функций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Анализ рынка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Анализ конкурентов 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9CAA142D-14B7-D1B1-F2F5-495D01A9DDDD}"/>
              </a:ext>
            </a:extLst>
          </p:cNvPr>
          <p:cNvSpPr/>
          <p:nvPr/>
        </p:nvSpPr>
        <p:spPr>
          <a:xfrm>
            <a:off x="2630658" y="4222043"/>
            <a:ext cx="4108809" cy="20884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u="sng" dirty="0">
                <a:solidFill>
                  <a:schemeClr val="tx1"/>
                </a:solidFill>
              </a:rPr>
              <a:t>Основные достижения?</a:t>
            </a:r>
          </a:p>
          <a:p>
            <a:pPr algn="ctr"/>
            <a:endParaRPr lang="ru-RU" i="1" u="sng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Установлена работоспособность методики и пробного прототипа</a:t>
            </a:r>
          </a:p>
          <a:p>
            <a:pPr algn="ctr"/>
            <a:endParaRPr lang="ru-RU" i="1" u="sng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B6B215C-B8C9-57E8-B995-2A4D0FB22AB0}"/>
              </a:ext>
            </a:extLst>
          </p:cNvPr>
          <p:cNvSpPr/>
          <p:nvPr/>
        </p:nvSpPr>
        <p:spPr>
          <a:xfrm>
            <a:off x="7443302" y="4222042"/>
            <a:ext cx="4108809" cy="20884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u="sng" dirty="0">
                <a:solidFill>
                  <a:schemeClr val="tx1"/>
                </a:solidFill>
              </a:rPr>
              <a:t>Сколько денег вложено?</a:t>
            </a:r>
          </a:p>
          <a:p>
            <a:pPr algn="ctr"/>
            <a:endParaRPr lang="ru-RU" i="1" u="sng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132 500 руб.</a:t>
            </a:r>
          </a:p>
        </p:txBody>
      </p:sp>
    </p:spTree>
    <p:extLst>
      <p:ext uri="{BB962C8B-B14F-4D97-AF65-F5344CB8AC3E}">
        <p14:creationId xmlns:p14="http://schemas.microsoft.com/office/powerpoint/2010/main" val="133052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75a8c1f4a1_0_41"/>
          <p:cNvSpPr/>
          <p:nvPr/>
        </p:nvSpPr>
        <p:spPr>
          <a:xfrm>
            <a:off x="9302649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g275a8c1f4a1_0_41"/>
          <p:cNvSpPr txBox="1">
            <a:spLocks noGrp="1"/>
          </p:cNvSpPr>
          <p:nvPr>
            <p:ph type="title"/>
          </p:nvPr>
        </p:nvSpPr>
        <p:spPr>
          <a:xfrm>
            <a:off x="2630658" y="0"/>
            <a:ext cx="962529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dirty="0"/>
              <a:t>Текущий статус проекта, д</a:t>
            </a:r>
            <a:r>
              <a:rPr lang="ru-RU" sz="3200" dirty="0"/>
              <a:t>орожная </a:t>
            </a:r>
            <a:r>
              <a:rPr lang="ru-RU" sz="3200"/>
              <a:t>карта проекта</a:t>
            </a:r>
            <a:endParaRPr sz="3200" dirty="0"/>
          </a:p>
        </p:txBody>
      </p:sp>
      <p:pic>
        <p:nvPicPr>
          <p:cNvPr id="289" name="Google Shape;289;g275a8c1f4a1_0_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225"/>
            <a:ext cx="1507800" cy="2353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47332FB3-0DCC-9FA8-9BFA-A2F664CBBA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5993621"/>
              </p:ext>
            </p:extLst>
          </p:nvPr>
        </p:nvGraphicFramePr>
        <p:xfrm>
          <a:off x="3585979" y="1325700"/>
          <a:ext cx="7023768" cy="5418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7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7"/>
          <p:cNvSpPr txBox="1">
            <a:spLocks noGrp="1"/>
          </p:cNvSpPr>
          <p:nvPr>
            <p:ph type="title"/>
          </p:nvPr>
        </p:nvSpPr>
        <p:spPr>
          <a:xfrm>
            <a:off x="2718198" y="32225"/>
            <a:ext cx="10545972" cy="1079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 b="1" dirty="0"/>
              <a:t>Контакты</a:t>
            </a:r>
            <a:endParaRPr sz="3200" dirty="0"/>
          </a:p>
        </p:txBody>
      </p:sp>
      <p:sp>
        <p:nvSpPr>
          <p:cNvPr id="296" name="Google Shape;296;p37"/>
          <p:cNvSpPr txBox="1">
            <a:spLocks noGrp="1"/>
          </p:cNvSpPr>
          <p:nvPr>
            <p:ph type="body" idx="1"/>
          </p:nvPr>
        </p:nvSpPr>
        <p:spPr>
          <a:xfrm>
            <a:off x="2718198" y="1593012"/>
            <a:ext cx="4348018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indent="-228594">
              <a:buNone/>
            </a:pPr>
            <a:r>
              <a:rPr lang="ru-RU" b="1" dirty="0"/>
              <a:t>Лазовский Николай</a:t>
            </a:r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 dirty="0"/>
              <a:t>Телефон: </a:t>
            </a:r>
            <a:r>
              <a:rPr lang="ru-RU" dirty="0"/>
              <a:t>+7-951-984-00-75</a:t>
            </a:r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1800" dirty="0" err="1"/>
              <a:t>Эл.почта</a:t>
            </a:r>
            <a:r>
              <a:rPr lang="ru-RU" sz="1800" dirty="0"/>
              <a:t>: </a:t>
            </a:r>
            <a:r>
              <a:rPr lang="en-US" dirty="0"/>
              <a:t>lazovskii2002@mail.ru</a:t>
            </a:r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ru-RU" sz="1800" dirty="0"/>
          </a:p>
          <a:p>
            <a:pPr marL="228594" indent="-228594">
              <a:buNone/>
            </a:pPr>
            <a:endParaRPr lang="ru-RU" b="1" dirty="0"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</p:txBody>
      </p:sp>
      <p:sp>
        <p:nvSpPr>
          <p:cNvPr id="297" name="Google Shape;297;p37"/>
          <p:cNvSpPr txBox="1">
            <a:spLocks noGrp="1"/>
          </p:cNvSpPr>
          <p:nvPr>
            <p:ph type="body" idx="2"/>
          </p:nvPr>
        </p:nvSpPr>
        <p:spPr>
          <a:xfrm>
            <a:off x="6724072" y="1825625"/>
            <a:ext cx="4629727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ru-RU" sz="1800" dirty="0"/>
              <a:t>СПАСИБО БОЛЬШОЕ ЗА ВНИМАНИЕ!</a:t>
            </a:r>
            <a:endParaRPr dirty="0"/>
          </a:p>
          <a:p>
            <a:pPr marL="228594" lvl="0" indent="-1142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</p:txBody>
      </p:sp>
      <p:pic>
        <p:nvPicPr>
          <p:cNvPr id="298" name="Google Shape;29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158" y="87769"/>
            <a:ext cx="1507800" cy="235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C3FD7E-DD10-802C-19EB-7BC2374917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632" t="34074" r="17949" b="31407"/>
          <a:stretch/>
        </p:blipFill>
        <p:spPr>
          <a:xfrm>
            <a:off x="4115936" y="3332480"/>
            <a:ext cx="2071504" cy="2367280"/>
          </a:xfrm>
          <a:prstGeom prst="rect">
            <a:avLst/>
          </a:prstGeom>
        </p:spPr>
      </p:pic>
      <p:pic>
        <p:nvPicPr>
          <p:cNvPr id="8" name="Google Shape;199;p16">
            <a:extLst>
              <a:ext uri="{FF2B5EF4-FFF2-40B4-BE49-F238E27FC236}">
                <a16:creationId xmlns:a16="http://schemas.microsoft.com/office/drawing/2014/main" id="{11AA4348-0AB2-890B-7E4C-3D142436E92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42935" y="3332480"/>
            <a:ext cx="4772449" cy="2287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</TotalTime>
  <Words>582</Words>
  <Application>Microsoft Office PowerPoint</Application>
  <PresentationFormat>Широкоэкранный</PresentationFormat>
  <Paragraphs>109</Paragraphs>
  <Slides>13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Libre Franklin</vt:lpstr>
      <vt:lpstr>Times New Roman</vt:lpstr>
      <vt:lpstr>Calibri</vt:lpstr>
      <vt:lpstr>Arial</vt:lpstr>
      <vt:lpstr>Тема Office</vt:lpstr>
      <vt:lpstr>Презентация PowerPoint</vt:lpstr>
      <vt:lpstr>Актуальность и описание проекта</vt:lpstr>
      <vt:lpstr>Проблема, которую решает проект</vt:lpstr>
      <vt:lpstr>Презентация PowerPoint</vt:lpstr>
      <vt:lpstr>ЦА, стейкхолдеры, потенциальные заказчики</vt:lpstr>
      <vt:lpstr>Рынок и Анализ конкурентов</vt:lpstr>
      <vt:lpstr>Бизнес модель и факторы успеха</vt:lpstr>
      <vt:lpstr>Презентация PowerPoint</vt:lpstr>
      <vt:lpstr>Стратегия продвижения</vt:lpstr>
      <vt:lpstr>Команда проекта</vt:lpstr>
      <vt:lpstr>Презентация PowerPoint</vt:lpstr>
      <vt:lpstr>Текущий статус проекта, дорожная карта проекта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Артем Безруков</dc:creator>
  <cp:lastModifiedBy>Николай Лазовский</cp:lastModifiedBy>
  <cp:revision>43</cp:revision>
  <dcterms:created xsi:type="dcterms:W3CDTF">2022-10-23T14:21:41Z</dcterms:created>
  <dcterms:modified xsi:type="dcterms:W3CDTF">2023-12-07T16:50:56Z</dcterms:modified>
</cp:coreProperties>
</file>