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9144000" cy="5143500"/>
  <p:embeddedFontLst>
    <p:embeddedFont>
      <p:font typeface="Nunito"/>
      <p:regular r:id="rId22"/>
      <p:bold r:id="rId23"/>
      <p:italic r:id="rId24"/>
      <p:boldItalic r:id="rId25"/>
    </p:embeddedFont>
    <p:embeddedFont>
      <p:font typeface="Helvetica Neue"/>
      <p:regular r:id="rId26"/>
      <p:bold r:id="rId27"/>
      <p:italic r:id="rId28"/>
      <p:boldItalic r:id="rId29"/>
    </p:embeddedFont>
    <p:embeddedFont>
      <p:font typeface="Comfortaa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A1CF16E-DBC0-47C7-971A-924CB1C23488}">
  <a:tblStyle styleId="{BA1CF16E-DBC0-47C7-971A-924CB1C2348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Nunito-regular.fntdata"/><Relationship Id="rId21" Type="http://schemas.openxmlformats.org/officeDocument/2006/relationships/slide" Target="slides/slide15.xml"/><Relationship Id="rId24" Type="http://schemas.openxmlformats.org/officeDocument/2006/relationships/font" Target="fonts/Nunito-italic.fntdata"/><Relationship Id="rId23" Type="http://schemas.openxmlformats.org/officeDocument/2006/relationships/font" Target="fonts/Nuni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HelveticaNeue-regular.fntdata"/><Relationship Id="rId25" Type="http://schemas.openxmlformats.org/officeDocument/2006/relationships/font" Target="fonts/Nunito-boldItalic.fntdata"/><Relationship Id="rId28" Type="http://schemas.openxmlformats.org/officeDocument/2006/relationships/font" Target="fonts/HelveticaNeue-italic.fntdata"/><Relationship Id="rId27" Type="http://schemas.openxmlformats.org/officeDocument/2006/relationships/font" Target="fonts/HelveticaNeue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omfortaa-bold.fntdata"/><Relationship Id="rId30" Type="http://schemas.openxmlformats.org/officeDocument/2006/relationships/font" Target="fonts/Comfortaa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4884738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95e8296bc8_3_8:notes"/>
          <p:cNvSpPr/>
          <p:nvPr>
            <p:ph idx="2" type="sldImg"/>
          </p:nvPr>
        </p:nvSpPr>
        <p:spPr>
          <a:xfrm>
            <a:off x="2857500" y="385763"/>
            <a:ext cx="34290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95e8296bc8_3_8:notes"/>
          <p:cNvSpPr txBox="1"/>
          <p:nvPr>
            <p:ph idx="1" type="body"/>
          </p:nvPr>
        </p:nvSpPr>
        <p:spPr>
          <a:xfrm>
            <a:off x="914400" y="2443163"/>
            <a:ext cx="7315200" cy="231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g295e8296bc8_3_8:notes"/>
          <p:cNvSpPr txBox="1"/>
          <p:nvPr>
            <p:ph idx="12" type="sldNum"/>
          </p:nvPr>
        </p:nvSpPr>
        <p:spPr>
          <a:xfrm>
            <a:off x="5180013" y="4884738"/>
            <a:ext cx="3962400" cy="257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p2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" name="Google Shape;68;p3:notes"/>
          <p:cNvSpPr txBox="1"/>
          <p:nvPr>
            <p:ph idx="12" type="sldNum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5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eab4eef79_1_0:notes"/>
          <p:cNvSpPr txBox="1"/>
          <p:nvPr>
            <p:ph idx="1" type="body"/>
          </p:nvPr>
        </p:nvSpPr>
        <p:spPr>
          <a:xfrm>
            <a:off x="914400" y="2443163"/>
            <a:ext cx="7315200" cy="23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g29eab4eef79_1_0:notes"/>
          <p:cNvSpPr/>
          <p:nvPr>
            <p:ph idx="2" type="sldImg"/>
          </p:nvPr>
        </p:nvSpPr>
        <p:spPr>
          <a:xfrm>
            <a:off x="2857500" y="385763"/>
            <a:ext cx="34290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запр</a:t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1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a282592e6f_3_0:notes"/>
          <p:cNvSpPr/>
          <p:nvPr>
            <p:ph idx="2" type="sldImg"/>
          </p:nvPr>
        </p:nvSpPr>
        <p:spPr>
          <a:xfrm>
            <a:off x="2857500" y="385763"/>
            <a:ext cx="34290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a282592e6f_3_0:notes"/>
          <p:cNvSpPr txBox="1"/>
          <p:nvPr>
            <p:ph idx="1" type="body"/>
          </p:nvPr>
        </p:nvSpPr>
        <p:spPr>
          <a:xfrm>
            <a:off x="914400" y="2443163"/>
            <a:ext cx="7315200" cy="231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2a282592e6f_3_0:notes"/>
          <p:cNvSpPr txBox="1"/>
          <p:nvPr>
            <p:ph idx="12" type="sldNum"/>
          </p:nvPr>
        </p:nvSpPr>
        <p:spPr>
          <a:xfrm>
            <a:off x="5180013" y="4884738"/>
            <a:ext cx="3962400" cy="257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15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14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p16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1589067" y="612556"/>
            <a:ext cx="3343910" cy="452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8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1589067" y="612556"/>
            <a:ext cx="3343910" cy="452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8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904458" y="1048205"/>
            <a:ext cx="5360035" cy="14751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subTitle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1589067" y="612556"/>
            <a:ext cx="3343910" cy="452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8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2" type="body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589067" y="612556"/>
            <a:ext cx="3343910" cy="452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800" u="none" cap="none" strike="noStrike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904458" y="1048205"/>
            <a:ext cx="5360035" cy="14751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2.jpg"/><Relationship Id="rId5" Type="http://schemas.openxmlformats.org/officeDocument/2006/relationships/image" Target="../media/image1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2E7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7"/>
          <p:cNvPicPr preferRelativeResize="0"/>
          <p:nvPr/>
        </p:nvPicPr>
        <p:blipFill rotWithShape="1">
          <a:blip r:embed="rId3">
            <a:alphaModFix amt="50000"/>
          </a:blip>
          <a:srcRect b="14346" l="0" r="31838" t="17108"/>
          <a:stretch/>
        </p:blipFill>
        <p:spPr>
          <a:xfrm>
            <a:off x="3762200" y="0"/>
            <a:ext cx="53818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7"/>
          <p:cNvPicPr preferRelativeResize="0"/>
          <p:nvPr/>
        </p:nvPicPr>
        <p:blipFill rotWithShape="1">
          <a:blip r:embed="rId4">
            <a:alphaModFix amt="52999"/>
          </a:blip>
          <a:srcRect b="0" l="0" r="0" t="0"/>
          <a:stretch/>
        </p:blipFill>
        <p:spPr>
          <a:xfrm>
            <a:off x="346688" y="217875"/>
            <a:ext cx="1218359" cy="1098599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124917" y="4882075"/>
            <a:ext cx="1473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2" name="Google Shape;52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75" y="1207150"/>
            <a:ext cx="6469305" cy="329057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/>
          <p:nvPr/>
        </p:nvSpPr>
        <p:spPr>
          <a:xfrm>
            <a:off x="3562625" y="2636600"/>
            <a:ext cx="597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309225" y="324425"/>
            <a:ext cx="67992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chemeClr val="lt1"/>
                </a:solidFill>
                <a:highlight>
                  <a:srgbClr val="9F00FF"/>
                </a:highlight>
              </a:rPr>
              <a:t>НАШЕ ЦЕННОСТНОЕ ПРЕДЛОЖЕНИЕ</a:t>
            </a:r>
            <a:endParaRPr>
              <a:solidFill>
                <a:schemeClr val="lt1"/>
              </a:solidFill>
              <a:highlight>
                <a:srgbClr val="9F00FF"/>
              </a:highlight>
            </a:endParaRPr>
          </a:p>
        </p:txBody>
      </p:sp>
      <p:sp>
        <p:nvSpPr>
          <p:cNvPr id="59" name="Google Shape;59;p8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1" name="Google Shape;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89987" y="0"/>
            <a:ext cx="354013" cy="5145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8476" y="324425"/>
            <a:ext cx="2158175" cy="19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074704"/>
            <a:ext cx="4730750" cy="9683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8"/>
          <p:cNvSpPr txBox="1"/>
          <p:nvPr/>
        </p:nvSpPr>
        <p:spPr>
          <a:xfrm>
            <a:off x="1067150" y="1640263"/>
            <a:ext cx="6164400" cy="23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0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35560" marR="0" rtl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FC493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i="0" lang="ru-RU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Мы, компания</a:t>
            </a:r>
            <a:r>
              <a:rPr b="1" i="0" lang="ru-RU" u="none" cap="none" strike="noStrike">
                <a:solidFill>
                  <a:srgbClr val="FC493D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i="0" lang="ru-RU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“Мурмань”, производим гастрономические сувениры с помощью высокотехнологичных решений.</a:t>
            </a:r>
            <a:endParaRPr i="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i="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355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 Таким образом, мы помогаем </a:t>
            </a:r>
            <a:r>
              <a:rPr i="0" lang="ru-RU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туристам</a:t>
            </a:r>
            <a:r>
              <a:rPr lang="ru-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/бизнес-клиентам/жителям </a:t>
            </a:r>
            <a:r>
              <a:rPr i="0" lang="ru-RU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Мурманской области сэкономить время и приобрести уникальные гастрономические сувениры в качестве подарка</a:t>
            </a:r>
            <a:r>
              <a:rPr lang="ru-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или </a:t>
            </a:r>
            <a:r>
              <a:rPr i="0" lang="ru-RU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перекуса. </a:t>
            </a:r>
            <a:endParaRPr i="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355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/>
        </p:nvSpPr>
        <p:spPr>
          <a:xfrm>
            <a:off x="407276" y="977336"/>
            <a:ext cx="6578100" cy="1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37211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u="none" cap="none" strike="noStrike">
                <a:solidFill>
                  <a:srgbClr val="20212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i="0" lang="ru-RU" u="none" cap="none" strike="noStrike">
                <a:solidFill>
                  <a:srgbClr val="202124"/>
                </a:solidFill>
                <a:latin typeface="Comfortaa"/>
                <a:ea typeface="Comfortaa"/>
                <a:cs typeface="Comfortaa"/>
                <a:sym typeface="Comfortaa"/>
              </a:rPr>
              <a:t>В Мурманской области (далее МО) </a:t>
            </a:r>
            <a:r>
              <a:rPr i="0" lang="ru-RU" u="none" cap="none" strike="noStrike">
                <a:solidFill>
                  <a:srgbClr val="040C28"/>
                </a:solidFill>
                <a:latin typeface="Comfortaa"/>
                <a:ea typeface="Comfortaa"/>
                <a:cs typeface="Comfortaa"/>
                <a:sym typeface="Comfortaa"/>
              </a:rPr>
              <a:t>по итогам 2022 года туристический поток стал  рекордным, сос</a:t>
            </a:r>
            <a:r>
              <a:rPr i="0" lang="ru-RU" u="none" cap="none" strike="noStrike">
                <a:solidFill>
                  <a:srgbClr val="040C28"/>
                </a:solidFill>
                <a:latin typeface="Comfortaa"/>
                <a:ea typeface="Comfortaa"/>
                <a:cs typeface="Comfortaa"/>
                <a:sym typeface="Comfortaa"/>
              </a:rPr>
              <a:t>тавив 540 т</a:t>
            </a:r>
            <a:r>
              <a:rPr i="0" lang="ru-RU" u="none" cap="none" strike="noStrike">
                <a:solidFill>
                  <a:srgbClr val="040C28"/>
                </a:solidFill>
                <a:latin typeface="Comfortaa"/>
                <a:ea typeface="Comfortaa"/>
                <a:cs typeface="Comfortaa"/>
                <a:sym typeface="Comfortaa"/>
              </a:rPr>
              <a:t>ыс. человек. Поэтому сувенирная  продукция остается незаменимой частью в туризме в различные сезоны каждый год. Наша команда планирует, что мы будем специализироваться на гастрономических сувенирах по мотивам северных народностей. </a:t>
            </a:r>
            <a:endParaRPr i="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71" name="Google Shape;71;p9"/>
          <p:cNvGrpSpPr/>
          <p:nvPr/>
        </p:nvGrpSpPr>
        <p:grpSpPr>
          <a:xfrm>
            <a:off x="7229231" y="0"/>
            <a:ext cx="1914525" cy="5143646"/>
            <a:chOff x="7229231" y="0"/>
            <a:chExt cx="1914525" cy="5143646"/>
          </a:xfrm>
        </p:grpSpPr>
        <p:sp>
          <p:nvSpPr>
            <p:cNvPr id="72" name="Google Shape;72;p9"/>
            <p:cNvSpPr/>
            <p:nvPr/>
          </p:nvSpPr>
          <p:spPr>
            <a:xfrm>
              <a:off x="7229231" y="0"/>
              <a:ext cx="1914525" cy="370205"/>
            </a:xfrm>
            <a:custGeom>
              <a:rect b="b" l="l" r="r" t="t"/>
              <a:pathLst>
                <a:path extrusionOk="0" h="370205" w="1914525">
                  <a:moveTo>
                    <a:pt x="1913999" y="369599"/>
                  </a:moveTo>
                  <a:lnTo>
                    <a:pt x="0" y="369599"/>
                  </a:lnTo>
                  <a:lnTo>
                    <a:pt x="0" y="0"/>
                  </a:lnTo>
                  <a:lnTo>
                    <a:pt x="1913999" y="0"/>
                  </a:lnTo>
                  <a:lnTo>
                    <a:pt x="1913999" y="369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9"/>
            <p:cNvSpPr/>
            <p:nvPr/>
          </p:nvSpPr>
          <p:spPr>
            <a:xfrm>
              <a:off x="7494442" y="321818"/>
              <a:ext cx="1649095" cy="1570355"/>
            </a:xfrm>
            <a:custGeom>
              <a:rect b="b" l="l" r="r" t="t"/>
              <a:pathLst>
                <a:path extrusionOk="0" h="1570355" w="1649095">
                  <a:moveTo>
                    <a:pt x="1648499" y="1569899"/>
                  </a:moveTo>
                  <a:lnTo>
                    <a:pt x="0" y="1569899"/>
                  </a:lnTo>
                  <a:lnTo>
                    <a:pt x="0" y="0"/>
                  </a:lnTo>
                  <a:lnTo>
                    <a:pt x="1648499" y="0"/>
                  </a:lnTo>
                  <a:lnTo>
                    <a:pt x="1648499" y="15698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7494443" y="3461532"/>
              <a:ext cx="1649095" cy="1682114"/>
            </a:xfrm>
            <a:custGeom>
              <a:rect b="b" l="l" r="r" t="t"/>
              <a:pathLst>
                <a:path extrusionOk="0" h="1682114" w="1649095">
                  <a:moveTo>
                    <a:pt x="0" y="0"/>
                  </a:moveTo>
                  <a:lnTo>
                    <a:pt x="1648499" y="0"/>
                  </a:lnTo>
                  <a:lnTo>
                    <a:pt x="1648499" y="1681967"/>
                  </a:lnTo>
                  <a:lnTo>
                    <a:pt x="0" y="16819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7494442" y="1891712"/>
              <a:ext cx="1649095" cy="1570355"/>
            </a:xfrm>
            <a:custGeom>
              <a:rect b="b" l="l" r="r" t="t"/>
              <a:pathLst>
                <a:path extrusionOk="0" h="1570354" w="1649095">
                  <a:moveTo>
                    <a:pt x="1648499" y="1569899"/>
                  </a:moveTo>
                  <a:lnTo>
                    <a:pt x="0" y="1569899"/>
                  </a:lnTo>
                  <a:lnTo>
                    <a:pt x="0" y="0"/>
                  </a:lnTo>
                  <a:lnTo>
                    <a:pt x="1648499" y="0"/>
                  </a:lnTo>
                  <a:lnTo>
                    <a:pt x="1648499" y="1569899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6" name="Google Shape;76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884181" y="3916831"/>
              <a:ext cx="869414" cy="8694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884188" y="671990"/>
              <a:ext cx="869414" cy="8694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9"/>
            <p:cNvSpPr/>
            <p:nvPr/>
          </p:nvSpPr>
          <p:spPr>
            <a:xfrm>
              <a:off x="7229231" y="309843"/>
              <a:ext cx="266065" cy="4833620"/>
            </a:xfrm>
            <a:custGeom>
              <a:rect b="b" l="l" r="r" t="t"/>
              <a:pathLst>
                <a:path extrusionOk="0" h="4833620" w="266065">
                  <a:moveTo>
                    <a:pt x="265499" y="4833600"/>
                  </a:moveTo>
                  <a:lnTo>
                    <a:pt x="0" y="4833600"/>
                  </a:lnTo>
                  <a:lnTo>
                    <a:pt x="0" y="0"/>
                  </a:lnTo>
                  <a:lnTo>
                    <a:pt x="265499" y="0"/>
                  </a:lnTo>
                  <a:lnTo>
                    <a:pt x="265499" y="4833600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9"/>
          <p:cNvSpPr txBox="1"/>
          <p:nvPr>
            <p:ph type="title"/>
          </p:nvPr>
        </p:nvSpPr>
        <p:spPr>
          <a:xfrm>
            <a:off x="520700" y="111285"/>
            <a:ext cx="49341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rgbClr val="9F00FF"/>
                </a:solidFill>
              </a:rPr>
              <a:t>АКТУАЛЬНОСТЬ </a:t>
            </a:r>
            <a:endParaRPr>
              <a:solidFill>
                <a:srgbClr val="9F00FF"/>
              </a:solidFill>
            </a:endParaRPr>
          </a:p>
        </p:txBody>
      </p:sp>
      <p:grpSp>
        <p:nvGrpSpPr>
          <p:cNvPr id="80" name="Google Shape;80;p9"/>
          <p:cNvGrpSpPr/>
          <p:nvPr/>
        </p:nvGrpSpPr>
        <p:grpSpPr>
          <a:xfrm>
            <a:off x="0" y="681924"/>
            <a:ext cx="4728876" cy="97790"/>
            <a:chOff x="0" y="681924"/>
            <a:chExt cx="4728876" cy="97790"/>
          </a:xfrm>
        </p:grpSpPr>
        <p:sp>
          <p:nvSpPr>
            <p:cNvPr id="81" name="Google Shape;81;p9"/>
            <p:cNvSpPr/>
            <p:nvPr/>
          </p:nvSpPr>
          <p:spPr>
            <a:xfrm>
              <a:off x="0" y="681924"/>
              <a:ext cx="606425" cy="97790"/>
            </a:xfrm>
            <a:custGeom>
              <a:rect b="b" l="l" r="r" t="t"/>
              <a:pathLst>
                <a:path extrusionOk="0" h="97790" w="606425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9"/>
            <p:cNvSpPr/>
            <p:nvPr/>
          </p:nvSpPr>
          <p:spPr>
            <a:xfrm>
              <a:off x="606286" y="681924"/>
              <a:ext cx="606425" cy="97790"/>
            </a:xfrm>
            <a:custGeom>
              <a:rect b="b" l="l" r="r" t="t"/>
              <a:pathLst>
                <a:path extrusionOk="0" h="97790" w="606425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9"/>
            <p:cNvSpPr/>
            <p:nvPr/>
          </p:nvSpPr>
          <p:spPr>
            <a:xfrm>
              <a:off x="1212573" y="681924"/>
              <a:ext cx="577850" cy="97790"/>
            </a:xfrm>
            <a:custGeom>
              <a:rect b="b" l="l" r="r" t="t"/>
              <a:pathLst>
                <a:path extrusionOk="0" h="97790" w="577850">
                  <a:moveTo>
                    <a:pt x="0" y="97199"/>
                  </a:moveTo>
                  <a:lnTo>
                    <a:pt x="577660" y="97199"/>
                  </a:lnTo>
                  <a:lnTo>
                    <a:pt x="57766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1790234" y="681924"/>
              <a:ext cx="606425" cy="97790"/>
            </a:xfrm>
            <a:custGeom>
              <a:rect b="b" l="l" r="r" t="t"/>
              <a:pathLst>
                <a:path extrusionOk="0" h="97790" w="606425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2396521" y="681924"/>
              <a:ext cx="2332355" cy="97790"/>
            </a:xfrm>
            <a:custGeom>
              <a:rect b="b" l="l" r="r" t="t"/>
              <a:pathLst>
                <a:path extrusionOk="0" h="97790" w="2332354">
                  <a:moveTo>
                    <a:pt x="2331782" y="97199"/>
                  </a:moveTo>
                  <a:lnTo>
                    <a:pt x="0" y="97199"/>
                  </a:lnTo>
                  <a:lnTo>
                    <a:pt x="0" y="0"/>
                  </a:lnTo>
                  <a:lnTo>
                    <a:pt x="2331782" y="0"/>
                  </a:lnTo>
                  <a:lnTo>
                    <a:pt x="2331782" y="97199"/>
                  </a:lnTo>
                  <a:close/>
                </a:path>
              </a:pathLst>
            </a:custGeom>
            <a:solidFill>
              <a:srgbClr val="B5D8E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6" name="Google Shape;86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6231" y="1286238"/>
            <a:ext cx="1270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4560435" y="2515610"/>
            <a:ext cx="2257450" cy="2666979"/>
          </a:xfrm>
          <a:prstGeom prst="rect">
            <a:avLst/>
          </a:prstGeom>
          <a:noFill/>
          <a:ln>
            <a:noFill/>
          </a:ln>
        </p:spPr>
      </p:pic>
      <p:sp>
        <p:nvSpPr>
          <p:cNvPr descr="сдобное печенье" id="88" name="Google Shape;88;p9"/>
          <p:cNvSpPr txBox="1"/>
          <p:nvPr/>
        </p:nvSpPr>
        <p:spPr>
          <a:xfrm>
            <a:off x="2494050" y="4631026"/>
            <a:ext cx="1869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i="0" lang="ru-RU" sz="105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ru-RU" sz="10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</a:t>
            </a:r>
            <a:r>
              <a:rPr i="0" lang="ru-RU" sz="105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итое печенье «Тетёрки»</a:t>
            </a:r>
            <a:endParaRPr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"/>
          <p:cNvSpPr txBox="1"/>
          <p:nvPr>
            <p:ph type="title"/>
          </p:nvPr>
        </p:nvSpPr>
        <p:spPr>
          <a:xfrm>
            <a:off x="1371600" y="713582"/>
            <a:ext cx="21756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94" name="Google Shape;94;p10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0"/>
          <p:cNvSpPr/>
          <p:nvPr/>
        </p:nvSpPr>
        <p:spPr>
          <a:xfrm>
            <a:off x="350992" y="507844"/>
            <a:ext cx="688340" cy="688340"/>
          </a:xfrm>
          <a:custGeom>
            <a:rect b="b" l="l" r="r" t="t"/>
            <a:pathLst>
              <a:path extrusionOk="0" h="688340" w="688340">
                <a:moveTo>
                  <a:pt x="687899" y="687899"/>
                </a:moveTo>
                <a:lnTo>
                  <a:pt x="0" y="687899"/>
                </a:lnTo>
                <a:lnTo>
                  <a:pt x="0" y="0"/>
                </a:lnTo>
                <a:lnTo>
                  <a:pt x="687899" y="0"/>
                </a:lnTo>
                <a:lnTo>
                  <a:pt x="687899" y="687899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10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97" name="Google Shape;97;p10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0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0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0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02" name="Google Shape;102;p10"/>
          <p:cNvCxnSpPr/>
          <p:nvPr/>
        </p:nvCxnSpPr>
        <p:spPr>
          <a:xfrm>
            <a:off x="530725" y="1706319"/>
            <a:ext cx="0" cy="1387077"/>
          </a:xfrm>
          <a:prstGeom prst="straightConnector1">
            <a:avLst/>
          </a:prstGeom>
          <a:noFill/>
          <a:ln cap="flat" cmpd="sng" w="9525">
            <a:solidFill>
              <a:srgbClr val="C2D59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" name="Google Shape;103;p10"/>
          <p:cNvSpPr txBox="1"/>
          <p:nvPr/>
        </p:nvSpPr>
        <p:spPr>
          <a:xfrm>
            <a:off x="759147" y="1640856"/>
            <a:ext cx="7472400" cy="15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0000">
            <a:spAutoFit/>
          </a:bodyPr>
          <a:lstStyle/>
          <a:p>
            <a:pPr indent="0" lvl="0" marL="1206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1600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Отсутствие уникальных гастрономических сувениров в Мурманской области, недостаточность выбора у туристов и жителей области. В том числе недостаточный ассортимент продукции с национальным колорита севера. </a:t>
            </a:r>
            <a:r>
              <a:rPr lang="ru-RU" sz="1600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Люди и компании</a:t>
            </a:r>
            <a:r>
              <a:rPr i="0" lang="ru-RU" sz="1600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 вынуждены тратить много времени на поиск действительно качественного товара.</a:t>
            </a:r>
            <a:endParaRPr i="0" sz="1600" u="none" cap="none" strike="noStrike"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4" name="Google Shape;10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1180" y="3158857"/>
            <a:ext cx="2520381" cy="1679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200" y="610624"/>
            <a:ext cx="556150" cy="51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 txBox="1"/>
          <p:nvPr>
            <p:ph type="title"/>
          </p:nvPr>
        </p:nvSpPr>
        <p:spPr>
          <a:xfrm>
            <a:off x="1371600" y="720272"/>
            <a:ext cx="42729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ЦЕЛЕВАЯ АУДИТОРИЯ</a:t>
            </a:r>
            <a:endParaRPr/>
          </a:p>
        </p:txBody>
      </p:sp>
      <p:sp>
        <p:nvSpPr>
          <p:cNvPr id="111" name="Google Shape;111;p11"/>
          <p:cNvSpPr txBox="1"/>
          <p:nvPr/>
        </p:nvSpPr>
        <p:spPr>
          <a:xfrm>
            <a:off x="401950" y="1508041"/>
            <a:ext cx="7550700" cy="3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17500" lvl="0" marL="457200" marR="5080" rtl="0" algn="l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Comfortaa"/>
              <a:buAutoNum type="arabicPeriod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Сегмент В</a:t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9144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omfortaa"/>
              <a:buChar char="●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Юридические лица (турагентства, бизнес-клиенты), которым </a:t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914400" marR="5080" rtl="0" algn="l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нужно приобрести подарок для клиентов</a:t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Comfortaa"/>
              <a:buAutoNum type="arabicPeriod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Сегмент А</a:t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9144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omfortaa"/>
              <a:buChar char="●"/>
            </a:pPr>
            <a:r>
              <a:rPr i="0" lang="ru-RU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Туристы, гастро-туристы, приезжающие в </a:t>
            </a: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Мурманскую область (далее МО),</a:t>
            </a:r>
            <a:r>
              <a:rPr i="0" lang="ru-RU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 желающие приобрести на память или в качестве подарка сувенирную продукцию</a:t>
            </a:r>
            <a:endParaRPr i="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9144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omfortaa"/>
              <a:buChar char="●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Заинтересованные жители МО</a:t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Comfortaa"/>
              <a:buAutoNum type="arabicPeriod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Сегмент Х </a:t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9144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omfortaa"/>
              <a:buChar char="●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АО Фасагро, СЗФК, Мурманский порт, Колэнерго, ММСК Ростелеком</a:t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914400" marR="5080" rtl="0" algn="l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5080" rtl="0" algn="l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i="0" sz="1500" u="none" cap="none" strike="noStrike"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06375" lvl="0" marL="294640" marR="5080" rtl="0" algn="l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Helvetica Neue"/>
              <a:buNone/>
            </a:pPr>
            <a:r>
              <a:t/>
            </a:r>
            <a:endParaRPr i="0" sz="12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2" name="Google Shape;112;p11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49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1"/>
          <p:cNvSpPr/>
          <p:nvPr/>
        </p:nvSpPr>
        <p:spPr>
          <a:xfrm>
            <a:off x="456817" y="582319"/>
            <a:ext cx="688340" cy="688340"/>
          </a:xfrm>
          <a:custGeom>
            <a:rect b="b" l="l" r="r" t="t"/>
            <a:pathLst>
              <a:path extrusionOk="0" h="688340" w="688340">
                <a:moveTo>
                  <a:pt x="687899" y="687899"/>
                </a:moveTo>
                <a:lnTo>
                  <a:pt x="0" y="687899"/>
                </a:lnTo>
                <a:lnTo>
                  <a:pt x="0" y="0"/>
                </a:lnTo>
                <a:lnTo>
                  <a:pt x="687899" y="0"/>
                </a:lnTo>
                <a:lnTo>
                  <a:pt x="687899" y="687899"/>
                </a:lnTo>
                <a:close/>
              </a:path>
            </a:pathLst>
          </a:custGeom>
          <a:solidFill>
            <a:srgbClr val="FCAE1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" name="Google Shape;114;p11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15" name="Google Shape;115;p11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1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11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0" name="Google Shape;12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813" y="599405"/>
            <a:ext cx="688325" cy="654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"/>
          <p:cNvSpPr txBox="1"/>
          <p:nvPr>
            <p:ph type="title"/>
          </p:nvPr>
        </p:nvSpPr>
        <p:spPr>
          <a:xfrm>
            <a:off x="1298958" y="437597"/>
            <a:ext cx="1901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26" name="Google Shape;126;p12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49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Google Shape;127;p12"/>
          <p:cNvGrpSpPr/>
          <p:nvPr/>
        </p:nvGrpSpPr>
        <p:grpSpPr>
          <a:xfrm>
            <a:off x="460375" y="306334"/>
            <a:ext cx="688340" cy="688340"/>
            <a:chOff x="456817" y="582319"/>
            <a:chExt cx="688340" cy="688340"/>
          </a:xfrm>
        </p:grpSpPr>
        <p:sp>
          <p:nvSpPr>
            <p:cNvPr id="128" name="Google Shape;128;p12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9" name="Google Shape;129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21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p12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31" name="Google Shape;131;p12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2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12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6" name="Google Shape;136;p12"/>
          <p:cNvSpPr/>
          <p:nvPr/>
        </p:nvSpPr>
        <p:spPr>
          <a:xfrm>
            <a:off x="334400" y="1456475"/>
            <a:ext cx="3789000" cy="15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Необычный гастрономический сувенир: витое печенье </a:t>
            </a:r>
            <a:r>
              <a:rPr lang="ru-RU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приготовленное</a:t>
            </a:r>
            <a:r>
              <a:rPr lang="ru-RU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по традициям Северной кухни  </a:t>
            </a:r>
            <a:endParaRPr sz="1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descr="https://skrinshoter.ru/s/251023/Gf4nUQEp.jpg?download=1&amp;name=%D0%A1%D0%BA%D1%80%D0%B8%D0%BD%D1%88%D0%BE%D1%82-25-10-2023%2014:04:33.jpg" id="137" name="Google Shape;137;p1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2"/>
          <p:cNvSpPr txBox="1"/>
          <p:nvPr/>
        </p:nvSpPr>
        <p:spPr>
          <a:xfrm>
            <a:off x="5972525" y="4514229"/>
            <a:ext cx="15084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CCCC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Пример решения. </a:t>
            </a:r>
            <a:endParaRPr sz="1200">
              <a:solidFill>
                <a:srgbClr val="CCCCC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39" name="Google Shape;139;p12"/>
          <p:cNvCxnSpPr/>
          <p:nvPr/>
        </p:nvCxnSpPr>
        <p:spPr>
          <a:xfrm>
            <a:off x="8535352" y="1910262"/>
            <a:ext cx="0" cy="2452500"/>
          </a:xfrm>
          <a:prstGeom prst="straightConnector1">
            <a:avLst/>
          </a:prstGeom>
          <a:noFill/>
          <a:ln cap="flat" cmpd="sng" w="9525">
            <a:solidFill>
              <a:srgbClr val="C2D59B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40" name="Google Shape;140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8650" y="361875"/>
            <a:ext cx="3621450" cy="220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3675" y="2568325"/>
            <a:ext cx="1949703" cy="194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"/>
          <p:cNvSpPr txBox="1"/>
          <p:nvPr>
            <p:ph type="title"/>
          </p:nvPr>
        </p:nvSpPr>
        <p:spPr>
          <a:xfrm>
            <a:off x="1424250" y="306325"/>
            <a:ext cx="41859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47" name="Google Shape;147;p13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49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8" name="Google Shape;148;p13"/>
          <p:cNvGrpSpPr/>
          <p:nvPr/>
        </p:nvGrpSpPr>
        <p:grpSpPr>
          <a:xfrm>
            <a:off x="460375" y="306334"/>
            <a:ext cx="688340" cy="688340"/>
            <a:chOff x="456817" y="582319"/>
            <a:chExt cx="688340" cy="688340"/>
          </a:xfrm>
        </p:grpSpPr>
        <p:sp>
          <p:nvSpPr>
            <p:cNvPr id="149" name="Google Shape;149;p13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0" name="Google Shape;150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21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" name="Google Shape;151;p13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52" name="Google Shape;152;p13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8788179" y="3248117"/>
              <a:ext cx="354965" cy="1085214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6" name="Google Shape;156;p13"/>
          <p:cNvSpPr txBox="1"/>
          <p:nvPr>
            <p:ph idx="12" type="sldNum"/>
          </p:nvPr>
        </p:nvSpPr>
        <p:spPr>
          <a:xfrm>
            <a:off x="124917" y="4882075"/>
            <a:ext cx="1473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7" name="Google Shape;157;p13"/>
          <p:cNvSpPr/>
          <p:nvPr/>
        </p:nvSpPr>
        <p:spPr>
          <a:xfrm>
            <a:off x="367262" y="1037563"/>
            <a:ext cx="5242800" cy="3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В будущем, мы стремимся решить поставленную проблему и предложить уникальный продукт, который будет отражать кулинарные традиции северных народностей и соответствовать вкусовым предпочтениям с использованием пищевого 3D-принтера. </a:t>
            </a:r>
            <a:endParaRPr sz="1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Дизайны печенья и упаковки наборов могли бы разрабатываться с помощью Ai-технологий.</a:t>
            </a:r>
            <a:endParaRPr sz="1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descr="https://skrinshoter.ru/s/251023/Gf4nUQEp.jpg?download=1&amp;name=%D0%A1%D0%BA%D1%80%D0%B8%D0%BD%D1%88%D0%BE%D1%82-25-10-2023%2014:04:33.jpg" id="158" name="Google Shape;158;p13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7026950" y="4216325"/>
            <a:ext cx="1508400" cy="8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CCCC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Пример технологического решения. </a:t>
            </a:r>
            <a:endParaRPr sz="1200">
              <a:solidFill>
                <a:srgbClr val="CCCCC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60" name="Google Shape;160;p13"/>
          <p:cNvCxnSpPr/>
          <p:nvPr/>
        </p:nvCxnSpPr>
        <p:spPr>
          <a:xfrm>
            <a:off x="8535352" y="1910262"/>
            <a:ext cx="0" cy="2452500"/>
          </a:xfrm>
          <a:prstGeom prst="straightConnector1">
            <a:avLst/>
          </a:prstGeom>
          <a:noFill/>
          <a:ln cap="flat" cmpd="sng" w="9525">
            <a:solidFill>
              <a:srgbClr val="C2D59B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61" name="Google Shape;1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6975" y="513250"/>
            <a:ext cx="3716425" cy="425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"/>
          <p:cNvSpPr txBox="1"/>
          <p:nvPr>
            <p:ph type="title"/>
          </p:nvPr>
        </p:nvSpPr>
        <p:spPr>
          <a:xfrm>
            <a:off x="582003" y="315850"/>
            <a:ext cx="569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chemeClr val="lt1"/>
                </a:solidFill>
                <a:highlight>
                  <a:srgbClr val="9F00FF"/>
                </a:highlight>
              </a:rPr>
              <a:t>РЕАЛИЗАЦИЯ СТРАТЕГИИ</a:t>
            </a:r>
            <a:endParaRPr>
              <a:solidFill>
                <a:schemeClr val="lt1"/>
              </a:solidFill>
              <a:highlight>
                <a:srgbClr val="9F00FF"/>
              </a:highlight>
            </a:endParaRPr>
          </a:p>
        </p:txBody>
      </p:sp>
      <p:sp>
        <p:nvSpPr>
          <p:cNvPr id="167" name="Google Shape;167;p14"/>
          <p:cNvSpPr txBox="1"/>
          <p:nvPr>
            <p:ph idx="1" type="body"/>
          </p:nvPr>
        </p:nvSpPr>
        <p:spPr>
          <a:xfrm>
            <a:off x="549684" y="802928"/>
            <a:ext cx="7391100" cy="3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None/>
            </a:pPr>
            <a:r>
              <a:rPr i="1" lang="ru-RU">
                <a:latin typeface="Comfortaa"/>
                <a:ea typeface="Comfortaa"/>
                <a:cs typeface="Comfortaa"/>
                <a:sym typeface="Comfortaa"/>
              </a:rPr>
              <a:t>План действий: </a:t>
            </a:r>
            <a:endParaRPr i="1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Проработка концепции и идеи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Предполагаемые варианты решения проблемы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Проблемные интервью, поиск </a:t>
            </a: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пот</a:t>
            </a: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енциальных клиентов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AutoNum type="arabicPeriod"/>
            </a:pP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Привлечение внимания клиентов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None/>
            </a:pPr>
            <a:r>
              <a:rPr i="1" lang="ru-RU" u="sng">
                <a:latin typeface="Comfortaa"/>
                <a:ea typeface="Comfortaa"/>
                <a:cs typeface="Comfortaa"/>
                <a:sym typeface="Comfortaa"/>
              </a:rPr>
              <a:t>Оптимальное направление: </a:t>
            </a:r>
            <a:endParaRPr i="1" u="sng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None/>
            </a:pPr>
            <a:r>
              <a:rPr lang="ru-RU">
                <a:latin typeface="Comfortaa"/>
                <a:ea typeface="Comfortaa"/>
                <a:cs typeface="Comfortaa"/>
                <a:sym typeface="Comfortaa"/>
              </a:rPr>
              <a:t>  Возможно взаимодействие с туристическими компаниями. Например, при проведении тура необходим сухой паек или презент для группы.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grpSp>
        <p:nvGrpSpPr>
          <p:cNvPr id="168" name="Google Shape;168;p14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69" name="Google Shape;169;p14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4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4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14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89615" y="4882075"/>
            <a:ext cx="2178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4440725" y="1153850"/>
            <a:ext cx="4250700" cy="29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0000">
            <a:spAutoFit/>
          </a:bodyPr>
          <a:lstStyle/>
          <a:p>
            <a:pPr indent="0" lvl="0" marL="1206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omfortaa"/>
              <a:buChar char="●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Сувениры с саамской символикой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omfortaa"/>
              <a:buChar char="●"/>
            </a:pPr>
            <a:r>
              <a:rPr i="0" lang="ru-RU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Северные сувениры («Чудеса» Мурманска: северное сияние, ягоды, животные, памятные места и т.п.) </a:t>
            </a: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omfortaa"/>
              <a:buChar char="●"/>
            </a:pPr>
            <a:r>
              <a:rPr i="0" lang="ru-RU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Минералы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Comfortaa"/>
              <a:buChar char="●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Ярмарочные</a:t>
            </a:r>
            <a:r>
              <a:rPr i="0" lang="ru-RU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 сувениры</a:t>
            </a: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, сувениры ручной работы</a:t>
            </a:r>
            <a:r>
              <a:rPr i="0" lang="ru-RU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u="none" cap="none" strike="noStrike"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44475" lvl="0" marL="332740" marR="0" rtl="0" algn="l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1" name="Google Shape;181;p15"/>
          <p:cNvSpPr txBox="1"/>
          <p:nvPr>
            <p:ph type="title"/>
          </p:nvPr>
        </p:nvSpPr>
        <p:spPr>
          <a:xfrm>
            <a:off x="508953" y="383025"/>
            <a:ext cx="7325100" cy="438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6975">
            <a:spAutoFit/>
          </a:bodyPr>
          <a:lstStyle/>
          <a:p>
            <a:pPr indent="0" lvl="0" marL="565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КОНКУРЕНТЫ: </a:t>
            </a:r>
            <a:r>
              <a:rPr lang="ru-RU">
                <a:solidFill>
                  <a:srgbClr val="FFFFFF"/>
                </a:solidFill>
              </a:rPr>
              <a:t>прямые, косвенные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82" name="Google Shape;182;p15"/>
          <p:cNvGrpSpPr/>
          <p:nvPr/>
        </p:nvGrpSpPr>
        <p:grpSpPr>
          <a:xfrm>
            <a:off x="8788979" y="-75"/>
            <a:ext cx="355021" cy="5143647"/>
            <a:chOff x="8788179" y="0"/>
            <a:chExt cx="355021" cy="5143647"/>
          </a:xfrm>
        </p:grpSpPr>
        <p:sp>
          <p:nvSpPr>
            <p:cNvPr id="183" name="Google Shape;183;p15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5"/>
          <p:cNvSpPr txBox="1"/>
          <p:nvPr>
            <p:ph idx="12" type="sldNum"/>
          </p:nvPr>
        </p:nvSpPr>
        <p:spPr>
          <a:xfrm>
            <a:off x="124917" y="4882075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8" name="Google Shape;188;p15"/>
          <p:cNvSpPr txBox="1"/>
          <p:nvPr/>
        </p:nvSpPr>
        <p:spPr>
          <a:xfrm>
            <a:off x="586075" y="1347325"/>
            <a:ext cx="4048200" cy="27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400"/>
              <a:buFont typeface="Comfortaa"/>
              <a:buChar char="●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Сувенирные магазины, лавки, салоны ( «Вкус севера», «Арктический вкус» и др.)</a:t>
            </a:r>
            <a:endParaRPr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400"/>
              <a:buFont typeface="Comfortaa"/>
              <a:buChar char="●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Магазины гастрономической продукции (“Дари подарки”, “Сырный сомелье” и др.) </a:t>
            </a:r>
            <a:endParaRPr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400"/>
              <a:buFont typeface="Comfortaa"/>
              <a:buChar char="●"/>
            </a:pPr>
            <a:r>
              <a:rPr lang="ru-RU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ИП со схожей специализацией («Царевна пряники», «Печенье с предсказаниями», «Печенье-сюрприз» и др.)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/>
          <p:nvPr/>
        </p:nvSpPr>
        <p:spPr>
          <a:xfrm>
            <a:off x="0" y="4705909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6"/>
          <p:cNvSpPr txBox="1"/>
          <p:nvPr/>
        </p:nvSpPr>
        <p:spPr>
          <a:xfrm>
            <a:off x="856549" y="916044"/>
            <a:ext cx="71688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0000">
            <a:spAutoFit/>
          </a:bodyPr>
          <a:lstStyle/>
          <a:p>
            <a:pPr indent="0" lvl="0" marL="12065" marR="0" rtl="0" algn="ctr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None/>
            </a:pPr>
            <a:br>
              <a:rPr b="1" i="0" lang="ru-RU" sz="18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b="1" i="0" sz="1800" u="none" cap="none" strike="noStrike">
              <a:solidFill>
                <a:srgbClr val="0F243E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5" name="Google Shape;195;p16"/>
          <p:cNvSpPr txBox="1"/>
          <p:nvPr>
            <p:ph type="title"/>
          </p:nvPr>
        </p:nvSpPr>
        <p:spPr>
          <a:xfrm>
            <a:off x="508950" y="383025"/>
            <a:ext cx="6138600" cy="438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6975">
            <a:spAutoFit/>
          </a:bodyPr>
          <a:lstStyle/>
          <a:p>
            <a:pPr indent="0" lvl="0" marL="5651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rgbClr val="FFFFFF"/>
                </a:solidFill>
              </a:rPr>
              <a:t>ПЛЮСЫ И МИНУСЫ </a:t>
            </a:r>
            <a:r>
              <a:rPr lang="ru-RU">
                <a:solidFill>
                  <a:srgbClr val="FFFFFF"/>
                </a:solidFill>
              </a:rPr>
              <a:t>КОНКУРЕНТОВ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196" name="Google Shape;196;p16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97" name="Google Shape;197;p16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6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6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6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16"/>
          <p:cNvSpPr txBox="1"/>
          <p:nvPr>
            <p:ph idx="12" type="sldNum"/>
          </p:nvPr>
        </p:nvSpPr>
        <p:spPr>
          <a:xfrm>
            <a:off x="124917" y="4813981"/>
            <a:ext cx="147320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2" name="Google Shape;202;p16"/>
          <p:cNvSpPr txBox="1"/>
          <p:nvPr/>
        </p:nvSpPr>
        <p:spPr>
          <a:xfrm>
            <a:off x="629437" y="1107508"/>
            <a:ext cx="38475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«+»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omfortaa"/>
              <a:buChar char="•"/>
            </a:pPr>
            <a:r>
              <a:rPr lang="ru-RU" sz="1500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i="0" lang="ru-RU" sz="15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Бренды пользуются популярностью, имеют круглогодичный спрос, а не только в сезоны наплыва туристов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omfortaa"/>
              <a:buChar char="•"/>
            </a:pPr>
            <a:r>
              <a:rPr lang="ru-RU" sz="1500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i="0" lang="ru-RU" sz="15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Эффективно </a:t>
            </a:r>
            <a:r>
              <a:rPr lang="ru-RU" sz="1500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разрекламированные</a:t>
            </a:r>
            <a:r>
              <a:rPr i="0" lang="ru-RU" sz="15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 бренды, работает «сарафанное» радио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omfortaa"/>
              <a:buChar char="•"/>
            </a:pPr>
            <a:r>
              <a:rPr lang="ru-RU" sz="1500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i="0" lang="ru-RU" sz="15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Нахождение в местах с высокой проходимостью, туристы в любом районе могут найти места торговли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3" name="Google Shape;203;p16"/>
          <p:cNvSpPr txBox="1"/>
          <p:nvPr/>
        </p:nvSpPr>
        <p:spPr>
          <a:xfrm>
            <a:off x="4476931" y="1092058"/>
            <a:ext cx="38475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5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«</a:t>
            </a:r>
            <a:r>
              <a:rPr b="1" i="0" lang="ru-RU" sz="16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–</a:t>
            </a:r>
            <a:r>
              <a:rPr b="1" i="0" lang="ru-RU" sz="15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»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omfortaa"/>
              <a:buChar char="•"/>
            </a:pPr>
            <a:r>
              <a:rPr lang="ru-RU" sz="1500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i="0" lang="ru-RU" sz="15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Ассортимент и концепции в различных сувенирных лавках повторяются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omfortaa"/>
              <a:buChar char="•"/>
            </a:pPr>
            <a:r>
              <a:rPr lang="ru-RU" sz="1500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i="0" lang="ru-RU" sz="15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Туристам сложно найти что-то действительно уникальное, не потратив много времени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omfortaa"/>
              <a:buChar char="•"/>
            </a:pPr>
            <a:r>
              <a:rPr lang="ru-RU" sz="1500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i="0" lang="ru-RU" sz="1500" u="none" cap="none" strike="noStrike">
                <a:solidFill>
                  <a:srgbClr val="0F243E"/>
                </a:solidFill>
                <a:latin typeface="Comfortaa"/>
                <a:ea typeface="Comfortaa"/>
                <a:cs typeface="Comfortaa"/>
                <a:sym typeface="Comfortaa"/>
              </a:rPr>
              <a:t>Возникновение сложностей при транспортировке таких гастрономических сувениров, как: варенье, ягоды, морепродукты, дичь и т.п.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17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09" name="Google Shape;209;p17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7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17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7"/>
          <p:cNvSpPr txBox="1"/>
          <p:nvPr/>
        </p:nvSpPr>
        <p:spPr>
          <a:xfrm>
            <a:off x="89615" y="4882075"/>
            <a:ext cx="2178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5" name="Google Shape;2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25" y="228175"/>
            <a:ext cx="8394421" cy="4469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"/>
          <p:cNvSpPr txBox="1"/>
          <p:nvPr>
            <p:ph type="title"/>
          </p:nvPr>
        </p:nvSpPr>
        <p:spPr>
          <a:xfrm>
            <a:off x="1589067" y="612556"/>
            <a:ext cx="3343800" cy="646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Средний чек</a:t>
            </a:r>
            <a:endParaRPr b="0"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8"/>
          <p:cNvSpPr txBox="1"/>
          <p:nvPr>
            <p:ph idx="1" type="body"/>
          </p:nvPr>
        </p:nvSpPr>
        <p:spPr>
          <a:xfrm>
            <a:off x="1111499" y="1006324"/>
            <a:ext cx="5776800" cy="3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ru-RU" sz="1400">
                <a:latin typeface="Comfortaa"/>
                <a:ea typeface="Comfortaa"/>
                <a:cs typeface="Comfortaa"/>
                <a:sym typeface="Comfortaa"/>
              </a:rPr>
              <a:t>Реализация идеи с продвижением пищевого 3D-принтера. Технология с подпиской, как основной товар </a:t>
            </a:r>
            <a:endParaRPr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ru-RU" sz="1400">
                <a:latin typeface="Comfortaa"/>
                <a:ea typeface="Comfortaa"/>
                <a:cs typeface="Comfortaa"/>
                <a:sym typeface="Comfortaa"/>
              </a:rPr>
              <a:t>Развитие идеи с торговой лавкой - аренда островка, где продавалась бы наша сувенирная продукция.</a:t>
            </a:r>
            <a:endParaRPr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ru-RU" sz="1400">
                <a:latin typeface="Comfortaa"/>
                <a:ea typeface="Comfortaa"/>
                <a:cs typeface="Comfortaa"/>
                <a:sym typeface="Comfortaa"/>
              </a:rPr>
              <a:t>Развитие идеи с арендой помещения, где покупатели могли бы посмотреть на работу пищевого принтера и заинтересоваться покупкой гастрономического сувенира</a:t>
            </a:r>
            <a:endParaRPr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ru-RU" sz="1400">
                <a:latin typeface="Comfortaa"/>
                <a:ea typeface="Comfortaa"/>
                <a:cs typeface="Comfortaa"/>
                <a:sym typeface="Comfortaa"/>
              </a:rPr>
              <a:t>Для комфортной работы - цех производства продуктов сдобных изделий, арендованный склад, возможность доставки</a:t>
            </a:r>
            <a:endParaRPr sz="1400"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ru-RU" sz="1400">
                <a:latin typeface="Comfortaa"/>
                <a:ea typeface="Comfortaa"/>
                <a:cs typeface="Comfortaa"/>
                <a:sym typeface="Comfortaa"/>
              </a:rPr>
              <a:t>“Фишка Мурманска - витое печенье в каждой кофейне”. Партнерство с кофейнями, кафетериями.</a:t>
            </a:r>
            <a:endParaRPr sz="1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8"/>
          <p:cNvSpPr txBox="1"/>
          <p:nvPr>
            <p:ph type="title"/>
          </p:nvPr>
        </p:nvSpPr>
        <p:spPr>
          <a:xfrm>
            <a:off x="672050" y="364600"/>
            <a:ext cx="4587600" cy="438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697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rgbClr val="FFFFFF"/>
                </a:solidFill>
              </a:rPr>
              <a:t>БУДУЩЕЕ. ПЕРСПЕКТИВЫ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24" name="Google Shape;22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0650" y="2745900"/>
            <a:ext cx="2557974" cy="170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9"/>
          <p:cNvSpPr txBox="1"/>
          <p:nvPr>
            <p:ph type="title"/>
          </p:nvPr>
        </p:nvSpPr>
        <p:spPr>
          <a:xfrm>
            <a:off x="1564817" y="175856"/>
            <a:ext cx="33438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ПЛАНЫ РАЗВИТИЯ</a:t>
            </a:r>
            <a:endParaRPr/>
          </a:p>
        </p:txBody>
      </p:sp>
      <p:sp>
        <p:nvSpPr>
          <p:cNvPr id="230" name="Google Shape;230;p19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19"/>
          <p:cNvGrpSpPr/>
          <p:nvPr/>
        </p:nvGrpSpPr>
        <p:grpSpPr>
          <a:xfrm>
            <a:off x="307417" y="105169"/>
            <a:ext cx="688340" cy="688340"/>
            <a:chOff x="456817" y="582319"/>
            <a:chExt cx="688340" cy="688340"/>
          </a:xfrm>
        </p:grpSpPr>
        <p:sp>
          <p:nvSpPr>
            <p:cNvPr id="232" name="Google Shape;232;p19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3" name="Google Shape;233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15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4" name="Google Shape;234;p19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35" name="Google Shape;235;p19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9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39" name="Google Shape;239;p19"/>
          <p:cNvGraphicFramePr/>
          <p:nvPr/>
        </p:nvGraphicFramePr>
        <p:xfrm>
          <a:off x="329834" y="10430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{BA1CF16E-DBC0-47C7-971A-924CB1C23488}</a:tableStyleId>
              </a:tblPr>
              <a:tblGrid>
                <a:gridCol w="3623075"/>
                <a:gridCol w="1821825"/>
                <a:gridCol w="2722475"/>
              </a:tblGrid>
              <a:tr h="473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85725" lvl="0" marL="134999" rtl="0" algn="l">
                        <a:spcBef>
                          <a:spcPts val="32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ПЛАН-ГРАФИК РАБОТЫ НАД ПРОЕКТОМ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7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-RU" sz="9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ДАТЫ</a:t>
                      </a:r>
                      <a:endParaRPr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09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-RU" sz="9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УЧАСТНИКИ</a:t>
                      </a:r>
                      <a:endParaRPr sz="9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solidFill>
                      <a:srgbClr val="DBE6FC"/>
                    </a:solidFill>
                  </a:tcPr>
                </a:tc>
              </a:tr>
              <a:tr h="821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725" marR="18796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Формирование команды, создание концепции и идеи стартапа. Регистрация и заполнение форм на необходимых ресурсах.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5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7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-RU" sz="10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13.09.23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-RU" sz="10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Лидер, участники команды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6475">
                <a:tc>
                  <a:txBody>
                    <a:bodyPr/>
                    <a:lstStyle/>
                    <a:p>
                      <a:pPr indent="0" lvl="0" marL="89999" rtl="0" algn="l">
                        <a:spcBef>
                          <a:spcPts val="23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Работа над содержимым проекта: о</a:t>
                      </a:r>
                      <a:r>
                        <a:rPr lang="ru-RU" sz="10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писание актуальности, проблемы, решения, корректировка и проработка внутренней структуры производства продукта  и т.п. Создание презентации и подготовка к выступлению.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0415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7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-RU" sz="10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Сентябрь - Декабрь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-RU" sz="10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  Лидер, технолог, дизайнер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8100">
                <a:tc>
                  <a:txBody>
                    <a:bodyPr/>
                    <a:lstStyle/>
                    <a:p>
                      <a:pPr indent="0" lvl="0" marL="857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Участие в мероприятии “Экватор” 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0795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7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-RU" sz="10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02.11.23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5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-RU" sz="10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Лидер, дизайнер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5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350">
                <a:tc>
                  <a:txBody>
                    <a:bodyPr/>
                    <a:lstStyle/>
                    <a:p>
                      <a:pPr indent="0" lvl="0" marL="857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Подготовка к выступлению на мероприятии “Демо-день”. Завершение работы над 3-мя Артефактами </a:t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0795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24.11 - 05.12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5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endParaRPr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   Лидер, технолог, дизайнер </a:t>
                      </a:r>
                      <a:endParaRPr sz="10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25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0" name="Google Shape;240;p19"/>
          <p:cNvSpPr txBox="1"/>
          <p:nvPr/>
        </p:nvSpPr>
        <p:spPr>
          <a:xfrm>
            <a:off x="89615" y="4882075"/>
            <a:ext cx="217804" cy="167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0"/>
          <p:cNvSpPr txBox="1"/>
          <p:nvPr>
            <p:ph type="title"/>
          </p:nvPr>
        </p:nvSpPr>
        <p:spPr>
          <a:xfrm>
            <a:off x="529842" y="344866"/>
            <a:ext cx="4022090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000"/>
              <a:t>КОМАНДА СТАРТАПА</a:t>
            </a:r>
            <a:endParaRPr sz="3000"/>
          </a:p>
        </p:txBody>
      </p:sp>
      <p:graphicFrame>
        <p:nvGraphicFramePr>
          <p:cNvPr id="246" name="Google Shape;246;p20"/>
          <p:cNvGraphicFramePr/>
          <p:nvPr/>
        </p:nvGraphicFramePr>
        <p:xfrm>
          <a:off x="432097" y="89701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{BA1CF16E-DBC0-47C7-971A-924CB1C23488}</a:tableStyleId>
              </a:tblPr>
              <a:tblGrid>
                <a:gridCol w="2676425"/>
                <a:gridCol w="2696275"/>
                <a:gridCol w="2696275"/>
              </a:tblGrid>
              <a:tr h="525725">
                <a:tc>
                  <a:txBody>
                    <a:bodyPr/>
                    <a:lstStyle/>
                    <a:p>
                      <a:pPr indent="0" lvl="0" marL="857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РОЛЬ</a:t>
                      </a:r>
                      <a:endParaRPr b="1"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05400" marB="0" marR="0" marL="0"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ФАМИЛИЯ ИМЯ</a:t>
                      </a:r>
                      <a:endParaRPr b="1"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05400" marB="0" marR="0" marL="0">
                    <a:solidFill>
                      <a:srgbClr val="DBE6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7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ФОТО</a:t>
                      </a:r>
                      <a:endParaRPr b="1" sz="11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105400" marB="0" marR="0" marL="0">
                    <a:solidFill>
                      <a:srgbClr val="DBE6FC"/>
                    </a:solidFill>
                  </a:tcPr>
                </a:tc>
              </a:tr>
              <a:tr h="90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12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b="1" lang="ru-RU" sz="1300" u="none" cap="none" strike="noStrike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ЛИДЕР (CEO)</a:t>
                      </a:r>
                      <a:endParaRPr sz="13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090" marR="0" rtl="0" algn="ctr">
                        <a:lnSpc>
                          <a:spcPct val="100000"/>
                        </a:lnSpc>
                        <a:spcBef>
                          <a:spcPts val="112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 u="none" cap="none" strike="noStrike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Соколова Полина</a:t>
                      </a:r>
                      <a:endParaRPr sz="13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82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725" rtl="0" algn="l">
                        <a:spcBef>
                          <a:spcPts val="11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МАРКЕТОЛОГ (СМО),</a:t>
                      </a:r>
                      <a:endParaRPr b="1" sz="1300">
                        <a:solidFill>
                          <a:srgbClr val="132C40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725" rtl="0" algn="l">
                        <a:spcBef>
                          <a:spcPts val="11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ТЕХНОЛОГ</a:t>
                      </a:r>
                      <a:endParaRPr sz="13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090" marR="0" rtl="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Понарин Егор</a:t>
                      </a:r>
                      <a:endParaRPr b="1" sz="1300">
                        <a:solidFill>
                          <a:srgbClr val="132C40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endParaRPr b="1" sz="1300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48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b="1" lang="ru-RU" sz="1300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ДИЗАЙНЕР</a:t>
                      </a:r>
                      <a:endParaRPr b="1" sz="1300">
                        <a:solidFill>
                          <a:srgbClr val="132C40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725" marR="0" rtl="0" algn="l">
                        <a:lnSpc>
                          <a:spcPct val="100000"/>
                        </a:lnSpc>
                        <a:spcBef>
                          <a:spcPts val="116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b="1" sz="1300">
                        <a:solidFill>
                          <a:srgbClr val="132C40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090" marR="37147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-RU" sz="1300" u="none" cap="none" strike="noStrike">
                          <a:solidFill>
                            <a:srgbClr val="132C40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Кулюкина Юлия</a:t>
                      </a:r>
                      <a:endParaRPr b="1" sz="1300">
                        <a:solidFill>
                          <a:srgbClr val="132C40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85090" marR="37147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5075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BE6F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20"/>
          <p:cNvSpPr/>
          <p:nvPr/>
        </p:nvSpPr>
        <p:spPr>
          <a:xfrm>
            <a:off x="0" y="4774000"/>
            <a:ext cx="432102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248;p20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49" name="Google Shape;249;p20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p20"/>
          <p:cNvSpPr txBox="1"/>
          <p:nvPr/>
        </p:nvSpPr>
        <p:spPr>
          <a:xfrm>
            <a:off x="89615" y="4882075"/>
            <a:ext cx="233894" cy="154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4" name="Google Shape;254;p20"/>
          <p:cNvPicPr preferRelativeResize="0"/>
          <p:nvPr/>
        </p:nvPicPr>
        <p:blipFill rotWithShape="1">
          <a:blip r:embed="rId3">
            <a:alphaModFix/>
          </a:blip>
          <a:srcRect b="15980" l="28754" r="22723" t="0"/>
          <a:stretch/>
        </p:blipFill>
        <p:spPr>
          <a:xfrm>
            <a:off x="6711950" y="1422725"/>
            <a:ext cx="698327" cy="906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0"/>
          <p:cNvPicPr preferRelativeResize="0"/>
          <p:nvPr/>
        </p:nvPicPr>
        <p:blipFill rotWithShape="1">
          <a:blip r:embed="rId4">
            <a:alphaModFix/>
          </a:blip>
          <a:srcRect b="4590" l="9474" r="9474" t="3038"/>
          <a:stretch/>
        </p:blipFill>
        <p:spPr>
          <a:xfrm>
            <a:off x="6711950" y="3547075"/>
            <a:ext cx="698323" cy="106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0"/>
          <p:cNvPicPr preferRelativeResize="0"/>
          <p:nvPr/>
        </p:nvPicPr>
        <p:blipFill rotWithShape="1">
          <a:blip r:embed="rId5">
            <a:alphaModFix/>
          </a:blip>
          <a:srcRect b="0" l="9411" r="5568" t="0"/>
          <a:stretch/>
        </p:blipFill>
        <p:spPr>
          <a:xfrm>
            <a:off x="6711950" y="2385300"/>
            <a:ext cx="731425" cy="110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"/>
          <p:cNvSpPr txBox="1"/>
          <p:nvPr>
            <p:ph type="title"/>
          </p:nvPr>
        </p:nvSpPr>
        <p:spPr>
          <a:xfrm>
            <a:off x="501267" y="1572841"/>
            <a:ext cx="37973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000"/>
              <a:t>КОНТАКТЫ ЛИДЕРА</a:t>
            </a:r>
            <a:endParaRPr sz="3000"/>
          </a:p>
        </p:txBody>
      </p:sp>
      <p:sp>
        <p:nvSpPr>
          <p:cNvPr id="262" name="Google Shape;262;p21"/>
          <p:cNvSpPr txBox="1"/>
          <p:nvPr/>
        </p:nvSpPr>
        <p:spPr>
          <a:xfrm>
            <a:off x="715552" y="2237189"/>
            <a:ext cx="4101000" cy="13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Соколова Полина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127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ru-RU" sz="1600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Мурманский Арктический университет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127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ru-RU" sz="1600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БПО-ХОД</a:t>
            </a:r>
            <a:r>
              <a:rPr lang="ru-RU" sz="1600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-21</a:t>
            </a:r>
            <a:r>
              <a:rPr i="0" lang="ru-RU" sz="1600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127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1" lang="ru-RU" sz="1600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telegram: </a:t>
            </a:r>
            <a:r>
              <a:rPr i="0" lang="ru-RU" sz="1600" u="none" cap="none" strike="noStrike">
                <a:solidFill>
                  <a:srgbClr val="132C40"/>
                </a:solidFill>
                <a:latin typeface="Comfortaa"/>
                <a:ea typeface="Comfortaa"/>
                <a:cs typeface="Comfortaa"/>
                <a:sym typeface="Comfortaa"/>
              </a:rPr>
              <a:t>@saikochan</a:t>
            </a:r>
            <a:endParaRPr i="0" sz="160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63" name="Google Shape;263;p21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AB3C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4" name="Google Shape;264;p21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265" name="Google Shape;265;p21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6" name="Google Shape;26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26" y="656231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7" name="Google Shape;267;p21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68" name="Google Shape;268;p21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1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1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2" name="Google Shape;272;p21"/>
          <p:cNvSpPr txBox="1"/>
          <p:nvPr/>
        </p:nvSpPr>
        <p:spPr>
          <a:xfrm>
            <a:off x="89615" y="4882075"/>
            <a:ext cx="217804" cy="167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