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itchFamily="2" charset="-52"/>
      <p:regular r:id="rId29"/>
      <p:bold r:id="rId30"/>
      <p:italic r:id="rId31"/>
      <p:boldItalic r:id="rId32"/>
    </p:embeddedFont>
    <p:embeddedFont>
      <p:font typeface="Raleway SemiBold" pitchFamily="2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jozot2V0MN5hAX5OSOLShVH4mn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8E94DC-BE7D-4A59-BACA-620B44DA8938}">
  <a:tblStyle styleId="{578E94DC-BE7D-4A59-BACA-620B44DA893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E2E7C17-729B-4DE0-B606-26F1289110AC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84" y="1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Градус заточки, Форма гайки; Доступность в РФ</a:t>
            </a:r>
            <a:endParaRPr/>
          </a:p>
        </p:txBody>
      </p:sp>
      <p:sp>
        <p:nvSpPr>
          <p:cNvPr id="193" name="Google Shape;1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4.png"/><Relationship Id="rId4" Type="http://schemas.openxmlformats.org/officeDocument/2006/relationships/image" Target="../media/image20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>
            <a:spLocks noGrp="1"/>
          </p:cNvSpPr>
          <p:nvPr>
            <p:ph type="title"/>
          </p:nvPr>
        </p:nvSpPr>
        <p:spPr>
          <a:xfrm>
            <a:off x="401717" y="2242169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ИКМ-3Д</a:t>
            </a:r>
            <a:endParaRPr sz="3100"/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61771" y="1447044"/>
            <a:ext cx="2116003" cy="2919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22500" y="1670125"/>
            <a:ext cx="7229100" cy="3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Times New Roman"/>
              <a:buChar char="●"/>
            </a:pPr>
            <a:r>
              <a:rPr lang="ru" sz="180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структуре рынка одноразовых  пункционных игл на конец 2022 года и начало 2023 года всю долю 100% занимает продукция иностранного производства.</a:t>
            </a:r>
            <a:endParaRPr sz="180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19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Times New Roman"/>
              <a:buChar char="●"/>
            </a:pPr>
            <a:r>
              <a:rPr lang="ru" sz="180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данным Министерства Здравоохранения Российской Федерации на 2021 общее количество стернальных пункций  составляло более 450 000.</a:t>
            </a:r>
            <a:endParaRPr sz="180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19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80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Существующие на российском рынке пункционные иглы импортного производства не являются совершенными, их характеристики могут быть значительно улучшены.</a:t>
            </a:r>
            <a:r>
              <a:rPr lang="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19200" marR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3"/>
          <p:cNvSpPr txBox="1">
            <a:spLocks noGrp="1"/>
          </p:cNvSpPr>
          <p:nvPr>
            <p:ph type="body" idx="1"/>
          </p:nvPr>
        </p:nvSpPr>
        <p:spPr>
          <a:xfrm>
            <a:off x="401725" y="2396624"/>
            <a:ext cx="7993200" cy="25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ru" sz="2000" b="1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Потребитель:</a:t>
            </a:r>
            <a:endParaRPr sz="2000" b="1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ru" sz="20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медицинские организации.</a:t>
            </a:r>
            <a:endParaRPr sz="2000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2000" b="1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Конечные потребители:</a:t>
            </a:r>
            <a:r>
              <a:rPr lang="ru" sz="20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врач.</a:t>
            </a:r>
            <a:endParaRPr sz="2000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ru" sz="2000" b="1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Качественная оценка количества потребителей:</a:t>
            </a:r>
            <a:endParaRPr sz="2000" b="1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ru" sz="20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медицинские учреждения онкогематологического профиля – 247 в РФ</a:t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160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4"/>
          <p:cNvSpPr txBox="1">
            <a:spLocks noGrp="1"/>
          </p:cNvSpPr>
          <p:nvPr>
            <p:ph type="body" idx="1"/>
          </p:nvPr>
        </p:nvSpPr>
        <p:spPr>
          <a:xfrm>
            <a:off x="456817" y="2066081"/>
            <a:ext cx="6568200" cy="20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953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" sz="14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на рынке пункционных игл отечественного производства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953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" sz="14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Импортная продукция не позволяет улучшить качество оказания медицинской помощи:</a:t>
            </a:r>
            <a:endParaRPr sz="1400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ru" sz="14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Повышенная травматизация пациентов за счет необходимости в повторных пункциях в связи с нехваткой объема аспирата за одну манипуляцию</a:t>
            </a:r>
            <a:endParaRPr sz="1400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ru" sz="14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гайки не обеспечивает удобное положение иглы в руке врача во время процедуры</a:t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>
            <a:spLocks noGrp="1"/>
          </p:cNvSpPr>
          <p:nvPr>
            <p:ph type="title"/>
          </p:nvPr>
        </p:nvSpPr>
        <p:spPr>
          <a:xfrm>
            <a:off x="456818" y="90073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5"/>
          <p:cNvSpPr txBox="1">
            <a:spLocks noGrp="1"/>
          </p:cNvSpPr>
          <p:nvPr>
            <p:ph type="body" idx="1"/>
          </p:nvPr>
        </p:nvSpPr>
        <p:spPr>
          <a:xfrm>
            <a:off x="530796" y="1392752"/>
            <a:ext cx="7993200" cy="36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Игла отечественного производства с обновленными техническими характеристиками.</a:t>
            </a:r>
            <a:endParaRPr/>
          </a:p>
        </p:txBody>
      </p:sp>
      <p:sp>
        <p:nvSpPr>
          <p:cNvPr id="172" name="Google Shape;172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456818" y="1388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96" y="2128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153" y="2176212"/>
            <a:ext cx="7488486" cy="2143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5"/>
          <p:cNvSpPr txBox="1"/>
          <p:nvPr/>
        </p:nvSpPr>
        <p:spPr>
          <a:xfrm>
            <a:off x="1886277" y="2276282"/>
            <a:ext cx="45458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</a:t>
            </a:r>
            <a:endParaRPr/>
          </a:p>
        </p:txBody>
      </p:sp>
      <p:cxnSp>
        <p:nvCxnSpPr>
          <p:cNvPr id="182" name="Google Shape;182;p5"/>
          <p:cNvCxnSpPr/>
          <p:nvPr/>
        </p:nvCxnSpPr>
        <p:spPr>
          <a:xfrm>
            <a:off x="2069157" y="2492393"/>
            <a:ext cx="0" cy="175936"/>
          </a:xfrm>
          <a:prstGeom prst="straightConnector1">
            <a:avLst/>
          </a:prstGeom>
          <a:noFill/>
          <a:ln w="9525" cap="flat" cmpd="sng">
            <a:solidFill>
              <a:srgbClr val="F6ACBA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8" name="Google Shape;188;p6"/>
          <p:cNvSpPr txBox="1"/>
          <p:nvPr/>
        </p:nvSpPr>
        <p:spPr>
          <a:xfrm>
            <a:off x="432332" y="1657742"/>
            <a:ext cx="6904200" cy="23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i="0" u="none" strike="noStrike" cap="non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предлагаем иглу отечественного производства, с улучшенными техническими характеристиками, которая позволяет врачам, при осуществлении процедуры забора костного мозга, избежать проблем: </a:t>
            </a:r>
            <a:endParaRPr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1450" marR="0" lvl="0" indent="-171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Times New Roman"/>
              <a:buChar char="•"/>
            </a:pPr>
            <a:r>
              <a:rPr lang="ru" sz="1200" i="0" u="none" strike="noStrike" cap="non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недостаточный объем костного мозга, забираемого за одну процедуру. </a:t>
            </a:r>
            <a:endParaRPr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1450" marR="0" lvl="0" indent="-171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Times New Roman"/>
              <a:buChar char="•"/>
            </a:pPr>
            <a:r>
              <a:rPr lang="ru" sz="1200" i="0" u="none" strike="noStrike" cap="non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неудобное прилежание иглы в руке врача во время проведения манипуляции за счет округлой формы гайки.</a:t>
            </a:r>
            <a:endParaRPr sz="1200" i="0" u="none" strike="noStrike" cap="non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i="0" u="none" strike="noStrike" cap="non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помощью изменения среза иглы под углом 28° формируется размер отверстия, который позволяет увеличить объем костного мозга, забираемого за одну процедуру, тем самым уменьшить количество проводимых пункций, как следствие, снизить травматизацию пациента.</a:t>
            </a:r>
            <a:endParaRPr sz="1200" i="0" u="none" strike="noStrike" cap="non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401726" y="345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"/>
          <p:cNvSpPr txBox="1">
            <a:spLocks noGrp="1"/>
          </p:cNvSpPr>
          <p:nvPr>
            <p:ph type="title"/>
          </p:nvPr>
        </p:nvSpPr>
        <p:spPr>
          <a:xfrm>
            <a:off x="401725" y="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3" name="Google Shape;20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762" y="732000"/>
            <a:ext cx="8052414" cy="4411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7"/>
          <p:cNvSpPr txBox="1">
            <a:spLocks noGrp="1"/>
          </p:cNvSpPr>
          <p:nvPr>
            <p:ph type="body" idx="1"/>
          </p:nvPr>
        </p:nvSpPr>
        <p:spPr>
          <a:xfrm>
            <a:off x="456827" y="2275181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На рынке медицинских изделий (740,9 млр. Руб) в сегменте лабораторной диагностики ( 199,8 млрд руб.), в разделе детских стернальных игл (0,426 млрд. руб.), которые мы и хотим занять в течение 4 лет.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Наша ЦА - это </a:t>
            </a:r>
            <a:r>
              <a:rPr lang="ru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медицинские учреждения онкогематологического профиля – 247 в РФ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Наше решение будет стоить 1.400 рублей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Приоритетные сегменты: Федеральные ТГСК центры и Региональные ТГСК центры – 0,221 млрд. руб. (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Сможем заработать в первый год - 13.915.000 руб.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5" name="Google Shape;225;p9"/>
          <p:cNvSpPr txBox="1">
            <a:spLocks noGrp="1"/>
          </p:cNvSpPr>
          <p:nvPr>
            <p:ph type="body" idx="1"/>
          </p:nvPr>
        </p:nvSpPr>
        <p:spPr>
          <a:xfrm>
            <a:off x="456817" y="2414050"/>
            <a:ext cx="79932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Мы будем делать медицинское изделие: игла для костно-мозговой пункции детская 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Это будет стоить 1400 рублей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Рентабельность бизнеса составит 49,345 %, EBITDA, Margin % составляет 80%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B2C, B2G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Изготовление отдельной составной части - игла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"/>
          <p:cNvSpPr txBox="1">
            <a:spLocks noGrp="1"/>
          </p:cNvSpPr>
          <p:nvPr>
            <p:ph type="title"/>
          </p:nvPr>
        </p:nvSpPr>
        <p:spPr>
          <a:xfrm>
            <a:off x="456818" y="187149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10"/>
          <p:cNvSpPr txBox="1">
            <a:spLocks noGrp="1"/>
          </p:cNvSpPr>
          <p:nvPr>
            <p:ph type="body" idx="1"/>
          </p:nvPr>
        </p:nvSpPr>
        <p:spPr>
          <a:xfrm>
            <a:off x="456818" y="1278854"/>
            <a:ext cx="7993200" cy="3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Подготовка документов для подачи регистрацию Патента.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Имеются письма поддержки от ЛПУ: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Клиники СамГМУ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ГБУЗ «Самарская областная клиническая больница им. В.Д. Середавина»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«Тольяттинская городская клиническая больница №5»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Институт инновационного развития СамГМУ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 startAt="3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Проведены предварительные переговоры с ФГБУ «НМИЦ Гематологии» Минздрава России о перспективах сотрудничества.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 startAt="3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Сформулированно ценностное предложение.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 startAt="3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Составлена финансовая модель проекта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 startAt="3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Закуплено оборудование и арендованы чистые помещения под производство медицинского изделия.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  <a:p>
            <a:pPr marL="171450" lvl="0" indent="-95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36" name="Google Shape;236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"/>
          <p:cNvSpPr txBox="1">
            <a:spLocks noGrp="1"/>
          </p:cNvSpPr>
          <p:nvPr>
            <p:ph type="title"/>
          </p:nvPr>
        </p:nvSpPr>
        <p:spPr>
          <a:xfrm>
            <a:off x="456817" y="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1" name="Google Shape;251;p11"/>
          <p:cNvGraphicFramePr/>
          <p:nvPr/>
        </p:nvGraphicFramePr>
        <p:xfrm>
          <a:off x="461100" y="660288"/>
          <a:ext cx="8267750" cy="4427015"/>
        </p:xfrm>
        <a:graphic>
          <a:graphicData uri="http://schemas.openxmlformats.org/drawingml/2006/table">
            <a:tbl>
              <a:tblPr>
                <a:noFill/>
                <a:tableStyleId>{578E94DC-BE7D-4A59-BACA-620B44DA8938}</a:tableStyleId>
              </a:tblPr>
              <a:tblGrid>
                <a:gridCol w="206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6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1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8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chemeClr val="dk2"/>
                          </a:solidFill>
                        </a:rPr>
                        <a:t>Сотрудник</a:t>
                      </a:r>
                      <a:endParaRPr sz="12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chemeClr val="dk2"/>
                          </a:solidFill>
                        </a:rPr>
                        <a:t>Должность</a:t>
                      </a:r>
                      <a:endParaRPr sz="12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chemeClr val="dk2"/>
                          </a:solidFill>
                        </a:rPr>
                        <a:t>Роль в проекте</a:t>
                      </a:r>
                      <a:endParaRPr sz="12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chemeClr val="dk2"/>
                          </a:solidFill>
                        </a:rPr>
                        <a:t>Опыт и квалификация</a:t>
                      </a:r>
                      <a:endParaRPr sz="12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b="1" u="none" strike="noStrike" cap="none">
                          <a:solidFill>
                            <a:schemeClr val="dk2"/>
                          </a:solidFill>
                        </a:rPr>
                        <a:t>Давыдкин</a:t>
                      </a:r>
                      <a:br>
                        <a:rPr lang="ru" sz="800" b="1" u="none" strike="noStrike" cap="none">
                          <a:solidFill>
                            <a:schemeClr val="dk2"/>
                          </a:solidFill>
                        </a:rPr>
                      </a:br>
                      <a:r>
                        <a:rPr lang="ru" sz="800" b="1" u="none" strike="noStrike" cap="none">
                          <a:solidFill>
                            <a:schemeClr val="dk2"/>
                          </a:solidFill>
                        </a:rPr>
                        <a:t> Григорий Игоревич</a:t>
                      </a:r>
                      <a:endParaRPr sz="8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Студент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Работа над процессом создания и оформления изделия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2 зарегистрированных патента</a:t>
                      </a:r>
                      <a:b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</a:b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 на изобретение в РФ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b="1" u="none" strike="noStrike" cap="none">
                          <a:solidFill>
                            <a:schemeClr val="dk2"/>
                          </a:solidFill>
                        </a:rPr>
                        <a:t>Гимранова</a:t>
                      </a:r>
                      <a:br>
                        <a:rPr lang="ru" sz="800" b="1" u="none" strike="noStrike" cap="none">
                          <a:solidFill>
                            <a:schemeClr val="dk2"/>
                          </a:solidFill>
                        </a:rPr>
                      </a:br>
                      <a:r>
                        <a:rPr lang="ru" sz="800" b="1" u="none" strike="noStrike" cap="none">
                          <a:solidFill>
                            <a:schemeClr val="dk2"/>
                          </a:solidFill>
                        </a:rPr>
                        <a:t> Регина Фаритовна</a:t>
                      </a:r>
                      <a:endParaRPr sz="8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Студент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Работа над процессом создания и оформления изделия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Участие в акселераторах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1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b="1" u="none" strike="noStrike" cap="none">
                          <a:solidFill>
                            <a:schemeClr val="dk2"/>
                          </a:solidFill>
                        </a:rPr>
                        <a:t>Давыдкин</a:t>
                      </a:r>
                      <a:endParaRPr sz="8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b="1" u="none" strike="noStrike" cap="none">
                          <a:solidFill>
                            <a:schemeClr val="dk2"/>
                          </a:solidFill>
                        </a:rPr>
                        <a:t>Игорь Леонидович</a:t>
                      </a:r>
                      <a:endParaRPr sz="8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Заведующий кафедрой и клиникой госпитальной терапии с курсом поликлинической терапии и трансфузиологии, проректор по научной и инновационной работе. Главный внештатный специалист гематолог Министерства Здравоохранения Самарской области. Директор НИИ Гематологии, трансфузиологии и интенсивной терапии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Научный руководитель проекта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Лауреат премии Правительства РФ. Доктор медицинских наук, профессор. Является автором и соавтором 46 патентов на изобретения РФ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7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b="1" u="none" strike="noStrike" cap="none">
                          <a:solidFill>
                            <a:schemeClr val="dk2"/>
                          </a:solidFill>
                        </a:rPr>
                        <a:t>Куртов</a:t>
                      </a:r>
                      <a:endParaRPr sz="8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b="1" u="none" strike="noStrike" cap="none">
                          <a:solidFill>
                            <a:schemeClr val="dk2"/>
                          </a:solidFill>
                        </a:rPr>
                        <a:t>Игорь Валентинович</a:t>
                      </a:r>
                      <a:endParaRPr sz="8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Главный внештатный специалист по гематологии Министерства Здравоохранения Самарской области по городскому округу Самара. Заведующий отделением гематологии и химиотерапии №1 КГТ ФГБОУ ВО СамГМУ Минздрава России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Работа над идеологией проекта, разработка клинического протокола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2"/>
                          </a:solidFill>
                        </a:rPr>
                        <a:t>Врач-гематолог, врач высшей категории, кандидат медицинских наук, доцент кафедры госпитальной терапии с курсами поликлинической терапии и трансфузиологии. Является автором и соавтором 21 патента на изобретения РФ</a:t>
                      </a:r>
                      <a:endParaRPr sz="8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5" name="Google Shape;265;p12"/>
          <p:cNvGraphicFramePr/>
          <p:nvPr/>
        </p:nvGraphicFramePr>
        <p:xfrm>
          <a:off x="401716" y="1436328"/>
          <a:ext cx="8386400" cy="3319975"/>
        </p:xfrm>
        <a:graphic>
          <a:graphicData uri="http://schemas.openxmlformats.org/drawingml/2006/table">
            <a:tbl>
              <a:tblPr>
                <a:noFill/>
                <a:tableStyleId>{7E2E7C17-729B-4DE0-B606-26F1289110AC}</a:tableStyleId>
              </a:tblPr>
              <a:tblGrid>
                <a:gridCol w="372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5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Получение патента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Декабрь 2023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Куртов И.В.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Участие в конкурсах для получения дополнительного финансирования:</a:t>
                      </a:r>
                      <a:endParaRPr/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eriod"/>
                      </a:pPr>
                      <a:r>
                        <a:rPr lang="ru" sz="1400" u="none" strike="noStrike" cap="none"/>
                        <a:t>Фонд Содействия Инновациям:</a:t>
                      </a:r>
                      <a:endParaRPr/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" sz="1400" u="none" strike="noStrike" cap="none"/>
                        <a:t>«УМНИК»</a:t>
                      </a:r>
                      <a:endParaRPr/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" sz="1400" u="none" strike="noStrike" cap="none"/>
                        <a:t>«СТАРТ»</a:t>
                      </a:r>
                      <a:endParaRPr/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" sz="1400" u="none" strike="noStrike" cap="none"/>
                        <a:t>«Студенческий стартап»</a:t>
                      </a:r>
                      <a:endParaRPr/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eriod" startAt="2"/>
                      </a:pPr>
                      <a:r>
                        <a:rPr lang="ru" sz="1400" u="none" strike="noStrike" cap="none"/>
                        <a:t>ФГБУ «ВНИИИМТ» Росздравнадзора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Июнь 2024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Давыдкин Г.И.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2. Производство пробной партии для получение Регистрационного Удостоверения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Июнь 2024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Гимранова Р.Ф.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6826" y="18063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7" name="Google Shape;277;p13"/>
          <p:cNvPicPr preferRelativeResize="0"/>
          <p:nvPr/>
        </p:nvPicPr>
        <p:blipFill rotWithShape="1">
          <a:blip r:embed="rId4">
            <a:alphaModFix/>
          </a:blip>
          <a:srcRect r="18995"/>
          <a:stretch/>
        </p:blipFill>
        <p:spPr>
          <a:xfrm>
            <a:off x="180650" y="1099536"/>
            <a:ext cx="3603599" cy="12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650" y="2452025"/>
            <a:ext cx="5263699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0650" y="3288450"/>
            <a:ext cx="5149775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05000" y="1233085"/>
            <a:ext cx="3603600" cy="2677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58125" y="-1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3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705</Words>
  <Application>Microsoft Office PowerPoint</Application>
  <PresentationFormat>Экран (16:9)</PresentationFormat>
  <Paragraphs>102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Century Gothic</vt:lpstr>
      <vt:lpstr>Raleway</vt:lpstr>
      <vt:lpstr>Raleway SemiBold</vt:lpstr>
      <vt:lpstr>Times New Roman</vt:lpstr>
      <vt:lpstr>Helvetica Neue</vt:lpstr>
      <vt:lpstr>Simple Light</vt:lpstr>
      <vt:lpstr>Simple Light</vt:lpstr>
      <vt:lpstr>ИКМ-3Д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КОНКУРЕНТЫ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ИКМ-3Д</dc:title>
  <dc:creator>Пользователь</dc:creator>
  <cp:lastModifiedBy>Анна Давыдкина</cp:lastModifiedBy>
  <cp:revision>1</cp:revision>
  <dcterms:modified xsi:type="dcterms:W3CDTF">2023-10-02T04:52:43Z</dcterms:modified>
</cp:coreProperties>
</file>