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68" d="100"/>
          <a:sy n="68" d="100"/>
        </p:scale>
        <p:origin x="8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Разделение отходов это прибыльно!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7873859" cy="1135824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Проблема загрязнения окружающей среды отходами является одной из наиболее актуальных проблем современного мира. Ежегодно в мире образуется около 2,1 миллиарда тонн твердых коммунальных отходов (ТКО). Из них только 16% перерабатывается, а остальные 84% отправляют на свалки.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487118"/>
            <a:ext cx="8466388" cy="5703376"/>
          </a:xfrm>
        </p:spPr>
        <p:txBody>
          <a:bodyPr/>
          <a:lstStyle/>
          <a:p>
            <a:r>
              <a:rPr lang="ru-RU" sz="3200" dirty="0"/>
              <a:t>Свалки являются источником загрязнения воздуха, воды и почвы. Они выделяют в атмосферу вредные газы, такие как метан и диоксид углерода. Эти газы способствуют глобальному потеплению и изменению климата. Свалки также загрязняют грунтовые воды и поверхностные водоемы.</a:t>
            </a:r>
          </a:p>
          <a:p>
            <a:endParaRPr lang="ru-RU" sz="3200" dirty="0"/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13369" y="3719593"/>
            <a:ext cx="8793162" cy="7554912"/>
          </a:xfrm>
        </p:spPr>
        <p:txBody>
          <a:bodyPr/>
          <a:lstStyle/>
          <a:p>
            <a:r>
              <a:rPr lang="ru-RU" sz="3200" dirty="0"/>
              <a:t>Для решения проблемы загрязнения окружающей среды отходами необходимо сокращать объемы образования отходов и увеличивать объемы их переработки.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/>
              <a:t>Вузы</a:t>
            </a:r>
            <a:r>
              <a:rPr lang="en-US" sz="3200" dirty="0"/>
              <a:t> </a:t>
            </a:r>
            <a:r>
              <a:rPr lang="ru-RU" sz="3200" dirty="0"/>
              <a:t>это организации, которые заинтересованы в снижении затрат, повышении экологической ответственности и создании собственной сувенирной продукции. Вузы сталкиваются с проблемой больших затрат на вывоз мусора. Кроме того, они хотят повысить свою экологическую ответственность и создать сувенирную продукцию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800" dirty="0"/>
              <a:t>Они не обеспечивают сокращение объемов образования отходов. Большинство существующих решений направлены на переработку отходов, но не на сокращение их образования. В результате количество отходов, отправляемых на свалки, остается высоким.</a:t>
            </a:r>
          </a:p>
          <a:p>
            <a:r>
              <a:rPr lang="ru-RU" sz="2800" dirty="0"/>
              <a:t>Они не являются экономически эффективными. Многие существующие решения требуют значительных затрат, которые не всегда могут быть возмещены за счет переработки отходов. Это может ограничивать масштабирование этих решений.</a:t>
            </a:r>
          </a:p>
          <a:p>
            <a:r>
              <a:rPr lang="ru-RU" sz="2800" dirty="0"/>
              <a:t>Они не учитывают интересы всех заинтересованных сторон. Многие существующие решения ориентированы на интересы отдельных групп, таких как предприятия по переработке отходов или органы государственной власти. Это может привести к конфликтам между заинтересованными сторонами и снижению эффективности решений.</a:t>
            </a:r>
          </a:p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b="1" dirty="0"/>
              <a:t>Раздельный сбор мусора и переработка отходов</a:t>
            </a:r>
            <a:r>
              <a:rPr lang="ru-RU" sz="2800" dirty="0"/>
              <a:t>: проект поможет вузам сократить количество отходов, отправляемых на свалки, и использовать их повторно. Это будет достигнуто за счет установки специальных контейнеров для раздельного сбора мусора и оборудования помещений для переработки отходов.</a:t>
            </a:r>
          </a:p>
          <a:p>
            <a:endParaRPr lang="ru-RU" sz="2800" dirty="0"/>
          </a:p>
          <a:p>
            <a:r>
              <a:rPr lang="ru-RU" sz="2800" b="1" dirty="0"/>
              <a:t>Для снижения количества отходов</a:t>
            </a:r>
            <a:r>
              <a:rPr lang="ru-RU" sz="2800" dirty="0"/>
              <a:t>, отправляемых на свалки, проект может установить специальные контейнеры для раздельного сбора мусора и оборудовать помещения для переработки отходов. Это позволит студентам и сотрудникам сортировать мусор и сдавать его на переработку</a:t>
            </a:r>
          </a:p>
          <a:p>
            <a:endParaRPr lang="ru-RU" sz="2800" dirty="0"/>
          </a:p>
          <a:p>
            <a:r>
              <a:rPr lang="ru-RU" sz="2800" b="1" dirty="0"/>
              <a:t>Создание собственной сувенирной продукции из переработанных материалов</a:t>
            </a:r>
            <a:r>
              <a:rPr lang="ru-RU" sz="2800" dirty="0"/>
              <a:t>: проект поможет вузам создавать собственную сувенирную продукцию из переработанных материалов, что позволит вузам зарабатывать дополнительный доход и продвигать принципы устойчивого развития. Для создания собственной сувенирной продукции из переработанных материалов проект может сотрудничать с предприятиями по переработке отходов. Это позволит вузам получать переработанные материалы для создания сувенирной продукции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Доля рынка проекта будет зависеть от ряда факторов, включая: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Степень осведомленности о проблеме отходов в вузах.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Доступность финансирования для внедрения зеленых технологий в вузах. 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Поддержка со стороны государственных органов и общественных организаций.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800" dirty="0"/>
          </a:p>
          <a:p>
            <a:r>
              <a:rPr lang="ru-RU" b="1" dirty="0"/>
              <a:t>У проекта есть потенциал </a:t>
            </a:r>
            <a:r>
              <a:rPr lang="ru-RU" dirty="0"/>
              <a:t>занять значительную долю рынка, поскольку он предлагает инновационные и эффективные решения проблемы отходов. </a:t>
            </a:r>
          </a:p>
          <a:p>
            <a:endParaRPr lang="ru-RU" sz="2800" dirty="0"/>
          </a:p>
          <a:p>
            <a:r>
              <a:rPr lang="ru-RU" b="1" dirty="0"/>
              <a:t>Рентабельность бизнеса проекта будет зависеть от следующих факторов: </a:t>
            </a:r>
            <a:endParaRPr lang="ru-RU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Стоимость услуг проекта. </a:t>
            </a:r>
            <a:endParaRPr lang="ru-RU" sz="28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Количество клиентов проекта. </a:t>
            </a:r>
            <a:endParaRPr lang="ru-RU" sz="28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Доля отходов, отправляемых на переработку. </a:t>
            </a:r>
            <a:endParaRPr lang="ru-RU" sz="2800" dirty="0"/>
          </a:p>
          <a:p>
            <a:endParaRPr lang="ru-RU" sz="2800" dirty="0"/>
          </a:p>
          <a:p>
            <a:r>
              <a:rPr lang="ru-RU" b="1" dirty="0"/>
              <a:t>Проект может быть масштабирован в другие регионы России и в другие страны. </a:t>
            </a:r>
            <a:r>
              <a:rPr lang="ru-RU" dirty="0"/>
              <a:t>Проект также может разрабатывать новые продукты и услуги, такие как онлайн-платформа для мониторинга раздельного сбора мусора и переработки отходов. Проект также может сотрудничать с другими организациями, такими как местные органы власти, предприятия по переработке отходов и экологические НКО.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Основа бизнес-модели:</a:t>
            </a:r>
          </a:p>
          <a:p>
            <a:r>
              <a:rPr lang="ru-RU" dirty="0"/>
              <a:t>Решение проблемы: внедрение зеленых технологий в вузы для снижения затрат на утилизацию отходов.</a:t>
            </a:r>
          </a:p>
          <a:p>
            <a:r>
              <a:rPr lang="ru-RU" dirty="0"/>
              <a:t>Целевой рынок: государственные и частные вузы, которые стремятся соответствовать современным стандартам экологической безопасности.</a:t>
            </a:r>
          </a:p>
          <a:p>
            <a:r>
              <a:rPr lang="ru-RU" dirty="0"/>
              <a:t>Дополнительные продукты и услуги: проведение экологических акций и мероприятий, обучение сотрудников вузов основам экологичного поведения и т.д.</a:t>
            </a:r>
          </a:p>
          <a:p>
            <a:r>
              <a:rPr lang="ru-RU" dirty="0"/>
              <a:t>Планы по монетизации:</a:t>
            </a:r>
          </a:p>
          <a:p>
            <a:r>
              <a:rPr lang="ru-RU" dirty="0"/>
              <a:t>Основной источник дохода: заключение договоров с вузами на оказание услуг по внедрению зеленых технологий.</a:t>
            </a:r>
          </a:p>
          <a:p>
            <a:r>
              <a:rPr lang="ru-RU" dirty="0"/>
              <a:t>Дополнительный источник дохода: продажа сувенирной продукции из вторичного сырья.</a:t>
            </a:r>
          </a:p>
          <a:p>
            <a:r>
              <a:rPr lang="ru-RU" dirty="0"/>
              <a:t>Финансовые показатели:</a:t>
            </a:r>
          </a:p>
          <a:p>
            <a:r>
              <a:rPr lang="ru-RU" dirty="0"/>
              <a:t>Затраты:</a:t>
            </a:r>
          </a:p>
          <a:p>
            <a:pPr lvl="1"/>
            <a:r>
              <a:rPr lang="ru-RU" dirty="0"/>
              <a:t>Оборудование и материалы для раздельного сбора мусора</a:t>
            </a:r>
          </a:p>
          <a:p>
            <a:pPr lvl="1"/>
            <a:r>
              <a:rPr lang="ru-RU" dirty="0"/>
              <a:t>Транспортировка отходов</a:t>
            </a:r>
          </a:p>
          <a:p>
            <a:pPr lvl="1"/>
            <a:r>
              <a:rPr lang="ru-RU" dirty="0"/>
              <a:t>Договоры с предприятиями по переработке отходов</a:t>
            </a:r>
          </a:p>
          <a:p>
            <a:pPr lvl="1"/>
            <a:r>
              <a:rPr lang="ru-RU" dirty="0"/>
              <a:t>Зарплата сотрудников</a:t>
            </a:r>
          </a:p>
          <a:p>
            <a:pPr lvl="1"/>
            <a:r>
              <a:rPr lang="ru-RU" dirty="0"/>
              <a:t>Маркетинг и реклама</a:t>
            </a:r>
          </a:p>
          <a:p>
            <a:r>
              <a:rPr lang="ru-RU" dirty="0"/>
              <a:t>Доходы:</a:t>
            </a:r>
          </a:p>
          <a:p>
            <a:pPr lvl="1"/>
            <a:r>
              <a:rPr lang="ru-RU" dirty="0"/>
              <a:t>Договоры с вузами на оказание услуг по внедрению зеленых технологий</a:t>
            </a:r>
          </a:p>
          <a:p>
            <a:pPr lvl="1"/>
            <a:r>
              <a:rPr lang="ru-RU" dirty="0"/>
              <a:t>Продажа сувенирной продукции из вторичного сырья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Успешные кейсы:</a:t>
            </a:r>
          </a:p>
          <a:p>
            <a:r>
              <a:rPr lang="ru-RU" dirty="0"/>
              <a:t>В 2023 году проект успешно внедрил систему раздельного сбора мусора в Санкт-Петербургском государственном лесном университете. В результате внедрения системы удалось сократить количество отходов, отправляемых на полигоны, на 30%.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Перспективы проекта:</a:t>
            </a:r>
          </a:p>
          <a:p>
            <a:r>
              <a:rPr lang="ru-RU" dirty="0"/>
              <a:t>В перспективе проект планирует расширить целевой рынок за счет привлечения частных компаний и организаций.</a:t>
            </a:r>
          </a:p>
          <a:p>
            <a:r>
              <a:rPr lang="ru-RU" dirty="0"/>
              <a:t>Проект также планирует разработать новые продукты и услуги, связанные с внедрением зеленых технологий в организации.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743009"/>
            <a:ext cx="9741217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8988" y="8018557"/>
            <a:ext cx="4134612" cy="2103120"/>
          </a:xfrm>
        </p:spPr>
        <p:txBody>
          <a:bodyPr/>
          <a:lstStyle/>
          <a:p>
            <a:r>
              <a:rPr lang="en-US" dirty="0"/>
              <a:t>Leader ID 4885842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Лидер стартап-проекта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48988" y="6869611"/>
            <a:ext cx="4134612" cy="438912"/>
          </a:xfrm>
        </p:spPr>
        <p:txBody>
          <a:bodyPr/>
          <a:lstStyle/>
          <a:p>
            <a:r>
              <a:rPr lang="ru-RU" dirty="0"/>
              <a:t>Авезов Асадбек Азамат углы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502388" y="8021474"/>
            <a:ext cx="4134612" cy="2103120"/>
          </a:xfrm>
        </p:spPr>
        <p:txBody>
          <a:bodyPr/>
          <a:lstStyle/>
          <a:p>
            <a:r>
              <a:rPr lang="en-US" dirty="0"/>
              <a:t>Leader ID 4886085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Участники стартап-проекта</a:t>
            </a:r>
            <a:endParaRPr lang="ru-RU" dirty="0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502388" y="6935002"/>
            <a:ext cx="4134612" cy="438912"/>
          </a:xfrm>
        </p:spPr>
        <p:txBody>
          <a:bodyPr/>
          <a:lstStyle/>
          <a:p>
            <a:r>
              <a:rPr lang="ru-RU" dirty="0"/>
              <a:t>Николаева Любовь Алексеевна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1CAEE78-29F5-4A23-8601-06C2B110D0CC}"/>
              </a:ext>
            </a:extLst>
          </p:cNvPr>
          <p:cNvPicPr>
            <a:picLocks noGrp="1" noChangeAspect="1" noChangeArrowheads="1"/>
          </p:cNvPicPr>
          <p:nvPr>
            <p:ph type="pic" sz="quarter" idx="26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7" t="22713" r="72143" b="45679"/>
          <a:stretch/>
        </p:blipFill>
        <p:spPr bwMode="auto">
          <a:xfrm>
            <a:off x="12502388" y="3006698"/>
            <a:ext cx="3716899" cy="371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382F05B1-7EBE-484A-B8D6-7536FC5BCD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8" t="7418" r="51122" b="60974"/>
          <a:stretch/>
        </p:blipFill>
        <p:spPr bwMode="auto">
          <a:xfrm>
            <a:off x="4348988" y="3006697"/>
            <a:ext cx="3716899" cy="371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Расширение целевого рынка:</a:t>
            </a:r>
          </a:p>
          <a:p>
            <a:pPr lvl="1"/>
            <a:r>
              <a:rPr lang="ru-RU" dirty="0"/>
              <a:t>Заключение договоров с частными компаниями и организациями на внедрение систем раздельного сбора мусора.</a:t>
            </a:r>
          </a:p>
          <a:p>
            <a:pPr lvl="1"/>
            <a:r>
              <a:rPr lang="ru-RU" dirty="0"/>
              <a:t>Разработка и внедрение новых продуктов и услуг, связанных с внедрением зеленых технологий в организации.</a:t>
            </a:r>
          </a:p>
          <a:p>
            <a:r>
              <a:rPr lang="ru-RU" dirty="0"/>
              <a:t>Укрепление позиций на рынке:</a:t>
            </a:r>
          </a:p>
          <a:p>
            <a:pPr lvl="1"/>
            <a:r>
              <a:rPr lang="ru-RU" dirty="0"/>
              <a:t>Улучшение клиентского сервиса.</a:t>
            </a:r>
          </a:p>
          <a:p>
            <a:pPr lvl="1"/>
            <a:r>
              <a:rPr lang="ru-RU" dirty="0"/>
              <a:t>Развитие партнерских отношений с другими компаниями и организациями, работающими в области экологии.</a:t>
            </a:r>
          </a:p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Среднесрочные планы (3-5 лет)</a:t>
            </a:r>
          </a:p>
          <a:p>
            <a:r>
              <a:rPr lang="ru-RU" dirty="0"/>
              <a:t>Международный выход:</a:t>
            </a:r>
          </a:p>
          <a:p>
            <a:pPr lvl="1"/>
            <a:r>
              <a:rPr lang="ru-RU" dirty="0"/>
              <a:t>Расширение деятельности на зарубежные рынки.</a:t>
            </a:r>
          </a:p>
          <a:p>
            <a:pPr lvl="1"/>
            <a:r>
              <a:rPr lang="ru-RU" dirty="0"/>
              <a:t>Заключение договоров с вузами и компаниями в других странах.</a:t>
            </a:r>
          </a:p>
          <a:p>
            <a:r>
              <a:rPr lang="ru-RU" dirty="0"/>
              <a:t>Развитие собственных производственных мощностей:</a:t>
            </a:r>
          </a:p>
          <a:p>
            <a:pPr lvl="1"/>
            <a:r>
              <a:rPr lang="ru-RU" dirty="0"/>
              <a:t>Покупка оборудования для переработки отходов.</a:t>
            </a:r>
          </a:p>
          <a:p>
            <a:pPr lvl="1"/>
            <a:r>
              <a:rPr lang="ru-RU" dirty="0"/>
              <a:t>Создание собственной линии по производству сувенирной продукции из вторичного сырья.</a:t>
            </a:r>
          </a:p>
          <a:p>
            <a:r>
              <a:rPr lang="ru-RU" dirty="0"/>
              <a:t>Долгосрочные планы (5+ лет)</a:t>
            </a:r>
          </a:p>
          <a:p>
            <a:r>
              <a:rPr lang="ru-RU" dirty="0"/>
              <a:t>Создание эко-кластера:</a:t>
            </a:r>
          </a:p>
          <a:p>
            <a:pPr lvl="1"/>
            <a:r>
              <a:rPr lang="ru-RU" dirty="0"/>
              <a:t>Объединение компаний и организаций, работающих в области экологии, для совместного решения проблем загрязнения окружающей среды.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999)211-13-14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asadbekavezov@mail.ru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f3f21cfc-4d3e-42b1-8a95-d7209818f9d6"/>
    <ds:schemaRef ds:uri="http://purl.org/dc/dcmitype/"/>
    <ds:schemaRef ds:uri="http://schemas.microsoft.com/office/2006/documentManagement/types"/>
    <ds:schemaRef ds:uri="http://purl.org/dc/terms/"/>
    <ds:schemaRef ds:uri="dae585fd-f7dc-4d5a-b1b8-e5742ef77c8f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4161</TotalTime>
  <Words>770</Words>
  <Application>Microsoft Office PowerPoint</Application>
  <PresentationFormat>Произвольный</PresentationFormat>
  <Paragraphs>95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Разделение отходов это прибыльно!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Асадбек Авезов</cp:lastModifiedBy>
  <cp:revision>225</cp:revision>
  <dcterms:created xsi:type="dcterms:W3CDTF">2021-03-01T12:07:13Z</dcterms:created>
  <dcterms:modified xsi:type="dcterms:W3CDTF">2023-11-18T13:19:09Z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