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11315700" cx="20112025"/>
  <p:notesSz cx="9144000" cy="6858000"/>
  <p:embeddedFontLst>
    <p:embeddedFont>
      <p:font typeface="Raleway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EE42D95-3D47-4D9C-83A8-5A2AF7CE0785}">
  <a:tblStyle styleId="{7EE42D95-3D47-4D9C-83A8-5A2AF7CE078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7442660d7_2_1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297442660d7_2_10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a1abce2042_0_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a1abce2042_0_0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7b4bde025_0_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297b4bde025_0_0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a1abce2042_0_36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2a1abce2042_0_36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1abce2042_0_11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a1abce2042_0_11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a1abce2042_0_2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a1abce2042_0_20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a1abce2042_0_28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2a1abce2042_0_28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a27092fc92_3_22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2a27092fc92_3_22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a27092fc92_0_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2a27092fc92_0_0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97442660d7_2_28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297442660d7_2_28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974c36e257_2_4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2974c36e257_2_4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974c36e257_2_23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2974c36e257_2_23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11" Type="http://schemas.openxmlformats.org/officeDocument/2006/relationships/image" Target="../media/image20.png"/><Relationship Id="rId10" Type="http://schemas.openxmlformats.org/officeDocument/2006/relationships/image" Target="../media/image63.png"/><Relationship Id="rId12" Type="http://schemas.openxmlformats.org/officeDocument/2006/relationships/image" Target="../media/image16.png"/><Relationship Id="rId9" Type="http://schemas.openxmlformats.org/officeDocument/2006/relationships/image" Target="../media/image28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19.png"/><Relationship Id="rId8" Type="http://schemas.openxmlformats.org/officeDocument/2006/relationships/image" Target="../media/image1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6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6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6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6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6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6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7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7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8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8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8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9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1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9.jpg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25" Type="http://schemas.openxmlformats.org/officeDocument/2006/relationships/theme" Target="../theme/theme1.xml"/><Relationship Id="rId5" Type="http://schemas.openxmlformats.org/officeDocument/2006/relationships/image" Target="../media/image1.png"/><Relationship Id="rId6" Type="http://schemas.openxmlformats.org/officeDocument/2006/relationships/image" Target="../media/image18.png"/><Relationship Id="rId7" Type="http://schemas.openxmlformats.org/officeDocument/2006/relationships/image" Target="../media/image3.png"/><Relationship Id="rId8" Type="http://schemas.openxmlformats.org/officeDocument/2006/relationships/image" Target="../media/image13.png"/><Relationship Id="rId11" Type="http://schemas.openxmlformats.org/officeDocument/2006/relationships/image" Target="../media/image8.png"/><Relationship Id="rId10" Type="http://schemas.openxmlformats.org/officeDocument/2006/relationships/image" Target="../media/image63.png"/><Relationship Id="rId13" Type="http://schemas.openxmlformats.org/officeDocument/2006/relationships/image" Target="../media/image5.png"/><Relationship Id="rId12" Type="http://schemas.openxmlformats.org/officeDocument/2006/relationships/image" Target="../media/image7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4"/>
    <p:sldLayoutId id="2147483649" r:id="rId15"/>
    <p:sldLayoutId id="2147483650" r:id="rId16"/>
    <p:sldLayoutId id="2147483651" r:id="rId17"/>
    <p:sldLayoutId id="2147483652" r:id="rId18"/>
    <p:sldLayoutId id="2147483653" r:id="rId19"/>
    <p:sldLayoutId id="2147483654" r:id="rId20"/>
    <p:sldLayoutId id="2147483655" r:id="rId21"/>
    <p:sldLayoutId id="2147483656" r:id="rId22"/>
    <p:sldLayoutId id="2147483657" r:id="rId23"/>
    <p:sldLayoutId id="2147483658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31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11" Type="http://schemas.openxmlformats.org/officeDocument/2006/relationships/image" Target="../media/image46.png"/><Relationship Id="rId10" Type="http://schemas.openxmlformats.org/officeDocument/2006/relationships/image" Target="../media/image27.png"/><Relationship Id="rId13" Type="http://schemas.openxmlformats.org/officeDocument/2006/relationships/image" Target="../media/image29.png"/><Relationship Id="rId12" Type="http://schemas.openxmlformats.org/officeDocument/2006/relationships/image" Target="../media/image61.png"/><Relationship Id="rId15" Type="http://schemas.openxmlformats.org/officeDocument/2006/relationships/image" Target="../media/image32.png"/><Relationship Id="rId14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Relationship Id="rId5" Type="http://schemas.openxmlformats.org/officeDocument/2006/relationships/image" Target="../media/image4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jpg"/><Relationship Id="rId4" Type="http://schemas.openxmlformats.org/officeDocument/2006/relationships/image" Target="../media/image53.jpg"/><Relationship Id="rId5" Type="http://schemas.openxmlformats.org/officeDocument/2006/relationships/image" Target="../media/image52.jpg"/><Relationship Id="rId6" Type="http://schemas.openxmlformats.org/officeDocument/2006/relationships/image" Target="../media/image6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6.png"/><Relationship Id="rId4" Type="http://schemas.openxmlformats.org/officeDocument/2006/relationships/image" Target="../media/image55.png"/><Relationship Id="rId5" Type="http://schemas.openxmlformats.org/officeDocument/2006/relationships/image" Target="../media/image5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/>
          <p:nvPr>
            <p:ph type="ctrTitle"/>
          </p:nvPr>
        </p:nvSpPr>
        <p:spPr>
          <a:xfrm>
            <a:off x="888097" y="3576300"/>
            <a:ext cx="8999100" cy="35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ru-RU" sz="3300">
                <a:solidFill>
                  <a:schemeClr val="lt1"/>
                </a:solidFill>
                <a:highlight>
                  <a:srgbClr val="FF362B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КОМПЛЕКСНАЯ СИСТЕМА МОНИТОРИНГА СОСТОЯНИЯ ВОДОПРОПУСКНЫХ СООРУЖЕНИЙ</a:t>
            </a:r>
            <a:endParaRPr sz="11498">
              <a:solidFill>
                <a:schemeClr val="lt1"/>
              </a:solidFill>
              <a:highlight>
                <a:srgbClr val="FF362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910336" y="9744726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/>
          </a:p>
        </p:txBody>
      </p:sp>
      <p:pic>
        <p:nvPicPr>
          <p:cNvPr id="122" name="Google Shape;12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69" y="320152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Засорение и нарушение целостности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1" name="Google Shape;141;p14"/>
          <p:cNvSpPr txBox="1"/>
          <p:nvPr/>
        </p:nvSpPr>
        <p:spPr>
          <a:xfrm>
            <a:off x="894600" y="3440775"/>
            <a:ext cx="13131300" cy="19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Засорение водопропускных сооружений на жд путях </a:t>
            </a:r>
            <a:r>
              <a:rPr lang="ru-RU" sz="3600">
                <a:solidFill>
                  <a:schemeClr val="dk1"/>
                </a:solidFill>
              </a:rPr>
              <a:t> может привести в период паводков к затоплению </a:t>
            </a:r>
            <a:r>
              <a:rPr lang="ru-RU" sz="3600">
                <a:solidFill>
                  <a:schemeClr val="dk1"/>
                </a:solidFill>
              </a:rPr>
              <a:t>железнодорожных</a:t>
            </a:r>
            <a:r>
              <a:rPr lang="ru-RU" sz="3600">
                <a:solidFill>
                  <a:schemeClr val="dk1"/>
                </a:solidFill>
              </a:rPr>
              <a:t> путей и нарушению их целостности.</a:t>
            </a:r>
            <a:r>
              <a:rPr lang="ru-RU" sz="2400"/>
              <a:t> </a:t>
            </a:r>
            <a:endParaRPr sz="2400"/>
          </a:p>
        </p:txBody>
      </p:sp>
      <p:sp>
        <p:nvSpPr>
          <p:cNvPr id="142" name="Google Shape;142;p14"/>
          <p:cNvSpPr txBox="1"/>
          <p:nvPr/>
        </p:nvSpPr>
        <p:spPr>
          <a:xfrm>
            <a:off x="5283925" y="6338475"/>
            <a:ext cx="126177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>
                <a:solidFill>
                  <a:schemeClr val="dk1"/>
                </a:solidFill>
              </a:rPr>
              <a:t>Это влечет за собой как прямые затраты на восстановление, так и убытки от простоя, задержки доставки грузовых контейнеров. </a:t>
            </a:r>
            <a:endParaRPr sz="3600"/>
          </a:p>
        </p:txBody>
      </p:sp>
      <p:cxnSp>
        <p:nvCxnSpPr>
          <p:cNvPr id="143" name="Google Shape;143;p14"/>
          <p:cNvCxnSpPr/>
          <p:nvPr/>
        </p:nvCxnSpPr>
        <p:spPr>
          <a:xfrm>
            <a:off x="5192225" y="6423025"/>
            <a:ext cx="0" cy="201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4"/>
          <p:cNvCxnSpPr/>
          <p:nvPr/>
        </p:nvCxnSpPr>
        <p:spPr>
          <a:xfrm flipH="1" rot="10800000">
            <a:off x="5192225" y="8440525"/>
            <a:ext cx="13259700" cy="7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4"/>
          <p:cNvCxnSpPr/>
          <p:nvPr/>
        </p:nvCxnSpPr>
        <p:spPr>
          <a:xfrm>
            <a:off x="753975" y="3550725"/>
            <a:ext cx="0" cy="172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14"/>
          <p:cNvCxnSpPr/>
          <p:nvPr/>
        </p:nvCxnSpPr>
        <p:spPr>
          <a:xfrm flipH="1" rot="10800000">
            <a:off x="753975" y="5267750"/>
            <a:ext cx="14048400" cy="5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/>
          <p:nvPr>
            <p:ph idx="1" type="body"/>
          </p:nvPr>
        </p:nvSpPr>
        <p:spPr>
          <a:xfrm>
            <a:off x="894589" y="1728887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Засорение и нарушение целостности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5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pic>
        <p:nvPicPr>
          <p:cNvPr id="153" name="Google Shape;15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3150" y="3089100"/>
            <a:ext cx="13255351" cy="746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5"/>
          <p:cNvSpPr txBox="1"/>
          <p:nvPr/>
        </p:nvSpPr>
        <p:spPr>
          <a:xfrm>
            <a:off x="552225" y="3653700"/>
            <a:ext cx="5942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Последствия </a:t>
            </a:r>
            <a:r>
              <a:rPr lang="ru-RU" sz="3600"/>
              <a:t>нештатной</a:t>
            </a:r>
            <a:r>
              <a:rPr lang="ru-RU" sz="3600"/>
              <a:t> работы водопропускных сооружений на БАМе (07.2023)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idx="1" type="body"/>
          </p:nvPr>
        </p:nvSpPr>
        <p:spPr>
          <a:xfrm>
            <a:off x="894600" y="2184425"/>
            <a:ext cx="8644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01"/>
              <a:buNone/>
            </a:pPr>
            <a:r>
              <a:rPr lang="ru-RU" sz="4361"/>
              <a:t>Автоматическое отслеживание состояния</a:t>
            </a:r>
            <a:endParaRPr sz="4361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01"/>
              <a:buNone/>
            </a:pPr>
            <a:r>
              <a:rPr lang="ru-RU" sz="4361"/>
              <a:t>водопропускных сооружений</a:t>
            </a:r>
            <a:endParaRPr/>
          </a:p>
        </p:txBody>
      </p:sp>
      <p:sp>
        <p:nvSpPr>
          <p:cNvPr id="160" name="Google Shape;160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61" name="Google Shape;161;p16"/>
          <p:cNvSpPr txBox="1"/>
          <p:nvPr>
            <p:ph idx="2" type="body"/>
          </p:nvPr>
        </p:nvSpPr>
        <p:spPr>
          <a:xfrm>
            <a:off x="894600" y="3439878"/>
            <a:ext cx="8793300" cy="51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Если из-за невозможности отследить состояние водопропускных сооружений произошел размыв путей, это влечет за собой следующие последствия:</a:t>
            </a:r>
            <a:endParaRPr sz="27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7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700"/>
              <a:buFont typeface="Times New Roman"/>
              <a:buChar char="●"/>
            </a:pPr>
            <a:r>
              <a:rPr lang="ru-RU" sz="2700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восстановление ЖД полотна </a:t>
            </a:r>
            <a:endParaRPr sz="27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700"/>
              <a:buFont typeface="Times New Roman"/>
              <a:buChar char="●"/>
            </a:pPr>
            <a:r>
              <a:rPr lang="ru-RU" sz="2700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Убытки от простоя.  Н-р по БАМу ежегодно доставляют 158 млн. тонн грузов, и во время паводков в августе 2023 из-за недельного простоя объем перевозок потерял порядка 430 тыс. тонн груза*</a:t>
            </a:r>
            <a:endParaRPr sz="27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700"/>
              <a:buFont typeface="Times New Roman"/>
              <a:buChar char="●"/>
            </a:pPr>
            <a:r>
              <a:rPr lang="ru-RU" sz="2700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возмещение вреда пострадавшим (если в результате чп таковые имеются)</a:t>
            </a:r>
            <a:endParaRPr sz="27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16"/>
          <p:cNvSpPr txBox="1"/>
          <p:nvPr>
            <p:ph idx="3" type="body"/>
          </p:nvPr>
        </p:nvSpPr>
        <p:spPr>
          <a:xfrm>
            <a:off x="10544366" y="3439886"/>
            <a:ext cx="8793300" cy="70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700"/>
              <a:t>В настоящее время аналогом такого класса систем контроля являются  СМИС (Система мониторинга инженерных сооружений). В России имеется два разработчика ООО «Диар-студия», ГО ЧС «Базис».</a:t>
            </a:r>
            <a:endParaRPr sz="2700"/>
          </a:p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700"/>
          </a:p>
        </p:txBody>
      </p:sp>
      <p:pic>
        <p:nvPicPr>
          <p:cNvPr id="163" name="Google Shape;16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6879">
            <a:off x="11601740" y="5498131"/>
            <a:ext cx="7491630" cy="498728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6"/>
          <p:cNvSpPr txBox="1"/>
          <p:nvPr>
            <p:ph idx="1" type="body"/>
          </p:nvPr>
        </p:nvSpPr>
        <p:spPr>
          <a:xfrm>
            <a:off x="792975" y="9149325"/>
            <a:ext cx="8644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09245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70"/>
              <a:buChar char="●"/>
            </a:pPr>
            <a:r>
              <a:rPr lang="ru-RU" sz="2479"/>
              <a:t>- по данным публичной статистики РЖД</a:t>
            </a:r>
            <a:endParaRPr sz="127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 txBox="1"/>
          <p:nvPr>
            <p:ph idx="1" type="body"/>
          </p:nvPr>
        </p:nvSpPr>
        <p:spPr>
          <a:xfrm>
            <a:off x="894600" y="2184425"/>
            <a:ext cx="8644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01"/>
              <a:buNone/>
            </a:pPr>
            <a:r>
              <a:rPr lang="ru-RU" sz="4361"/>
              <a:t>Какие параметры нужно отслеживать?</a:t>
            </a:r>
            <a:endParaRPr/>
          </a:p>
        </p:txBody>
      </p:sp>
      <p:sp>
        <p:nvSpPr>
          <p:cNvPr id="170" name="Google Shape;170;p17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71" name="Google Shape;171;p17"/>
          <p:cNvSpPr txBox="1"/>
          <p:nvPr>
            <p:ph idx="2" type="body"/>
          </p:nvPr>
        </p:nvSpPr>
        <p:spPr>
          <a:xfrm>
            <a:off x="522725" y="3439874"/>
            <a:ext cx="8793300" cy="74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93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Arial"/>
              <a:buChar char="●"/>
            </a:pPr>
            <a:r>
              <a:rPr lang="ru-RU" sz="3200">
                <a:solidFill>
                  <a:srgbClr val="0C0C0C"/>
                </a:solidFill>
              </a:rPr>
              <a:t>Контроль засорения</a:t>
            </a:r>
            <a:endParaRPr sz="3200">
              <a:solidFill>
                <a:srgbClr val="0C0C0C"/>
              </a:solidFill>
            </a:endParaRPr>
          </a:p>
          <a:p>
            <a:pPr indent="-393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Arial"/>
              <a:buChar char="●"/>
            </a:pPr>
            <a:r>
              <a:rPr lang="ru-RU" sz="3200">
                <a:solidFill>
                  <a:srgbClr val="0C0C0C"/>
                </a:solidFill>
              </a:rPr>
              <a:t>Контроль целостности</a:t>
            </a:r>
            <a:endParaRPr sz="3200">
              <a:solidFill>
                <a:srgbClr val="0C0C0C"/>
              </a:solidFill>
            </a:endParaRPr>
          </a:p>
          <a:p>
            <a:pPr indent="-393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Arial"/>
              <a:buChar char="●"/>
            </a:pPr>
            <a:r>
              <a:rPr lang="ru-RU" sz="3200">
                <a:solidFill>
                  <a:srgbClr val="0C0C0C"/>
                </a:solidFill>
              </a:rPr>
              <a:t>Контроль уровня воды на входе и выходе</a:t>
            </a:r>
            <a:endParaRPr sz="3200">
              <a:solidFill>
                <a:srgbClr val="0C0C0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C0C0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C0C0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3200"/>
              <a:t>Проблемы создания такой системы.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Arial"/>
              <a:buChar char="●"/>
            </a:pPr>
            <a:r>
              <a:rPr lang="ru-RU" sz="3200"/>
              <a:t> Электропитание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Arial"/>
              <a:buChar char="●"/>
            </a:pPr>
            <a:r>
              <a:rPr lang="ru-RU" sz="3200"/>
              <a:t> Связь (передача данных)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Arial"/>
              <a:buChar char="●"/>
            </a:pPr>
            <a:r>
              <a:rPr lang="ru-RU" sz="3200"/>
              <a:t> Охрана и вандализм</a:t>
            </a:r>
            <a:endParaRPr sz="32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17"/>
          <p:cNvSpPr txBox="1"/>
          <p:nvPr>
            <p:ph idx="3" type="body"/>
          </p:nvPr>
        </p:nvSpPr>
        <p:spPr>
          <a:xfrm>
            <a:off x="10533916" y="4836111"/>
            <a:ext cx="8793300" cy="70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/>
              <a:t>На данный момент прямым конкурентом проекта является выездной специалист по контролю водопропускных сооружений в ручном режиме. С имеющимся решением увеличение вдвое частоты проверок объектов потребует увеличение вдвое штата сотрудников в данной области.</a:t>
            </a:r>
            <a:endParaRPr sz="3200"/>
          </a:p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200"/>
          </a:p>
        </p:txBody>
      </p:sp>
      <p:sp>
        <p:nvSpPr>
          <p:cNvPr id="173" name="Google Shape;173;p17"/>
          <p:cNvSpPr txBox="1"/>
          <p:nvPr>
            <p:ph idx="4" type="body"/>
          </p:nvPr>
        </p:nvSpPr>
        <p:spPr>
          <a:xfrm>
            <a:off x="10388050" y="3230072"/>
            <a:ext cx="8793300" cy="13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0"/>
              <a:buNone/>
            </a:pPr>
            <a:r>
              <a:rPr lang="ru-RU" sz="4000"/>
              <a:t>Почему существующие варианты решения </a:t>
            </a:r>
            <a:br>
              <a:rPr lang="ru-RU" sz="4000"/>
            </a:br>
            <a:r>
              <a:rPr lang="ru-RU" sz="4000"/>
              <a:t>неэффективны?</a:t>
            </a:r>
            <a:endParaRPr sz="4000"/>
          </a:p>
          <a:p>
            <a:pPr indent="0" lvl="0" marL="15875" rtl="0" algn="ctr">
              <a:lnSpc>
                <a:spcPct val="7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170"/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Структурная схема</a:t>
            </a:r>
            <a:endParaRPr/>
          </a:p>
        </p:txBody>
      </p:sp>
      <p:sp>
        <p:nvSpPr>
          <p:cNvPr id="179" name="Google Shape;179;p18"/>
          <p:cNvSpPr txBox="1"/>
          <p:nvPr>
            <p:ph idx="2" type="body"/>
          </p:nvPr>
        </p:nvSpPr>
        <p:spPr>
          <a:xfrm>
            <a:off x="839725" y="1880400"/>
            <a:ext cx="8961900" cy="17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" name="Google Shape;1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5073" y="2231275"/>
            <a:ext cx="16150074" cy="908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/>
          <p:nvPr>
            <p:ph type="title"/>
          </p:nvPr>
        </p:nvSpPr>
        <p:spPr>
          <a:xfrm>
            <a:off x="336763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None/>
            </a:pPr>
            <a:r>
              <a:rPr b="1" lang="ru-RU" sz="6032"/>
              <a:t>Вариант реализации</a:t>
            </a:r>
            <a:endParaRPr sz="6032"/>
          </a:p>
        </p:txBody>
      </p:sp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5325" y="2019300"/>
            <a:ext cx="14711200" cy="929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92" name="Google Shape;192;p20"/>
          <p:cNvSpPr txBox="1"/>
          <p:nvPr>
            <p:ph idx="2" type="body"/>
          </p:nvPr>
        </p:nvSpPr>
        <p:spPr>
          <a:xfrm>
            <a:off x="1104900" y="2832375"/>
            <a:ext cx="11303400" cy="80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Датчик целостности строительных конструкций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20"/>
          <p:cNvSpPr txBox="1"/>
          <p:nvPr/>
        </p:nvSpPr>
        <p:spPr>
          <a:xfrm>
            <a:off x="1590550" y="1426475"/>
            <a:ext cx="8349300" cy="1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Модульная система 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20"/>
          <p:cNvSpPr txBox="1"/>
          <p:nvPr/>
        </p:nvSpPr>
        <p:spPr>
          <a:xfrm>
            <a:off x="14051644" y="2832375"/>
            <a:ext cx="4884300" cy="13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Это поможет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20"/>
          <p:cNvSpPr txBox="1"/>
          <p:nvPr/>
        </p:nvSpPr>
        <p:spPr>
          <a:xfrm>
            <a:off x="14051650" y="4189575"/>
            <a:ext cx="5482200" cy="6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Обнаружить</a:t>
            </a: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 засорения и разрушения </a:t>
            </a: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водопропускных</a:t>
            </a: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 систем на жд путях </a:t>
            </a:r>
            <a:endParaRPr sz="37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6" name="Google Shape;1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3400" y="7217275"/>
            <a:ext cx="4690775" cy="38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0"/>
          <p:cNvSpPr txBox="1"/>
          <p:nvPr/>
        </p:nvSpPr>
        <p:spPr>
          <a:xfrm>
            <a:off x="-51075" y="7061800"/>
            <a:ext cx="8613600" cy="21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Микроволновой датчик засорения</a:t>
            </a:r>
            <a:endParaRPr sz="4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20"/>
          <p:cNvSpPr txBox="1"/>
          <p:nvPr/>
        </p:nvSpPr>
        <p:spPr>
          <a:xfrm>
            <a:off x="16203250" y="7492838"/>
            <a:ext cx="23622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Times New Roman"/>
                <a:ea typeface="Times New Roman"/>
                <a:cs typeface="Times New Roman"/>
                <a:sym typeface="Times New Roman"/>
              </a:rPr>
              <a:t>Ультразвуковой датчик уровня воды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9" name="Google Shape;19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0550" y="3581078"/>
            <a:ext cx="6306724" cy="35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2367825" y="8150700"/>
            <a:ext cx="3165000" cy="316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206" name="Google Shape;206;p21"/>
          <p:cNvSpPr txBox="1"/>
          <p:nvPr>
            <p:ph idx="2" type="body"/>
          </p:nvPr>
        </p:nvSpPr>
        <p:spPr>
          <a:xfrm>
            <a:off x="1222350" y="2832375"/>
            <a:ext cx="11303400" cy="80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Стационарная сеть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Химический источник тока со сроком службы 1-3 года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Комплект из ветряка и солнечной батареи.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200"/>
          </a:p>
        </p:txBody>
      </p:sp>
      <p:sp>
        <p:nvSpPr>
          <p:cNvPr id="207" name="Google Shape;207;p21"/>
          <p:cNvSpPr txBox="1"/>
          <p:nvPr/>
        </p:nvSpPr>
        <p:spPr>
          <a:xfrm>
            <a:off x="1799350" y="1860000"/>
            <a:ext cx="5337000" cy="6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Электропитание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14051644" y="2832375"/>
            <a:ext cx="4884300" cy="13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Это поможет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21"/>
          <p:cNvSpPr txBox="1"/>
          <p:nvPr/>
        </p:nvSpPr>
        <p:spPr>
          <a:xfrm>
            <a:off x="14051650" y="4189575"/>
            <a:ext cx="5482200" cy="6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latin typeface="Times New Roman"/>
                <a:ea typeface="Times New Roman"/>
                <a:cs typeface="Times New Roman"/>
                <a:sym typeface="Times New Roman"/>
              </a:rPr>
              <a:t>Обслуживать саму систему не чаще, чем раз в год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0" name="Google Shape;2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4595" y="6049325"/>
            <a:ext cx="4386750" cy="38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96123" y="6049323"/>
            <a:ext cx="3545980" cy="46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 txBox="1"/>
          <p:nvPr/>
        </p:nvSpPr>
        <p:spPr>
          <a:xfrm>
            <a:off x="595000" y="4959825"/>
            <a:ext cx="7453500" cy="19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Ветросолнечная электростанция</a:t>
            </a:r>
            <a:endParaRPr sz="32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8796125" y="4959825"/>
            <a:ext cx="7453500" cy="19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Батарея “Бакен”</a:t>
            </a:r>
            <a:endParaRPr sz="32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219" name="Google Shape;219;p22"/>
          <p:cNvSpPr txBox="1"/>
          <p:nvPr>
            <p:ph idx="2" type="body"/>
          </p:nvPr>
        </p:nvSpPr>
        <p:spPr>
          <a:xfrm>
            <a:off x="1180925" y="2397525"/>
            <a:ext cx="11303400" cy="80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Сотовый модем в зоне покрытия GSM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Технологический модем РЖД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Установка радиостанции с передачей данных (КВ, до 300 км, направленная антенна, требуется выделение частоты)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Возможен съем информации проходящими составами (запрос-ответ, LoRaWan), обладает минимальным энергопотреблением.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Спутниковый модем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500"/>
          </a:p>
        </p:txBody>
      </p:sp>
      <p:sp>
        <p:nvSpPr>
          <p:cNvPr id="220" name="Google Shape;220;p22"/>
          <p:cNvSpPr txBox="1"/>
          <p:nvPr/>
        </p:nvSpPr>
        <p:spPr>
          <a:xfrm>
            <a:off x="1799350" y="1860000"/>
            <a:ext cx="5337000" cy="6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Связь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2"/>
          <p:cNvSpPr txBox="1"/>
          <p:nvPr/>
        </p:nvSpPr>
        <p:spPr>
          <a:xfrm>
            <a:off x="14051644" y="2832375"/>
            <a:ext cx="4884300" cy="13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Это поможет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14051650" y="4189575"/>
            <a:ext cx="5482200" cy="6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latin typeface="Times New Roman"/>
                <a:ea typeface="Times New Roman"/>
                <a:cs typeface="Times New Roman"/>
                <a:sym typeface="Times New Roman"/>
              </a:rPr>
              <a:t>Постоянно получать актуальную информацию о состоянии удаленного объекта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3" name="Google Shape;2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088" y="8310000"/>
            <a:ext cx="5775492" cy="252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1731" y="8439950"/>
            <a:ext cx="4212625" cy="252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230" name="Google Shape;230;p23"/>
          <p:cNvSpPr txBox="1"/>
          <p:nvPr>
            <p:ph idx="2" type="body"/>
          </p:nvPr>
        </p:nvSpPr>
        <p:spPr>
          <a:xfrm>
            <a:off x="1222350" y="2832375"/>
            <a:ext cx="11303400" cy="80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2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500"/>
              <a:buFont typeface="Times New Roman"/>
              <a:buChar char="●"/>
            </a:pPr>
            <a:r>
              <a:rPr lang="ru-RU" sz="35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Предлагаем исполнение в вандалоустойчивых шкафах, оснащенных порошковыми антикражными модулями (стандартное решение, есть поставщики)</a:t>
            </a:r>
            <a:endParaRPr sz="35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200"/>
          </a:p>
        </p:txBody>
      </p:sp>
      <p:sp>
        <p:nvSpPr>
          <p:cNvPr id="231" name="Google Shape;231;p23"/>
          <p:cNvSpPr txBox="1"/>
          <p:nvPr/>
        </p:nvSpPr>
        <p:spPr>
          <a:xfrm>
            <a:off x="1799350" y="1860000"/>
            <a:ext cx="7891200" cy="6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Антивандальное исполнение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Google Shape;232;p23"/>
          <p:cNvSpPr txBox="1"/>
          <p:nvPr/>
        </p:nvSpPr>
        <p:spPr>
          <a:xfrm>
            <a:off x="14051644" y="2832375"/>
            <a:ext cx="4884300" cy="13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latin typeface="Times New Roman"/>
                <a:ea typeface="Times New Roman"/>
                <a:cs typeface="Times New Roman"/>
                <a:sym typeface="Times New Roman"/>
              </a:rPr>
              <a:t>Это поможет</a:t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p23"/>
          <p:cNvSpPr txBox="1"/>
          <p:nvPr/>
        </p:nvSpPr>
        <p:spPr>
          <a:xfrm>
            <a:off x="14051650" y="4189575"/>
            <a:ext cx="5482200" cy="6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latin typeface="Times New Roman"/>
                <a:ea typeface="Times New Roman"/>
                <a:cs typeface="Times New Roman"/>
                <a:sym typeface="Times New Roman"/>
              </a:rPr>
              <a:t>Обеспечить устойчивость дорогой аппаратуры к краже и незаконному демонтажу</a:t>
            </a:r>
            <a:endParaRPr sz="3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4" name="Google Shape;2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7831" y="6607150"/>
            <a:ext cx="4580624" cy="381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8619" y="6607150"/>
            <a:ext cx="5070944" cy="3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3"/>
          <p:cNvSpPr txBox="1"/>
          <p:nvPr/>
        </p:nvSpPr>
        <p:spPr>
          <a:xfrm>
            <a:off x="1222350" y="5670950"/>
            <a:ext cx="54822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Шкаф антивандальный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3"/>
          <p:cNvSpPr txBox="1"/>
          <p:nvPr/>
        </p:nvSpPr>
        <p:spPr>
          <a:xfrm>
            <a:off x="7893000" y="5450625"/>
            <a:ext cx="54822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Химическая ловушка антивандальная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Стоимость</a:t>
            </a:r>
            <a:endParaRPr/>
          </a:p>
        </p:txBody>
      </p:sp>
      <p:graphicFrame>
        <p:nvGraphicFramePr>
          <p:cNvPr id="243" name="Google Shape;243;p24"/>
          <p:cNvGraphicFramePr/>
          <p:nvPr/>
        </p:nvGraphicFramePr>
        <p:xfrm>
          <a:off x="122675" y="337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{7EE42D95-3D47-4D9C-83A8-5A2AF7CE0785}</a:tableStyleId>
              </a:tblPr>
              <a:tblGrid>
                <a:gridCol w="2794550"/>
                <a:gridCol w="2794550"/>
                <a:gridCol w="2794550"/>
                <a:gridCol w="2794550"/>
                <a:gridCol w="2794550"/>
                <a:gridCol w="2794550"/>
                <a:gridCol w="2794550"/>
              </a:tblGrid>
              <a:tr h="223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№ Комплекта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Контроль засорения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Контроль уровня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Контроль целостности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Базовая антивандальная защита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Продвинутая антивандальная защита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Стоимость, тысяч руб.</a:t>
                      </a:r>
                      <a:endParaRPr sz="26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(с монтажом)</a:t>
                      </a:r>
                      <a:endParaRPr sz="2600"/>
                    </a:p>
                  </a:txBody>
                  <a:tcPr marT="91425" marB="91425" marR="91425" marL="91425"/>
                </a:tc>
              </a:tr>
              <a:tr h="884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1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Нет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Нет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Нет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Нет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~200</a:t>
                      </a:r>
                      <a:endParaRPr sz="2600"/>
                    </a:p>
                  </a:txBody>
                  <a:tcPr marT="91425" marB="91425" marR="91425" marL="91425"/>
                </a:tc>
              </a:tr>
              <a:tr h="884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2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Нет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Нет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~300</a:t>
                      </a:r>
                      <a:endParaRPr sz="2600"/>
                    </a:p>
                  </a:txBody>
                  <a:tcPr marT="91425" marB="91425" marR="91425" marL="91425"/>
                </a:tc>
              </a:tr>
              <a:tr h="884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3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Нет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rgbClr val="CC41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~450</a:t>
                      </a:r>
                      <a:endParaRPr sz="2600"/>
                    </a:p>
                  </a:txBody>
                  <a:tcPr marT="91425" marB="91425" marR="91425" marL="91425"/>
                </a:tc>
              </a:tr>
              <a:tr h="884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4</a:t>
                      </a:r>
                      <a:endParaRPr sz="2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Да</a:t>
                      </a:r>
                      <a:endParaRPr sz="26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~500</a:t>
                      </a:r>
                      <a:endParaRPr sz="26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5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Рентабельность</a:t>
            </a:r>
            <a:endParaRPr/>
          </a:p>
        </p:txBody>
      </p:sp>
      <p:graphicFrame>
        <p:nvGraphicFramePr>
          <p:cNvPr id="249" name="Google Shape;249;p25"/>
          <p:cNvGraphicFramePr/>
          <p:nvPr/>
        </p:nvGraphicFramePr>
        <p:xfrm>
          <a:off x="288425" y="227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{7EE42D95-3D47-4D9C-83A8-5A2AF7CE0785}</a:tableStyleId>
              </a:tblPr>
              <a:tblGrid>
                <a:gridCol w="3289925"/>
                <a:gridCol w="3289925"/>
                <a:gridCol w="3289925"/>
                <a:gridCol w="3289925"/>
                <a:gridCol w="3289925"/>
              </a:tblGrid>
              <a:tr h="3997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Альтернатива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Частота контроля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Контроль деформации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Стоимость (в год), руб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Цена за 1 оценку, руб</a:t>
                      </a:r>
                      <a:endParaRPr sz="3200"/>
                    </a:p>
                  </a:txBody>
                  <a:tcPr marT="91425" marB="91425" marR="91425" marL="91425"/>
                </a:tc>
              </a:tr>
              <a:tr h="2227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Специалист (контроллёр)</a:t>
                      </a:r>
                      <a:endParaRPr sz="3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4 раза в год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Нет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533</a:t>
                      </a:r>
                      <a:endParaRPr sz="3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(без учета стоимости дороги)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133 (без учета стоимости дороги)</a:t>
                      </a:r>
                      <a:endParaRPr sz="3200"/>
                    </a:p>
                  </a:txBody>
                  <a:tcPr marT="91425" marB="91425" marR="91425" marL="91425"/>
                </a:tc>
              </a:tr>
              <a:tr h="2227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Наша система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Раз в сутки</a:t>
                      </a:r>
                      <a:endParaRPr sz="32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Да</a:t>
                      </a:r>
                      <a:endParaRPr sz="3200"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5 тысяч - 50 тысяч</a:t>
                      </a:r>
                      <a:endParaRPr sz="3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/>
                        <a:t>55-137</a:t>
                      </a:r>
                      <a:endParaRPr sz="3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50" name="Google Shape;250;p25"/>
          <p:cNvSpPr txBox="1"/>
          <p:nvPr>
            <p:ph type="title"/>
          </p:nvPr>
        </p:nvSpPr>
        <p:spPr>
          <a:xfrm>
            <a:off x="17026675" y="3217800"/>
            <a:ext cx="2815500" cy="59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1" lang="ru-RU" sz="3600"/>
              <a:t>Экономия до 58%</a:t>
            </a: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Аналоги</a:t>
            </a:r>
            <a:endParaRPr/>
          </a:p>
        </p:txBody>
      </p:sp>
      <p:sp>
        <p:nvSpPr>
          <p:cNvPr id="256" name="Google Shape;256;p26"/>
          <p:cNvSpPr txBox="1"/>
          <p:nvPr>
            <p:ph idx="2" type="body"/>
          </p:nvPr>
        </p:nvSpPr>
        <p:spPr>
          <a:xfrm>
            <a:off x="11545782" y="5753100"/>
            <a:ext cx="7933800" cy="3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>
                <a:latin typeface="Raleway"/>
                <a:ea typeface="Raleway"/>
                <a:cs typeface="Raleway"/>
                <a:sym typeface="Raleway"/>
              </a:rPr>
              <a:t>Ближайшим аналогом является система СМИС.</a:t>
            </a:r>
            <a:endParaRPr/>
          </a:p>
        </p:txBody>
      </p:sp>
      <p:pic>
        <p:nvPicPr>
          <p:cNvPr id="257" name="Google Shape;2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4575" y="5142424"/>
            <a:ext cx="10167525" cy="577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6"/>
          <p:cNvSpPr txBox="1"/>
          <p:nvPr>
            <p:ph idx="2" type="body"/>
          </p:nvPr>
        </p:nvSpPr>
        <p:spPr>
          <a:xfrm>
            <a:off x="1046975" y="3094800"/>
            <a:ext cx="18432600" cy="20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>
                <a:latin typeface="Raleway"/>
                <a:ea typeface="Raleway"/>
                <a:cs typeface="Raleway"/>
                <a:sym typeface="Raleway"/>
              </a:rPr>
              <a:t>Комплексного решения не существует. На данный момент контроль проводится периодическим осмотром - выездом специалиста (бригады) на исследуемый объект.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7"/>
          <p:cNvSpPr txBox="1"/>
          <p:nvPr>
            <p:ph idx="1" type="body"/>
          </p:nvPr>
        </p:nvSpPr>
        <p:spPr>
          <a:xfrm>
            <a:off x="894588" y="1813822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8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4000"/>
              <a:t>Планируемый объем</a:t>
            </a:r>
            <a:endParaRPr sz="4000"/>
          </a:p>
          <a:p>
            <a:pPr indent="0" lvl="0" marL="15875" rtl="0" algn="l">
              <a:lnSpc>
                <a:spcPct val="8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4000"/>
          </a:p>
        </p:txBody>
      </p:sp>
      <p:sp>
        <p:nvSpPr>
          <p:cNvPr id="264" name="Google Shape;264;p27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265" name="Google Shape;265;p27"/>
          <p:cNvSpPr txBox="1"/>
          <p:nvPr>
            <p:ph idx="2" type="body"/>
          </p:nvPr>
        </p:nvSpPr>
        <p:spPr>
          <a:xfrm>
            <a:off x="839725" y="2963100"/>
            <a:ext cx="9513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/>
              <a:t>Потребность в системах на данный момент - порядка 2500 объектов</a:t>
            </a:r>
            <a:endParaRPr sz="4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/>
          </a:p>
        </p:txBody>
      </p:sp>
      <p:pic>
        <p:nvPicPr>
          <p:cNvPr id="266" name="Google Shape;2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70671" y="3620978"/>
            <a:ext cx="6801649" cy="724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272" name="Google Shape;272;p28"/>
          <p:cNvSpPr txBox="1"/>
          <p:nvPr>
            <p:ph idx="2" type="body"/>
          </p:nvPr>
        </p:nvSpPr>
        <p:spPr>
          <a:xfrm>
            <a:off x="839774" y="3034100"/>
            <a:ext cx="184326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Прямые продажи небольшими объемами в конкретных конфигурациях из списка. Обслуживание (замена химических источников питания) и модернизация за дополнительную плату</a:t>
            </a:r>
            <a:endParaRPr sz="4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  <p:pic>
        <p:nvPicPr>
          <p:cNvPr id="273" name="Google Shape;2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164" y="4978625"/>
            <a:ext cx="9953701" cy="646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280" name="Google Shape;280;p29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300">
                <a:latin typeface="Times New Roman"/>
                <a:ea typeface="Times New Roman"/>
                <a:cs typeface="Times New Roman"/>
                <a:sym typeface="Times New Roman"/>
              </a:rPr>
              <a:t>TRL2</a:t>
            </a:r>
            <a:r>
              <a:rPr lang="ru-RU" sz="4300">
                <a:latin typeface="Times New Roman"/>
                <a:ea typeface="Times New Roman"/>
                <a:cs typeface="Times New Roman"/>
                <a:sym typeface="Times New Roman"/>
              </a:rPr>
              <a:t>  Сформулирована техническая концепция, установлены возможные области применения разработки</a:t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300">
                <a:latin typeface="Times New Roman"/>
                <a:ea typeface="Times New Roman"/>
                <a:cs typeface="Times New Roman"/>
                <a:sym typeface="Times New Roman"/>
              </a:rPr>
              <a:t>Готова структурная схема</a:t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1325" lvl="0" marL="9302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300">
                <a:latin typeface="Times New Roman"/>
                <a:ea typeface="Times New Roman"/>
                <a:cs typeface="Times New Roman"/>
                <a:sym typeface="Times New Roman"/>
              </a:rPr>
              <a:t>Приступаем к созданию </a:t>
            </a:r>
            <a:r>
              <a:rPr lang="ru-RU" sz="4300">
                <a:latin typeface="Times New Roman"/>
                <a:ea typeface="Times New Roman"/>
                <a:cs typeface="Times New Roman"/>
                <a:sym typeface="Times New Roman"/>
              </a:rPr>
              <a:t>принципиальной</a:t>
            </a:r>
            <a:r>
              <a:rPr lang="ru-RU" sz="4300">
                <a:latin typeface="Times New Roman"/>
                <a:ea typeface="Times New Roman"/>
                <a:cs typeface="Times New Roman"/>
                <a:sym typeface="Times New Roman"/>
              </a:rPr>
              <a:t> схемы</a:t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1325" lvl="0" marL="9302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1325" lvl="0" marL="9302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300">
                <a:latin typeface="Times New Roman"/>
                <a:ea typeface="Times New Roman"/>
                <a:cs typeface="Times New Roman"/>
                <a:sym typeface="Times New Roman"/>
              </a:rPr>
              <a:t>Установлен контакт с компанией “ЭлМетро”</a:t>
            </a:r>
            <a:endParaRPr sz="4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1" name="Google Shape;2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3926" y="4710500"/>
            <a:ext cx="6893476" cy="689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87" name="Google Shape;287;p30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Дизайнер</a:t>
            </a:r>
            <a:endParaRPr/>
          </a:p>
        </p:txBody>
      </p:sp>
      <p:pic>
        <p:nvPicPr>
          <p:cNvPr id="288" name="Google Shape;288;p30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39" r="29" t="0"/>
          <a:stretch/>
        </p:blipFill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0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Ершова Виктория Антоновна</a:t>
            </a:r>
            <a:endParaRPr/>
          </a:p>
        </p:txBody>
      </p:sp>
      <p:sp>
        <p:nvSpPr>
          <p:cNvPr id="290" name="Google Shape;290;p30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Дизайнер маркетинговых материалов</a:t>
            </a:r>
            <a:endParaRPr/>
          </a:p>
        </p:txBody>
      </p:sp>
      <p:pic>
        <p:nvPicPr>
          <p:cNvPr id="291" name="Google Shape;291;p30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39" r="29" t="0"/>
          <a:stretch/>
        </p:blipFill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Нарватова Дарья Михайловна</a:t>
            </a:r>
            <a:endParaRPr/>
          </a:p>
        </p:txBody>
      </p:sp>
      <p:sp>
        <p:nvSpPr>
          <p:cNvPr id="293" name="Google Shape;293;p30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Программист</a:t>
            </a:r>
            <a:endParaRPr/>
          </a:p>
        </p:txBody>
      </p:sp>
      <p:pic>
        <p:nvPicPr>
          <p:cNvPr id="294" name="Google Shape;294;p30"/>
          <p:cNvPicPr preferRelativeResize="0"/>
          <p:nvPr>
            <p:ph idx="9" type="pic"/>
          </p:nvPr>
        </p:nvPicPr>
        <p:blipFill rotWithShape="1">
          <a:blip r:embed="rId5">
            <a:alphaModFix/>
          </a:blip>
          <a:srcRect b="0" l="39" r="29" t="0"/>
          <a:stretch/>
        </p:blipFill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0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Станкевич Виктор Эдуардович</a:t>
            </a:r>
            <a:endParaRPr/>
          </a:p>
        </p:txBody>
      </p:sp>
      <p:sp>
        <p:nvSpPr>
          <p:cNvPr id="296" name="Google Shape;296;p30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Лидер проекта</a:t>
            </a:r>
            <a:endParaRPr/>
          </a:p>
        </p:txBody>
      </p:sp>
      <p:pic>
        <p:nvPicPr>
          <p:cNvPr id="297" name="Google Shape;297;p30"/>
          <p:cNvPicPr preferRelativeResize="0"/>
          <p:nvPr>
            <p:ph idx="15" type="pic"/>
          </p:nvPr>
        </p:nvPicPr>
        <p:blipFill rotWithShape="1">
          <a:blip r:embed="rId6">
            <a:alphaModFix/>
          </a:blip>
          <a:srcRect b="0" l="12530" r="12523" t="0"/>
          <a:stretch/>
        </p:blipFill>
        <p:spPr>
          <a:xfrm>
            <a:off x="15143988" y="3949700"/>
            <a:ext cx="2139950" cy="214153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0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Додатко Глеб Игоревич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1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 (без фото)</a:t>
            </a:r>
            <a:endParaRPr/>
          </a:p>
        </p:txBody>
      </p:sp>
      <p:sp>
        <p:nvSpPr>
          <p:cNvPr id="304" name="Google Shape;304;p31"/>
          <p:cNvSpPr txBox="1"/>
          <p:nvPr>
            <p:ph idx="2" type="body"/>
          </p:nvPr>
        </p:nvSpPr>
        <p:spPr>
          <a:xfrm>
            <a:off x="894588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Инженер-технолог</a:t>
            </a:r>
            <a:endParaRPr/>
          </a:p>
        </p:txBody>
      </p:sp>
      <p:sp>
        <p:nvSpPr>
          <p:cNvPr id="305" name="Google Shape;305;p31"/>
          <p:cNvSpPr txBox="1"/>
          <p:nvPr>
            <p:ph idx="4" type="body"/>
          </p:nvPr>
        </p:nvSpPr>
        <p:spPr>
          <a:xfrm>
            <a:off x="894588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Черкасов Станислав Васильевич</a:t>
            </a:r>
            <a:endParaRPr/>
          </a:p>
        </p:txBody>
      </p:sp>
      <p:sp>
        <p:nvSpPr>
          <p:cNvPr id="306" name="Google Shape;306;p31"/>
          <p:cNvSpPr txBox="1"/>
          <p:nvPr>
            <p:ph idx="5" type="body"/>
          </p:nvPr>
        </p:nvSpPr>
        <p:spPr>
          <a:xfrm>
            <a:off x="5644134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Программист</a:t>
            </a:r>
            <a:endParaRPr/>
          </a:p>
        </p:txBody>
      </p:sp>
      <p:sp>
        <p:nvSpPr>
          <p:cNvPr id="307" name="Google Shape;307;p31"/>
          <p:cNvSpPr txBox="1"/>
          <p:nvPr>
            <p:ph idx="7" type="body"/>
          </p:nvPr>
        </p:nvSpPr>
        <p:spPr>
          <a:xfrm>
            <a:off x="5644134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Андрейкин Дмитрий Алексеевич</a:t>
            </a:r>
            <a:endParaRPr/>
          </a:p>
        </p:txBody>
      </p:sp>
      <p:sp>
        <p:nvSpPr>
          <p:cNvPr id="308" name="Google Shape;308;p31"/>
          <p:cNvSpPr txBox="1"/>
          <p:nvPr>
            <p:ph idx="8" type="body"/>
          </p:nvPr>
        </p:nvSpPr>
        <p:spPr>
          <a:xfrm>
            <a:off x="10393680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Инженер-технолог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309" name="Google Shape;309;p31"/>
          <p:cNvSpPr txBox="1"/>
          <p:nvPr>
            <p:ph idx="13" type="body"/>
          </p:nvPr>
        </p:nvSpPr>
        <p:spPr>
          <a:xfrm>
            <a:off x="10393680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Клянин Александр Александрович</a:t>
            </a:r>
            <a:endParaRPr/>
          </a:p>
        </p:txBody>
      </p:sp>
      <p:sp>
        <p:nvSpPr>
          <p:cNvPr id="310" name="Google Shape;310;p31"/>
          <p:cNvSpPr txBox="1"/>
          <p:nvPr>
            <p:ph idx="14" type="body"/>
          </p:nvPr>
        </p:nvSpPr>
        <p:spPr>
          <a:xfrm>
            <a:off x="15143226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Дизайнер маркетинговых материалов</a:t>
            </a:r>
            <a:endParaRPr/>
          </a:p>
        </p:txBody>
      </p:sp>
      <p:pic>
        <p:nvPicPr>
          <p:cNvPr id="311" name="Google Shape;311;p31"/>
          <p:cNvPicPr preferRelativeResize="0"/>
          <p:nvPr>
            <p:ph idx="1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1913" y="4217987"/>
            <a:ext cx="2139950" cy="1604963"/>
          </a:xfrm>
          <a:prstGeom prst="rect">
            <a:avLst/>
          </a:prstGeom>
          <a:noFill/>
        </p:spPr>
      </p:pic>
      <p:sp>
        <p:nvSpPr>
          <p:cNvPr id="312" name="Google Shape;312;p31"/>
          <p:cNvSpPr txBox="1"/>
          <p:nvPr>
            <p:ph idx="16" type="body"/>
          </p:nvPr>
        </p:nvSpPr>
        <p:spPr>
          <a:xfrm>
            <a:off x="15143226" y="662173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Сорокин Максим Андреевич</a:t>
            </a:r>
            <a:endParaRPr/>
          </a:p>
        </p:txBody>
      </p:sp>
      <p:pic>
        <p:nvPicPr>
          <p:cNvPr id="313" name="Google Shape;313;p31"/>
          <p:cNvPicPr preferRelativeResize="0"/>
          <p:nvPr>
            <p:ph idx="1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14713" y="4217987"/>
            <a:ext cx="2139950" cy="1604963"/>
          </a:xfrm>
          <a:prstGeom prst="rect">
            <a:avLst/>
          </a:prstGeom>
          <a:noFill/>
        </p:spPr>
      </p:pic>
      <p:pic>
        <p:nvPicPr>
          <p:cNvPr id="314" name="Google Shape;314;p31"/>
          <p:cNvPicPr preferRelativeResize="0"/>
          <p:nvPr>
            <p:ph idx="1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0988" y="4217987"/>
            <a:ext cx="2139950" cy="1604963"/>
          </a:xfrm>
          <a:prstGeom prst="rect">
            <a:avLst/>
          </a:prstGeom>
          <a:noFill/>
        </p:spPr>
      </p:pic>
      <p:pic>
        <p:nvPicPr>
          <p:cNvPr id="315" name="Google Shape;315;p31"/>
          <p:cNvPicPr preferRelativeResize="0"/>
          <p:nvPr>
            <p:ph idx="1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40538" y="4217987"/>
            <a:ext cx="2139950" cy="1604963"/>
          </a:xfrm>
          <a:prstGeom prst="rect">
            <a:avLst/>
          </a:prstGeom>
          <a:noFill/>
        </p:spPr>
      </p:pic>
      <p:pic>
        <p:nvPicPr>
          <p:cNvPr id="316" name="Google Shape;31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5675" y="3757371"/>
            <a:ext cx="2526200" cy="25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6987" y="3503200"/>
            <a:ext cx="2955425" cy="291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323" name="Google Shape;323;p32"/>
          <p:cNvSpPr txBox="1"/>
          <p:nvPr>
            <p:ph idx="2" type="body"/>
          </p:nvPr>
        </p:nvSpPr>
        <p:spPr>
          <a:xfrm>
            <a:off x="894607" y="2942400"/>
            <a:ext cx="13560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/>
              <a:t>Q1 2024 - создание MVP и  проверка в реальных условиях</a:t>
            </a:r>
            <a:endParaRPr sz="4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/>
              <a:t>Q2 2024 - оценка результатов и корректировка прототипа</a:t>
            </a:r>
            <a:endParaRPr sz="4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/>
              <a:t>Q3 2024 - начало производства готовых изделий</a:t>
            </a:r>
            <a:endParaRPr sz="4000"/>
          </a:p>
        </p:txBody>
      </p:sp>
      <p:sp>
        <p:nvSpPr>
          <p:cNvPr id="324" name="Google Shape;324;p32"/>
          <p:cNvSpPr txBox="1"/>
          <p:nvPr>
            <p:ph idx="3" type="body"/>
          </p:nvPr>
        </p:nvSpPr>
        <p:spPr>
          <a:xfrm>
            <a:off x="14288801" y="2942400"/>
            <a:ext cx="50487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3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Обратная связь</a:t>
            </a:r>
            <a:endParaRPr/>
          </a:p>
        </p:txBody>
      </p:sp>
      <p:sp>
        <p:nvSpPr>
          <p:cNvPr id="330" name="Google Shape;330;p33"/>
          <p:cNvSpPr txBox="1"/>
          <p:nvPr>
            <p:ph idx="4" type="body"/>
          </p:nvPr>
        </p:nvSpPr>
        <p:spPr>
          <a:xfrm>
            <a:off x="733713" y="31141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85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Telegram: +7 917 101 1517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