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88E2AA6-483F-42B4-B52D-3A57149C446F}">
  <a:tblStyle styleId="{288E2AA6-483F-42B4-B52D-3A57149C446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147" d="100"/>
          <a:sy n="147" d="100"/>
        </p:scale>
        <p:origin x="-59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2" name="Google Shape;19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6" name="Google Shape;20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9" name="Google Shape;2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7" name="Google Shape;2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3" name="Google Shape;27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315525" y="1342650"/>
            <a:ext cx="4835100" cy="2092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 dirty="0">
                <a:solidFill>
                  <a:schemeClr val="dk1"/>
                </a:solidFill>
              </a:rPr>
              <a:t>Датчик роста </a:t>
            </a:r>
            <a:r>
              <a:rPr lang="ru" sz="3100" dirty="0" smtClean="0">
                <a:solidFill>
                  <a:schemeClr val="dk1"/>
                </a:solidFill>
              </a:rPr>
              <a:t>растения для энергоэффективной системы управления теплиц</a:t>
            </a:r>
            <a:endParaRPr sz="310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9813" y="124919"/>
            <a:ext cx="1204552" cy="11450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>
            <a:spLocks noGrp="1"/>
          </p:cNvSpPr>
          <p:nvPr>
            <p:ph type="body" idx="1"/>
          </p:nvPr>
        </p:nvSpPr>
        <p:spPr>
          <a:xfrm>
            <a:off x="444229" y="1657144"/>
            <a:ext cx="6455923" cy="2350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571"/>
              <a:buNone/>
            </a:pPr>
            <a:r>
              <a:rPr lang="ru" dirty="0"/>
              <a:t>Система отслеживания роста растений позволяет экономично решать задачи по отслеживанию роста </a:t>
            </a:r>
            <a:r>
              <a:rPr lang="ru" dirty="0" smtClean="0"/>
              <a:t>агрокультур</a:t>
            </a:r>
            <a:r>
              <a:rPr lang="en-US" dirty="0" smtClean="0"/>
              <a:t> </a:t>
            </a:r>
            <a:r>
              <a:rPr lang="ru-RU" dirty="0" smtClean="0"/>
              <a:t>и определять необходимые, минимальные параметры окружающей среды, при которых растительная культура растёт быстрее и затраты на поддержание условий окружающей среды минимальны.</a:t>
            </a:r>
            <a:endParaRPr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1137753" y="25957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93652" y="1140941"/>
            <a:ext cx="4082757" cy="3314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>
                <a:solidFill>
                  <a:srgbClr val="132C40"/>
                </a:solidFill>
              </a:rPr>
              <a:t>Основными потребителями будут являться агрономы и агрокомпании, которым необходимо в промышленном масштабе отслеживать рост агрокультур - своей основной продукции, а также студенты агрономических специальностей, которым отслеживать рост необходимо в исследовательских целях</a:t>
            </a:r>
            <a:endParaRPr sz="160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288205" y="258063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2117" y="331984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2" descr="Фото: Сергей Николаев/ТАСС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5022" y="1263456"/>
            <a:ext cx="4247744" cy="2627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вальная выноска 13"/>
          <p:cNvSpPr/>
          <p:nvPr/>
        </p:nvSpPr>
        <p:spPr>
          <a:xfrm>
            <a:off x="265891" y="1841770"/>
            <a:ext cx="4701702" cy="2399490"/>
          </a:xfrm>
          <a:prstGeom prst="wedgeEllipseCallou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6400" lvl="0" indent="-266700">
              <a:lnSpc>
                <a:spcPct val="115000"/>
              </a:lnSpc>
              <a:buClr>
                <a:schemeClr val="dk1"/>
              </a:buClr>
              <a:buSzPts val="1200"/>
            </a:pPr>
            <a:r>
              <a:rPr lang="ru-RU" dirty="0" smtClean="0">
                <a:solidFill>
                  <a:srgbClr val="132C40"/>
                </a:solidFill>
              </a:rPr>
              <a:t>	</a:t>
            </a:r>
            <a:endParaRPr lang="ru-RU" dirty="0">
              <a:solidFill>
                <a:srgbClr val="132C40"/>
              </a:solidFill>
            </a:endParaRPr>
          </a:p>
        </p:txBody>
      </p:sp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1429582" y="273767"/>
            <a:ext cx="2318809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1063557" y="2101174"/>
            <a:ext cx="3560324" cy="2431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indent="0">
              <a:buNone/>
            </a:pPr>
            <a:r>
              <a:rPr lang="ru-RU" sz="1400" dirty="0" smtClean="0">
                <a:solidFill>
                  <a:srgbClr val="132C40"/>
                </a:solidFill>
              </a:rPr>
              <a:t>Существующие на текущий момент решения  это либо использование механических датчиков роста, которые оказывают существенное влияние на растение и нуждаются в постоянной корректировке (</a:t>
            </a:r>
            <a:r>
              <a:rPr lang="ru-RU" sz="1400" dirty="0" err="1" smtClean="0">
                <a:solidFill>
                  <a:srgbClr val="132C40"/>
                </a:solidFill>
              </a:rPr>
              <a:t>трудозатратны</a:t>
            </a:r>
            <a:r>
              <a:rPr lang="ru-RU" sz="1400" dirty="0" smtClean="0">
                <a:solidFill>
                  <a:srgbClr val="132C40"/>
                </a:solidFill>
              </a:rPr>
              <a:t> и, малопригодны к масштабированию)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327116" y="258064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1023" y="33198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Овальная выноска 12"/>
          <p:cNvSpPr/>
          <p:nvPr/>
        </p:nvSpPr>
        <p:spPr>
          <a:xfrm>
            <a:off x="3897547" y="233464"/>
            <a:ext cx="4740613" cy="195201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err="1" smtClean="0">
                <a:solidFill>
                  <a:srgbClr val="132C40"/>
                </a:solidFill>
              </a:rPr>
              <a:t>Агрокомпаниям</a:t>
            </a:r>
            <a:r>
              <a:rPr lang="ru-RU" dirty="0" smtClean="0">
                <a:solidFill>
                  <a:srgbClr val="132C40"/>
                </a:solidFill>
              </a:rPr>
              <a:t> и агрономам-исследователям необходимо собирать значительный объем данных о росте множества растений для контроля собственного производства/проведения исследований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456817" y="2262865"/>
            <a:ext cx="8084067" cy="2117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rgbClr val="132C40"/>
                </a:solidFill>
              </a:rPr>
              <a:t>Комплекс из </a:t>
            </a:r>
            <a:r>
              <a:rPr lang="ru" sz="2000" dirty="0" smtClean="0">
                <a:solidFill>
                  <a:srgbClr val="132C40"/>
                </a:solidFill>
              </a:rPr>
              <a:t>нескольких камер, </a:t>
            </a:r>
            <a:r>
              <a:rPr lang="ru" sz="2000" dirty="0">
                <a:solidFill>
                  <a:srgbClr val="132C40"/>
                </a:solidFill>
              </a:rPr>
              <a:t>круглосуточно снимающих растение под определенными углами, и программного обеспечения, анализирующего поступающую с камер информацию и предоставляющего набор данных о параметрах развития растения</a:t>
            </a:r>
            <a:endParaRPr sz="200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808048" y="2355650"/>
            <a:ext cx="6582300" cy="24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Стартап,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агрономам, студентам аграрных институтов, агрокомпаниям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необходимость определения реакции растения на изменение окружающей среды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экономии энергии на выращивании и исследовании растений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универсального датчика роста растений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быстрое определение геометрических параметров растения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https://investments.academic.ru/pictures/investments/img1985113_Pribyil_korporatsiy_v_SSH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14927" y="2611728"/>
            <a:ext cx="3796899" cy="2531772"/>
          </a:xfrm>
          <a:prstGeom prst="rect">
            <a:avLst/>
          </a:prstGeom>
          <a:noFill/>
        </p:spPr>
      </p:pic>
      <p:pic>
        <p:nvPicPr>
          <p:cNvPr id="14338" name="Picture 2" descr="https://www.my10000dollars.com/wp-content/uploads/2019/09/Alternatives-and-Tips-On-Working-Capital-Finance-By-Bank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48241" y="1"/>
            <a:ext cx="3400195" cy="2555132"/>
          </a:xfrm>
          <a:prstGeom prst="rect">
            <a:avLst/>
          </a:prstGeom>
          <a:noFill/>
        </p:spPr>
      </p:pic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113107" y="148221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106323" y="945990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sz="1200"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113106" y="13595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190637" y="1291240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работаем на рынке (B2C, B2B,)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Наша ЦА - это 10 компаний и не определённое количество людей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Наше решение будет стоить 60000 рублей - это 30 м. рублей (за все)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Сегменты А и B - не менее 24м  рублей (доля от предыдущей суммы)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Сможем заработать в первый год - не менее 240 000  рублей (доля от доли)</a:t>
            </a:r>
            <a:endParaRPr/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379005" y="433572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2"/>
          <p:cNvSpPr txBox="1">
            <a:spLocks noGrp="1"/>
          </p:cNvSpPr>
          <p:nvPr>
            <p:ph type="title"/>
          </p:nvPr>
        </p:nvSpPr>
        <p:spPr>
          <a:xfrm>
            <a:off x="437370" y="392586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784696" y="1491572"/>
          <a:ext cx="6556444" cy="3132390"/>
        </p:xfrm>
        <a:graphic>
          <a:graphicData uri="http://schemas.openxmlformats.org/drawingml/2006/table">
            <a:tbl>
              <a:tblPr firstRow="1" bandRow="1">
                <a:tableStyleId>{288E2AA6-483F-42B4-B52D-3A57149C446F}</a:tableStyleId>
              </a:tblPr>
              <a:tblGrid>
                <a:gridCol w="1639111"/>
                <a:gridCol w="1639111"/>
                <a:gridCol w="1639111"/>
                <a:gridCol w="1639111"/>
              </a:tblGrid>
              <a:tr h="664249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" sz="1400" dirty="0" smtClean="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Механические датчики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" sz="1400" dirty="0" smtClean="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Иностранный датчик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" sz="1400" dirty="0" smtClean="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Наш датчик</a:t>
                      </a:r>
                      <a:endParaRPr lang="ru-RU" dirty="0"/>
                    </a:p>
                  </a:txBody>
                  <a:tcPr anchor="ctr"/>
                </a:tc>
              </a:tr>
              <a:tr h="475394">
                <a:tc>
                  <a:txBody>
                    <a:bodyPr/>
                    <a:lstStyle/>
                    <a:p>
                      <a:pPr algn="ctr"/>
                      <a:r>
                        <a:rPr lang="ru" sz="1400" dirty="0" smtClean="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Цена: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" sz="1400" dirty="0" smtClean="0">
                          <a:solidFill>
                            <a:schemeClr val="dk2"/>
                          </a:solidFill>
                          <a:highlight>
                            <a:srgbClr val="00FF00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10 000 р</a:t>
                      </a:r>
                      <a:r>
                        <a:rPr lang="ru" sz="1400" dirty="0" smtClean="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" sz="1400" dirty="0" smtClean="0">
                          <a:solidFill>
                            <a:schemeClr val="dk2"/>
                          </a:solidFill>
                          <a:highlight>
                            <a:schemeClr val="accent3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200 000 р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" sz="1400" dirty="0" smtClean="0">
                          <a:solidFill>
                            <a:srgbClr val="132C40"/>
                          </a:solidFill>
                          <a:highlight>
                            <a:schemeClr val="accent2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50 000 р.</a:t>
                      </a:r>
                      <a:endParaRPr lang="ru-RU" dirty="0"/>
                    </a:p>
                  </a:txBody>
                  <a:tcPr anchor="ctr"/>
                </a:tc>
              </a:tr>
              <a:tr h="664249">
                <a:tc>
                  <a:txBody>
                    <a:bodyPr/>
                    <a:lstStyle/>
                    <a:p>
                      <a:pPr algn="ctr"/>
                      <a:r>
                        <a:rPr lang="ru" sz="1400" dirty="0" smtClean="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Скорость работы: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" sz="1400" dirty="0" smtClean="0">
                          <a:solidFill>
                            <a:srgbClr val="132C40"/>
                          </a:solidFill>
                          <a:highlight>
                            <a:srgbClr val="00FF00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 реальн. t</a:t>
                      </a:r>
                      <a:r>
                        <a:rPr lang="ru" sz="1400" dirty="0" smtClean="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	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" sz="1400" dirty="0" smtClean="0">
                          <a:solidFill>
                            <a:srgbClr val="132C40"/>
                          </a:solidFill>
                          <a:highlight>
                            <a:schemeClr val="accent3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10 минут - 1 час</a:t>
                      </a:r>
                      <a:r>
                        <a:rPr lang="ru" sz="1400" dirty="0" smtClean="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" sz="1400" dirty="0" smtClean="0">
                          <a:solidFill>
                            <a:srgbClr val="132C40"/>
                          </a:solidFill>
                          <a:highlight>
                            <a:srgbClr val="00FF00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 реальн. t</a:t>
                      </a:r>
                      <a:r>
                        <a:rPr lang="ru" sz="1400" dirty="0" smtClean="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	</a:t>
                      </a:r>
                      <a:endParaRPr lang="ru-RU" dirty="0"/>
                    </a:p>
                  </a:txBody>
                  <a:tcPr anchor="ctr"/>
                </a:tc>
              </a:tr>
              <a:tr h="6642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" sz="1400" dirty="0" smtClean="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Воздействие на </a:t>
                      </a:r>
                      <a:r>
                        <a:rPr lang="ru-RU" sz="1400" dirty="0" smtClean="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растение: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" sz="1400" dirty="0" smtClean="0">
                          <a:solidFill>
                            <a:srgbClr val="132C40"/>
                          </a:solidFill>
                          <a:highlight>
                            <a:schemeClr val="accent3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да</a:t>
                      </a:r>
                      <a:r>
                        <a:rPr lang="ru" sz="1400" dirty="0" smtClean="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" sz="1400" dirty="0" smtClean="0">
                          <a:solidFill>
                            <a:srgbClr val="132C40"/>
                          </a:solidFill>
                          <a:highlight>
                            <a:srgbClr val="00FF00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нет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" sz="1400" dirty="0" smtClean="0">
                          <a:solidFill>
                            <a:srgbClr val="132C40"/>
                          </a:solidFill>
                          <a:highlight>
                            <a:srgbClr val="00FF00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нет </a:t>
                      </a:r>
                      <a:endParaRPr lang="ru-RU" dirty="0"/>
                    </a:p>
                  </a:txBody>
                  <a:tcPr anchor="ctr"/>
                </a:tc>
              </a:tr>
              <a:tr h="664249">
                <a:tc>
                  <a:txBody>
                    <a:bodyPr/>
                    <a:lstStyle/>
                    <a:p>
                      <a:pPr algn="ctr"/>
                      <a:r>
                        <a:rPr lang="ru" sz="1400" dirty="0" smtClean="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точность измерения: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" sz="1400" dirty="0" smtClean="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более </a:t>
                      </a:r>
                      <a:r>
                        <a:rPr lang="ru" sz="1400" dirty="0" smtClean="0">
                          <a:solidFill>
                            <a:srgbClr val="132C40"/>
                          </a:solidFill>
                          <a:highlight>
                            <a:schemeClr val="accent3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 мм</a:t>
                      </a:r>
                      <a:r>
                        <a:rPr lang="ru" sz="1400" dirty="0" smtClean="0">
                          <a:solidFill>
                            <a:srgbClr val="132C40"/>
                          </a:solidFill>
                          <a:highlight>
                            <a:schemeClr val="accent2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" sz="1400" dirty="0" smtClean="0">
                          <a:solidFill>
                            <a:srgbClr val="132C40"/>
                          </a:solidFill>
                          <a:highlight>
                            <a:srgbClr val="00FF00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0.01 мм</a:t>
                      </a:r>
                      <a:r>
                        <a:rPr lang="ru" sz="1400" dirty="0" smtClean="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" sz="1400" dirty="0" smtClean="0">
                          <a:solidFill>
                            <a:srgbClr val="132C40"/>
                          </a:solidFill>
                          <a:highlight>
                            <a:srgbClr val="FF9900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0.5 мм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456818" y="2922131"/>
            <a:ext cx="79932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будем делать товар и программное обеспечение к нему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Это будет стоить 50 000 рублей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У нас будут покупать саму установку из трех камер, лицензию на программное обеспечение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Бизнес-модель - продажа физической продукции и подписок на ПО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Дополнительно мы можем зарабатывать на установке комплексов, предоставлении прогнозов на основе данных их работы</a:t>
            </a:r>
            <a:endParaRPr/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276" y="88259"/>
            <a:ext cx="452437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216868" y="200808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223353" y="1023804"/>
            <a:ext cx="7993200" cy="3748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2000" dirty="0" smtClean="0"/>
              <a:t>1) Собрана </a:t>
            </a:r>
            <a:r>
              <a:rPr lang="ru" sz="2000" dirty="0"/>
              <a:t>команда для выполнения проекта</a:t>
            </a:r>
            <a:endParaRPr sz="20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2000" dirty="0" smtClean="0"/>
              <a:t>2) Приобретены </a:t>
            </a:r>
            <a:r>
              <a:rPr lang="ru" sz="2000" dirty="0"/>
              <a:t>необходимые инструменты для создания датчика роста растения</a:t>
            </a: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2000" dirty="0" smtClean="0"/>
              <a:t>3) Разработано </a:t>
            </a:r>
            <a:r>
              <a:rPr lang="ru" sz="2000" dirty="0"/>
              <a:t>программное обеспечение для отделения границ растения от фона</a:t>
            </a:r>
            <a:br>
              <a:rPr lang="ru" sz="2000" dirty="0"/>
            </a:br>
            <a:r>
              <a:rPr lang="ru" sz="2000" dirty="0" smtClean="0"/>
              <a:t>4) Исследована </a:t>
            </a:r>
            <a:r>
              <a:rPr lang="ru" sz="2000" dirty="0"/>
              <a:t>возможность применения искусственного интеллекта</a:t>
            </a: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2000" dirty="0" smtClean="0"/>
              <a:t>5) Оценена </a:t>
            </a:r>
            <a:r>
              <a:rPr lang="ru" sz="2000" dirty="0"/>
              <a:t>погрешность измерений датчика.</a:t>
            </a:r>
            <a:endParaRPr sz="20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/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35"/>
          <p:cNvGraphicFramePr/>
          <p:nvPr/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noFill/>
                <a:tableStyleId>{288E2AA6-483F-42B4-B52D-3A57149C446F}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Маркелов Сергей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зам. Локоман Сергей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Маркелов Сергей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Локоман Сергей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47" name="Google Shape;247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8" name="Google Shape;248;p35"/>
          <p:cNvSpPr txBox="1">
            <a:spLocks noGrp="1"/>
          </p:cNvSpPr>
          <p:nvPr>
            <p:ph type="body" idx="1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0" name="Google Shape;260;p36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Создание макета датчика роста растения</a:t>
            </a: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Обучение ИИ.</a:t>
            </a: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Подготовка интуитивно-понятного интерфейса</a:t>
            </a: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Выход на рынок с МВП.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9" name="Google Shape;269;p36"/>
          <p:cNvGraphicFramePr/>
          <p:nvPr/>
        </p:nvGraphicFramePr>
        <p:xfrm>
          <a:off x="630335" y="3150175"/>
          <a:ext cx="7532025" cy="1869920"/>
        </p:xfrm>
        <a:graphic>
          <a:graphicData uri="http://schemas.openxmlformats.org/drawingml/2006/table">
            <a:tbl>
              <a:tblPr>
                <a:noFill/>
                <a:tableStyleId>{288E2AA6-483F-42B4-B52D-3A57149C446F}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Обучение ИИ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01.12.2023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ВСЕ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Создание демо-версии ПО под windows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01.01.2024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ВСЕ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Подготовка документации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01.02.2024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ВСЕ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70" name="Google Shape;270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3</a:t>
            </a: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5</a:t>
            </a: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месяцев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600">
                <a:solidFill>
                  <a:srgbClr val="132C40"/>
                </a:solidFill>
              </a:rPr>
              <a:t>Маркелов Сергей Олегович</a:t>
            </a:r>
            <a:endParaRPr sz="160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6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8 (963) 106 54 77</a:t>
            </a:r>
            <a:endParaRPr sz="16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6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tg: @Overridesergey</a:t>
            </a:r>
            <a:endParaRPr sz="16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5664</TotalTime>
  <Words>563</Words>
  <PresentationFormat>Экран (16:9)</PresentationFormat>
  <Paragraphs>111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Simple Light</vt:lpstr>
      <vt:lpstr>Simple Light</vt:lpstr>
      <vt:lpstr>Датчик роста растения для энергоэффективной системы управления теплиц</vt:lpstr>
      <vt:lpstr>Слайд 2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Датчик роста растения</dc:title>
  <cp:lastModifiedBy>Shulgin_SI</cp:lastModifiedBy>
  <cp:revision>6</cp:revision>
  <dcterms:modified xsi:type="dcterms:W3CDTF">2023-11-13T06:29:56Z</dcterms:modified>
</cp:coreProperties>
</file>