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9" r:id="rId13"/>
    <p:sldId id="265" r:id="rId14"/>
    <p:sldId id="266" r:id="rId15"/>
    <p:sldId id="267" r:id="rId16"/>
    <p:sldId id="268" r:id="rId17"/>
  </p:sldIdLst>
  <p:sldSz cx="14630400" cy="8229600"/>
  <p:notesSz cx="8229600" cy="14630400"/>
  <p:embeddedFontLst>
    <p:embeddedFont>
      <p:font typeface="Libre Baskerville" panose="02000000000000000000" pitchFamily="34" charset="0"/>
      <p:bold r:id="rId21"/>
    </p:embeddedFont>
    <p:embeddedFont>
      <p:font typeface="Libre Baskerville" panose="02000000000000000000" pitchFamily="34" charset="-122"/>
      <p:bold r:id="rId22"/>
    </p:embeddedFont>
    <p:embeddedFont>
      <p:font typeface="Libre Baskerville" panose="02000000000000000000" pitchFamily="34" charset="-120"/>
      <p:bold r:id="rId23"/>
    </p:embeddedFont>
    <p:embeddedFont>
      <p:font typeface="Open Sans" pitchFamily="34" charset="0"/>
      <p:bold r:id="rId24"/>
    </p:embeddedFont>
    <p:embeddedFont>
      <p:font typeface="Open Sans" pitchFamily="34" charset="-122"/>
      <p:bold r:id="rId25"/>
    </p:embeddedFont>
    <p:embeddedFont>
      <p:font typeface="Open Sans" pitchFamily="34" charset="-120"/>
      <p:bold r:id="rId26"/>
    </p:embeddedFont>
    <p:embeddedFont>
      <p:font typeface="Calibri" panose="020F0502020204030204" charset="0"/>
      <p:regular r:id="rId27"/>
      <p:bold r:id="rId28"/>
      <p:italic r:id="rId29"/>
      <p:boldItalic r:id="rId3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font" Target="fonts/font10.fntdata"/><Relationship Id="rId3" Type="http://schemas.openxmlformats.org/officeDocument/2006/relationships/slide" Target="slides/slide1.xml"/><Relationship Id="rId29" Type="http://schemas.openxmlformats.org/officeDocument/2006/relationships/font" Target="fonts/font9.fntdata"/><Relationship Id="rId28" Type="http://schemas.openxmlformats.org/officeDocument/2006/relationships/font" Target="fonts/font8.fntdata"/><Relationship Id="rId27" Type="http://schemas.openxmlformats.org/officeDocument/2006/relationships/font" Target="fonts/font7.fntdata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3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10.png"/><Relationship Id="rId2" Type="http://schemas.openxmlformats.org/officeDocument/2006/relationships/tags" Target="../tags/tag2.xml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2098" y="485061"/>
            <a:ext cx="4229933" cy="52875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ЭхоОграда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592098" y="1268174"/>
            <a:ext cx="7959804" cy="2706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Акустическое оборудование для отпугивания </a:t>
            </a:r>
            <a:r>
              <a:rPr lang="ru-RU" altLang="en-US" sz="13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животных</a:t>
            </a:r>
            <a:endParaRPr lang="ru-RU" altLang="en-US" sz="1300" dirty="0">
              <a:solidFill>
                <a:srgbClr val="49495A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92098" y="1791891"/>
            <a:ext cx="7959804" cy="36480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700"/>
              </a:lnSpc>
              <a:buNone/>
            </a:pPr>
            <a:r>
              <a:rPr lang="en-US" sz="45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Без шума, без страха!</a:t>
            </a:r>
            <a:r>
              <a:rPr lang="en-US" sz="45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 Современное решение для безопасности на транспорте и в агробизнесе</a:t>
            </a:r>
            <a:endParaRPr lang="en-US" sz="4550" dirty="0"/>
          </a:p>
        </p:txBody>
      </p:sp>
      <p:sp>
        <p:nvSpPr>
          <p:cNvPr id="6" name="Text 3"/>
          <p:cNvSpPr/>
          <p:nvPr/>
        </p:nvSpPr>
        <p:spPr>
          <a:xfrm>
            <a:off x="592098" y="5693688"/>
            <a:ext cx="7959804" cy="2706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Команда: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92098" y="6154579"/>
            <a:ext cx="7959804" cy="2706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Алексеев Алексей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2098" y="6484382"/>
            <a:ext cx="7959804" cy="2706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Козменков Олег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92098" y="6814185"/>
            <a:ext cx="7959804" cy="2706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Варламов Максим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92098" y="7143988"/>
            <a:ext cx="7959804" cy="2706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Федичева Екатерина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92098" y="7473791"/>
            <a:ext cx="7959804" cy="2706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Петров Данила</a:t>
            </a:r>
            <a:endParaRPr lang="en-US" sz="1300" dirty="0"/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05783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 </a:t>
            </a:r>
            <a:r>
              <a:rPr lang="ru-RU" altLang="en-US" sz="44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П</a:t>
            </a:r>
            <a:r>
              <a:rPr lang="en-US" sz="44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роблема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668191"/>
            <a:ext cx="130428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Ежегодные значительные экономические потери и риски безопасности из-за столкновений крупного рогатого скота с железнодорожным транспортом.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649147"/>
            <a:ext cx="6407944" cy="2456617"/>
          </a:xfrm>
          <a:prstGeom prst="roundRect">
            <a:avLst>
              <a:gd name="adj" fmla="val 5956"/>
            </a:avLst>
          </a:prstGeom>
          <a:solidFill>
            <a:srgbClr val="FBFAFF"/>
          </a:solidFill>
          <a:ln w="30480">
            <a:solidFill>
              <a:srgbClr val="D0CED9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310" y="3649147"/>
            <a:ext cx="121920" cy="245661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2524" y="3906441"/>
            <a:ext cx="543091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РЖД и операторы ж/д инфраструктуры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142524" y="4396859"/>
            <a:ext cx="5801916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Сбои в движении поездов, повреждение составов, внеплановые ремонты путей. </a:t>
            </a:r>
            <a:r>
              <a:rPr lang="en-US" sz="1750" b="1" dirty="0">
                <a:solidFill>
                  <a:srgbClr val="403CC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Ежегодные убытки оцениваются в 2-3 млрд рублей.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28548" y="3649147"/>
            <a:ext cx="6408063" cy="2456617"/>
          </a:xfrm>
          <a:prstGeom prst="roundRect">
            <a:avLst>
              <a:gd name="adj" fmla="val 5956"/>
            </a:avLst>
          </a:prstGeom>
          <a:solidFill>
            <a:srgbClr val="FBFAFF"/>
          </a:solidFill>
          <a:ln w="30480">
            <a:solidFill>
              <a:srgbClr val="D0CED9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8067" y="3649147"/>
            <a:ext cx="121920" cy="245661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777282" y="3906441"/>
            <a:ext cx="458628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Сельхозпредприятия и фермеры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7777282" y="4396859"/>
            <a:ext cx="5802035" cy="14516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Прямые убытки от гибели и травмирования скота, штрафы за нарушения работы ЖД. В приграничных с ЖД хозяйствах потери могут достигать 15% поголовья.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793790" y="6360914"/>
            <a:ext cx="13042821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788" y="316468"/>
            <a:ext cx="2877145" cy="3596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Наше решение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402788" y="848678"/>
            <a:ext cx="13824823" cy="9925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ЭхоОграда</a:t>
            </a:r>
            <a:r>
              <a:rPr lang="en-US" sz="31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 – инновационная акустическая система, создающая «звуковой барьер».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02788" y="2128718"/>
            <a:ext cx="1438513" cy="1797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Суть решения: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02788" y="2423517"/>
            <a:ext cx="6772037" cy="55256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Разработка автономных устройств, которые при обнаружении приближения животных издают специализированные звуковые сигналы (в т.ч. ультразвуковые). Эти сигналы вызывают дискомфорт у крупного рогатого скота и останавливают его движение, не причиняя вреда здоровью.</a:t>
            </a:r>
            <a:endParaRPr lang="en-US" sz="9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8125" y="1841500"/>
            <a:ext cx="6772275" cy="638746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75310" y="9346525"/>
            <a:ext cx="1726287" cy="21574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Ключевой принцип: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575310" y="9734788"/>
            <a:ext cx="13652302" cy="1841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Профилактика и отпугивание вместо физического барьера и ликвидации последствий.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402788" y="9174004"/>
            <a:ext cx="15240" cy="874395"/>
          </a:xfrm>
          <a:prstGeom prst="rect">
            <a:avLst/>
          </a:prstGeom>
          <a:solidFill>
            <a:srgbClr val="403CCF"/>
          </a:solidFill>
        </p:spPr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23384" y="788670"/>
            <a:ext cx="6662499" cy="5687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Технология и научная основа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123384" y="1630323"/>
            <a:ext cx="7870031" cy="29122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 чем основано наше решение: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123384" y="2308146"/>
            <a:ext cx="3713083" cy="68246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1. Собственные разработки: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6123384" y="3172539"/>
            <a:ext cx="3713083" cy="14561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SzPct val="100000"/>
              <a:buNone/>
            </a:pPr>
            <a:r>
              <a:rPr lang="en-US" sz="14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Уникальные акустические алгоритмы:</a:t>
            </a: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Комбинации звуковых частот (1-8 кГц + ультразвук 18-25 кГц), разработанные с учетом слухового восприятия КРС.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123384" y="4692372"/>
            <a:ext cx="3713083" cy="11649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SzPct val="100000"/>
              <a:buNone/>
            </a:pPr>
            <a:r>
              <a:rPr lang="en-US" sz="14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Адаптивные протоколы:</a:t>
            </a: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Система автоматически меняет сигналы для предотвращения привыкания животных.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123384" y="5920978"/>
            <a:ext cx="3713083" cy="14561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SzPct val="100000"/>
              <a:buNone/>
            </a:pPr>
            <a:r>
              <a:rPr lang="en-US" sz="14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Программное обеспечение:</a:t>
            </a: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Облачная платформа для дистанционного мониторинга, контроля и анализа работы устройств.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287953" y="2308146"/>
            <a:ext cx="2729984" cy="3412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2. Научная база: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10287953" y="2831306"/>
            <a:ext cx="3713083" cy="5824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Исследования слухового восприятия КРС.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0287953" y="3477458"/>
            <a:ext cx="3713083" cy="87368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Психоакустические модели поведения сельскохозяйственных животных.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287953" y="4414838"/>
            <a:ext cx="3713083" cy="87368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Полевые исследования эффективности акустических методов отпугивания.</a:t>
            </a:r>
            <a:endParaRPr lang="en-US" sz="1400" dirty="0"/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935" y="471170"/>
            <a:ext cx="5048250" cy="6858000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1141"/>
            <a:ext cx="8957072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Продукт: Комплекс «ЭхоОграда»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673548"/>
            <a:ext cx="130428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Что мы предлагаем: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Комплекс автономных акустических отпугивателей с системой интеллектуального управления.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654504"/>
            <a:ext cx="13042821" cy="37052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SzPct val="100000"/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☀️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Полная автономность: Работа на солнечных батареях.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104323"/>
            <a:ext cx="13042821" cy="7334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SzPct val="100000"/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🛡️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Всепогодное и долговечное исполнение: Степень защиты IP67, срок службы – 5+ лет, температурный диапазон от -40°C до +60°C.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917043"/>
            <a:ext cx="13042821" cy="7334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SzPct val="100000"/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🔧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Интеллектуальное управление: Адаптивные алгоритмы, дистанционный контроль через мобильное приложение.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729764"/>
            <a:ext cx="13042821" cy="37052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SzPct val="100000"/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⚡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Простота и скорость развертывания: Установка комплекта за 1 день.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6355437"/>
            <a:ext cx="13042821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Ключевые особенности продукта:</a:t>
            </a:r>
            <a:endParaRPr lang="en-US" sz="1750" dirty="0"/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93508"/>
            <a:ext cx="9826823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Ключевые технические параметры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555915"/>
            <a:ext cx="13042821" cy="4280059"/>
          </a:xfrm>
          <a:prstGeom prst="roundRect">
            <a:avLst>
              <a:gd name="adj" fmla="val 79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563535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5" name="Text 3"/>
          <p:cNvSpPr/>
          <p:nvPr/>
        </p:nvSpPr>
        <p:spPr>
          <a:xfrm>
            <a:off x="1028224" y="2707243"/>
            <a:ext cx="605635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Акустический диапазон: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45824" y="2707243"/>
            <a:ext cx="605635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500 Гц – 25 кГц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(слышимый + ультразвуковой)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801410" y="3213854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8" name="Text 6"/>
          <p:cNvSpPr/>
          <p:nvPr/>
        </p:nvSpPr>
        <p:spPr>
          <a:xfrm>
            <a:off x="1028224" y="3357563"/>
            <a:ext cx="605635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Дальность эффективного действия: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45824" y="3357563"/>
            <a:ext cx="605635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15-30 метров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801410" y="3864173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11" name="Text 9"/>
          <p:cNvSpPr/>
          <p:nvPr/>
        </p:nvSpPr>
        <p:spPr>
          <a:xfrm>
            <a:off x="1028224" y="4007882"/>
            <a:ext cx="605635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Дальность обнаружения животных: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45824" y="4007882"/>
            <a:ext cx="605635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 50 метров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801410" y="4514493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14" name="Text 12"/>
          <p:cNvSpPr/>
          <p:nvPr/>
        </p:nvSpPr>
        <p:spPr>
          <a:xfrm>
            <a:off x="1028224" y="4658201"/>
            <a:ext cx="605635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Время реакции системы: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545824" y="4658201"/>
            <a:ext cx="605635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&lt; 2 секунд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801410" y="5164812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17" name="Text 15"/>
          <p:cNvSpPr/>
          <p:nvPr/>
        </p:nvSpPr>
        <p:spPr>
          <a:xfrm>
            <a:off x="1028224" y="5308521"/>
            <a:ext cx="605635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Автономность работы: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7545824" y="5308521"/>
            <a:ext cx="605635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 30 дней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при отсутствии солнца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801410" y="5815132"/>
            <a:ext cx="13027581" cy="1013222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20" name="Text 18"/>
          <p:cNvSpPr/>
          <p:nvPr/>
        </p:nvSpPr>
        <p:spPr>
          <a:xfrm>
            <a:off x="1028224" y="5958840"/>
            <a:ext cx="605635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Связь:</a:t>
            </a:r>
            <a:endParaRPr lang="en-US" sz="1750" dirty="0"/>
          </a:p>
        </p:txBody>
      </p:sp>
      <p:sp>
        <p:nvSpPr>
          <p:cNvPr id="21" name="Text 19"/>
          <p:cNvSpPr/>
          <p:nvPr/>
        </p:nvSpPr>
        <p:spPr>
          <a:xfrm>
            <a:off x="7545824" y="5958840"/>
            <a:ext cx="6056352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LoRaWAN / NB-IoT / GPS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для интеграции в существующие системы мониторинга</a:t>
            </a:r>
            <a:endParaRPr lang="en-US" sz="1750" dirty="0"/>
          </a:p>
        </p:txBody>
      </p:sp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6228159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Смета компонентов устройства «ЭхоОграда»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96835" y="892969"/>
            <a:ext cx="13836729" cy="6668453"/>
          </a:xfrm>
          <a:prstGeom prst="roundRect">
            <a:avLst>
              <a:gd name="adj" fmla="val 25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04455" y="900589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5" name="Text 3"/>
          <p:cNvSpPr/>
          <p:nvPr/>
        </p:nvSpPr>
        <p:spPr>
          <a:xfrm>
            <a:off x="518160" y="976193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213009" y="976193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Компонент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359360" y="976193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Характеристики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8814673" y="976193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Кол-во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0196751" y="976193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Стоимость (руб.)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404455" y="1233249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11" name="Text 9"/>
          <p:cNvSpPr/>
          <p:nvPr/>
        </p:nvSpPr>
        <p:spPr>
          <a:xfrm>
            <a:off x="518160" y="1308854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1213009" y="1308854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Микроконтроллер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359360" y="1308854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STM32F407, 168 МГц, 1 МБ Flash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8814673" y="1308854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10196751" y="1308854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2 500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04455" y="1565910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17" name="Text 15"/>
          <p:cNvSpPr/>
          <p:nvPr/>
        </p:nvSpPr>
        <p:spPr>
          <a:xfrm>
            <a:off x="518160" y="1641515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213009" y="1641515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Солнечная панель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5359360" y="1641515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30 Вт, 12 В, монокристалл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8814673" y="1641515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0196751" y="1641515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3 200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404455" y="1898571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23" name="Text 21"/>
          <p:cNvSpPr/>
          <p:nvPr/>
        </p:nvSpPr>
        <p:spPr>
          <a:xfrm>
            <a:off x="518160" y="1974175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213009" y="1974175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Аккумулятор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5359360" y="1974175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LiFePO4 12В 20Ач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8814673" y="1974175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10196751" y="1974175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4 500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404455" y="2231231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29" name="Text 27"/>
          <p:cNvSpPr/>
          <p:nvPr/>
        </p:nvSpPr>
        <p:spPr>
          <a:xfrm>
            <a:off x="518160" y="2306836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1213009" y="2306836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Контроллер заряда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5359360" y="2306836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MPPT 20А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8814673" y="2306836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0196751" y="2306836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1 800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404455" y="2563892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35" name="Text 33"/>
          <p:cNvSpPr/>
          <p:nvPr/>
        </p:nvSpPr>
        <p:spPr>
          <a:xfrm>
            <a:off x="518160" y="2639497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1213009" y="2639497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Ультразвуковой излучатель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5359360" y="2639497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20-25 кГц, 105 дБ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8814673" y="2639497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10196751" y="2639497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4 600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404455" y="2896553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41" name="Text 39"/>
          <p:cNvSpPr/>
          <p:nvPr/>
        </p:nvSpPr>
        <p:spPr>
          <a:xfrm>
            <a:off x="518160" y="2972157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6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1213009" y="2972157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Широкополосный динамик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5359360" y="2972157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5-15 Вт, 500 Гц - 8 кГц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8814673" y="2972157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10196751" y="2972157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1 500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404455" y="3229213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47" name="Text 45"/>
          <p:cNvSpPr/>
          <p:nvPr/>
        </p:nvSpPr>
        <p:spPr>
          <a:xfrm>
            <a:off x="518160" y="3304818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</a:t>
            </a:r>
            <a:endParaRPr lang="en-US" sz="850" dirty="0"/>
          </a:p>
        </p:txBody>
      </p:sp>
      <p:sp>
        <p:nvSpPr>
          <p:cNvPr id="48" name="Text 46"/>
          <p:cNvSpPr/>
          <p:nvPr/>
        </p:nvSpPr>
        <p:spPr>
          <a:xfrm>
            <a:off x="1213009" y="3304818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Радарный датчик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5359360" y="3304818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24 ГГц, дальность до 50 м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8814673" y="3304818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51" name="Text 49"/>
          <p:cNvSpPr/>
          <p:nvPr/>
        </p:nvSpPr>
        <p:spPr>
          <a:xfrm>
            <a:off x="10196751" y="3304818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5 200</a:t>
            </a: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404455" y="3561874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53" name="Text 51"/>
          <p:cNvSpPr/>
          <p:nvPr/>
        </p:nvSpPr>
        <p:spPr>
          <a:xfrm>
            <a:off x="518160" y="3637478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</a:t>
            </a:r>
            <a:endParaRPr lang="en-US" sz="850" dirty="0"/>
          </a:p>
        </p:txBody>
      </p:sp>
      <p:sp>
        <p:nvSpPr>
          <p:cNvPr id="54" name="Text 52"/>
          <p:cNvSpPr/>
          <p:nvPr/>
        </p:nvSpPr>
        <p:spPr>
          <a:xfrm>
            <a:off x="1213009" y="3637478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Модуль NB-IoT</a:t>
            </a:r>
            <a:endParaRPr lang="en-US" sz="850" dirty="0"/>
          </a:p>
        </p:txBody>
      </p:sp>
      <p:sp>
        <p:nvSpPr>
          <p:cNvPr id="55" name="Text 53"/>
          <p:cNvSpPr/>
          <p:nvPr/>
        </p:nvSpPr>
        <p:spPr>
          <a:xfrm>
            <a:off x="5359360" y="3637478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Quectel BC66, LTE Cat NB2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8814673" y="3637478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57" name="Text 55"/>
          <p:cNvSpPr/>
          <p:nvPr/>
        </p:nvSpPr>
        <p:spPr>
          <a:xfrm>
            <a:off x="10196751" y="3637478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2 800</a:t>
            </a:r>
            <a:endParaRPr lang="en-US" sz="850" dirty="0"/>
          </a:p>
        </p:txBody>
      </p:sp>
      <p:sp>
        <p:nvSpPr>
          <p:cNvPr id="58" name="Shape 56"/>
          <p:cNvSpPr/>
          <p:nvPr/>
        </p:nvSpPr>
        <p:spPr>
          <a:xfrm>
            <a:off x="404455" y="3894534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59" name="Text 57"/>
          <p:cNvSpPr/>
          <p:nvPr/>
        </p:nvSpPr>
        <p:spPr>
          <a:xfrm>
            <a:off x="518160" y="3970139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</a:t>
            </a:r>
            <a:endParaRPr lang="en-US" sz="850" dirty="0"/>
          </a:p>
        </p:txBody>
      </p:sp>
      <p:sp>
        <p:nvSpPr>
          <p:cNvPr id="60" name="Text 58"/>
          <p:cNvSpPr/>
          <p:nvPr/>
        </p:nvSpPr>
        <p:spPr>
          <a:xfrm>
            <a:off x="1213009" y="3970139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Модуль LoRaWAN</a:t>
            </a:r>
            <a:endParaRPr lang="en-US" sz="850" dirty="0"/>
          </a:p>
        </p:txBody>
      </p:sp>
      <p:sp>
        <p:nvSpPr>
          <p:cNvPr id="61" name="Text 59"/>
          <p:cNvSpPr/>
          <p:nvPr/>
        </p:nvSpPr>
        <p:spPr>
          <a:xfrm>
            <a:off x="5359360" y="3970139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Semtech SX1276, 868 МГц</a:t>
            </a:r>
            <a:endParaRPr lang="en-US" sz="850" dirty="0"/>
          </a:p>
        </p:txBody>
      </p:sp>
      <p:sp>
        <p:nvSpPr>
          <p:cNvPr id="62" name="Text 60"/>
          <p:cNvSpPr/>
          <p:nvPr/>
        </p:nvSpPr>
        <p:spPr>
          <a:xfrm>
            <a:off x="8814673" y="3970139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63" name="Text 61"/>
          <p:cNvSpPr/>
          <p:nvPr/>
        </p:nvSpPr>
        <p:spPr>
          <a:xfrm>
            <a:off x="10196751" y="3970139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1 900</a:t>
            </a:r>
            <a:endParaRPr lang="en-US" sz="850" dirty="0"/>
          </a:p>
        </p:txBody>
      </p:sp>
      <p:sp>
        <p:nvSpPr>
          <p:cNvPr id="64" name="Shape 62"/>
          <p:cNvSpPr/>
          <p:nvPr/>
        </p:nvSpPr>
        <p:spPr>
          <a:xfrm>
            <a:off x="404455" y="4227195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65" name="Text 63"/>
          <p:cNvSpPr/>
          <p:nvPr/>
        </p:nvSpPr>
        <p:spPr>
          <a:xfrm>
            <a:off x="518160" y="4302800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</a:t>
            </a:r>
            <a:endParaRPr lang="en-US" sz="850" dirty="0"/>
          </a:p>
        </p:txBody>
      </p:sp>
      <p:sp>
        <p:nvSpPr>
          <p:cNvPr id="66" name="Text 64"/>
          <p:cNvSpPr/>
          <p:nvPr/>
        </p:nvSpPr>
        <p:spPr>
          <a:xfrm>
            <a:off x="1213009" y="4302800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GPS-модуль</a:t>
            </a:r>
            <a:endParaRPr lang="en-US" sz="850" dirty="0"/>
          </a:p>
        </p:txBody>
      </p:sp>
      <p:sp>
        <p:nvSpPr>
          <p:cNvPr id="67" name="Text 65"/>
          <p:cNvSpPr/>
          <p:nvPr/>
        </p:nvSpPr>
        <p:spPr>
          <a:xfrm>
            <a:off x="5359360" y="4302800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U-blox NEO-M8N</a:t>
            </a:r>
            <a:endParaRPr lang="en-US" sz="850" dirty="0"/>
          </a:p>
        </p:txBody>
      </p:sp>
      <p:sp>
        <p:nvSpPr>
          <p:cNvPr id="68" name="Text 66"/>
          <p:cNvSpPr/>
          <p:nvPr/>
        </p:nvSpPr>
        <p:spPr>
          <a:xfrm>
            <a:off x="8814673" y="4302800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69" name="Text 67"/>
          <p:cNvSpPr/>
          <p:nvPr/>
        </p:nvSpPr>
        <p:spPr>
          <a:xfrm>
            <a:off x="10196751" y="4302800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1 600</a:t>
            </a:r>
            <a:endParaRPr lang="en-US" sz="850" dirty="0"/>
          </a:p>
        </p:txBody>
      </p:sp>
      <p:sp>
        <p:nvSpPr>
          <p:cNvPr id="70" name="Shape 68"/>
          <p:cNvSpPr/>
          <p:nvPr/>
        </p:nvSpPr>
        <p:spPr>
          <a:xfrm>
            <a:off x="404455" y="4559856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71" name="Text 69"/>
          <p:cNvSpPr/>
          <p:nvPr/>
        </p:nvSpPr>
        <p:spPr>
          <a:xfrm>
            <a:off x="518160" y="4635460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</a:t>
            </a:r>
            <a:endParaRPr lang="en-US" sz="850" dirty="0"/>
          </a:p>
        </p:txBody>
      </p:sp>
      <p:sp>
        <p:nvSpPr>
          <p:cNvPr id="72" name="Text 70"/>
          <p:cNvSpPr/>
          <p:nvPr/>
        </p:nvSpPr>
        <p:spPr>
          <a:xfrm>
            <a:off x="1213009" y="4635460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Датчик температуры/влажности</a:t>
            </a:r>
            <a:endParaRPr lang="en-US" sz="850" dirty="0"/>
          </a:p>
        </p:txBody>
      </p:sp>
      <p:sp>
        <p:nvSpPr>
          <p:cNvPr id="73" name="Text 71"/>
          <p:cNvSpPr/>
          <p:nvPr/>
        </p:nvSpPr>
        <p:spPr>
          <a:xfrm>
            <a:off x="5359360" y="4635460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SHT35, -40°C до +125°C</a:t>
            </a:r>
            <a:endParaRPr lang="en-US" sz="850" dirty="0"/>
          </a:p>
        </p:txBody>
      </p:sp>
      <p:sp>
        <p:nvSpPr>
          <p:cNvPr id="74" name="Text 72"/>
          <p:cNvSpPr/>
          <p:nvPr/>
        </p:nvSpPr>
        <p:spPr>
          <a:xfrm>
            <a:off x="8814673" y="4635460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75" name="Text 73"/>
          <p:cNvSpPr/>
          <p:nvPr/>
        </p:nvSpPr>
        <p:spPr>
          <a:xfrm>
            <a:off x="10196751" y="4635460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800</a:t>
            </a:r>
            <a:endParaRPr lang="en-US" sz="850" dirty="0"/>
          </a:p>
        </p:txBody>
      </p:sp>
      <p:sp>
        <p:nvSpPr>
          <p:cNvPr id="76" name="Shape 74"/>
          <p:cNvSpPr/>
          <p:nvPr/>
        </p:nvSpPr>
        <p:spPr>
          <a:xfrm>
            <a:off x="404455" y="4892516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77" name="Text 75"/>
          <p:cNvSpPr/>
          <p:nvPr/>
        </p:nvSpPr>
        <p:spPr>
          <a:xfrm>
            <a:off x="518160" y="4968121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12</a:t>
            </a:r>
            <a:endParaRPr lang="en-US" sz="850" dirty="0"/>
          </a:p>
        </p:txBody>
      </p:sp>
      <p:sp>
        <p:nvSpPr>
          <p:cNvPr id="78" name="Text 76"/>
          <p:cNvSpPr/>
          <p:nvPr/>
        </p:nvSpPr>
        <p:spPr>
          <a:xfrm>
            <a:off x="1213009" y="4968121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DC/DC преобразователь</a:t>
            </a:r>
            <a:endParaRPr lang="en-US" sz="850" dirty="0"/>
          </a:p>
        </p:txBody>
      </p:sp>
      <p:sp>
        <p:nvSpPr>
          <p:cNvPr id="79" name="Text 77"/>
          <p:cNvSpPr/>
          <p:nvPr/>
        </p:nvSpPr>
        <p:spPr>
          <a:xfrm>
            <a:off x="5359360" y="4968121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12В→3.3В/5В, 95% КПД</a:t>
            </a:r>
            <a:endParaRPr lang="en-US" sz="850" dirty="0"/>
          </a:p>
        </p:txBody>
      </p:sp>
      <p:sp>
        <p:nvSpPr>
          <p:cNvPr id="80" name="Text 78"/>
          <p:cNvSpPr/>
          <p:nvPr/>
        </p:nvSpPr>
        <p:spPr>
          <a:xfrm>
            <a:off x="8814673" y="4968121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81" name="Text 79"/>
          <p:cNvSpPr/>
          <p:nvPr/>
        </p:nvSpPr>
        <p:spPr>
          <a:xfrm>
            <a:off x="10196751" y="4968121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700</a:t>
            </a:r>
            <a:endParaRPr lang="en-US" sz="850" dirty="0"/>
          </a:p>
        </p:txBody>
      </p:sp>
      <p:sp>
        <p:nvSpPr>
          <p:cNvPr id="82" name="Shape 80"/>
          <p:cNvSpPr/>
          <p:nvPr/>
        </p:nvSpPr>
        <p:spPr>
          <a:xfrm>
            <a:off x="404455" y="5225177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83" name="Text 81"/>
          <p:cNvSpPr/>
          <p:nvPr/>
        </p:nvSpPr>
        <p:spPr>
          <a:xfrm>
            <a:off x="518160" y="5300782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13</a:t>
            </a:r>
            <a:endParaRPr lang="en-US" sz="850" dirty="0"/>
          </a:p>
        </p:txBody>
      </p:sp>
      <p:sp>
        <p:nvSpPr>
          <p:cNvPr id="84" name="Text 82"/>
          <p:cNvSpPr/>
          <p:nvPr/>
        </p:nvSpPr>
        <p:spPr>
          <a:xfrm>
            <a:off x="1213009" y="5300782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Усилитель мощности</a:t>
            </a:r>
            <a:endParaRPr lang="en-US" sz="850" dirty="0"/>
          </a:p>
        </p:txBody>
      </p:sp>
      <p:sp>
        <p:nvSpPr>
          <p:cNvPr id="85" name="Text 83"/>
          <p:cNvSpPr/>
          <p:nvPr/>
        </p:nvSpPr>
        <p:spPr>
          <a:xfrm>
            <a:off x="5359360" y="5300782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Класс D, 2×15 Вт</a:t>
            </a:r>
            <a:endParaRPr lang="en-US" sz="850" dirty="0"/>
          </a:p>
        </p:txBody>
      </p:sp>
      <p:sp>
        <p:nvSpPr>
          <p:cNvPr id="86" name="Text 84"/>
          <p:cNvSpPr/>
          <p:nvPr/>
        </p:nvSpPr>
        <p:spPr>
          <a:xfrm>
            <a:off x="8814673" y="5300782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87" name="Text 85"/>
          <p:cNvSpPr/>
          <p:nvPr/>
        </p:nvSpPr>
        <p:spPr>
          <a:xfrm>
            <a:off x="10196751" y="5300782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1 200</a:t>
            </a:r>
            <a:endParaRPr lang="en-US" sz="850" dirty="0"/>
          </a:p>
        </p:txBody>
      </p:sp>
      <p:sp>
        <p:nvSpPr>
          <p:cNvPr id="88" name="Shape 86"/>
          <p:cNvSpPr/>
          <p:nvPr/>
        </p:nvSpPr>
        <p:spPr>
          <a:xfrm>
            <a:off x="404455" y="5557838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89" name="Text 87"/>
          <p:cNvSpPr/>
          <p:nvPr/>
        </p:nvSpPr>
        <p:spPr>
          <a:xfrm>
            <a:off x="518160" y="5633442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14</a:t>
            </a:r>
            <a:endParaRPr lang="en-US" sz="850" dirty="0"/>
          </a:p>
        </p:txBody>
      </p:sp>
      <p:sp>
        <p:nvSpPr>
          <p:cNvPr id="90" name="Text 88"/>
          <p:cNvSpPr/>
          <p:nvPr/>
        </p:nvSpPr>
        <p:spPr>
          <a:xfrm>
            <a:off x="1213009" y="5633442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Плата управления</a:t>
            </a:r>
            <a:endParaRPr lang="en-US" sz="850" dirty="0"/>
          </a:p>
        </p:txBody>
      </p:sp>
      <p:sp>
        <p:nvSpPr>
          <p:cNvPr id="91" name="Text 89"/>
          <p:cNvSpPr/>
          <p:nvPr/>
        </p:nvSpPr>
        <p:spPr>
          <a:xfrm>
            <a:off x="5359360" y="5633442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4-слойная, FR-4</a:t>
            </a:r>
            <a:endParaRPr lang="en-US" sz="850" dirty="0"/>
          </a:p>
        </p:txBody>
      </p:sp>
      <p:sp>
        <p:nvSpPr>
          <p:cNvPr id="92" name="Text 90"/>
          <p:cNvSpPr/>
          <p:nvPr/>
        </p:nvSpPr>
        <p:spPr>
          <a:xfrm>
            <a:off x="8814673" y="5633442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93" name="Text 91"/>
          <p:cNvSpPr/>
          <p:nvPr/>
        </p:nvSpPr>
        <p:spPr>
          <a:xfrm>
            <a:off x="10196751" y="5633442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3 500</a:t>
            </a:r>
            <a:endParaRPr lang="en-US" sz="850" dirty="0"/>
          </a:p>
        </p:txBody>
      </p:sp>
      <p:sp>
        <p:nvSpPr>
          <p:cNvPr id="94" name="Shape 92"/>
          <p:cNvSpPr/>
          <p:nvPr/>
        </p:nvSpPr>
        <p:spPr>
          <a:xfrm>
            <a:off x="404455" y="5890498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95" name="Text 93"/>
          <p:cNvSpPr/>
          <p:nvPr/>
        </p:nvSpPr>
        <p:spPr>
          <a:xfrm>
            <a:off x="518160" y="5966103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15</a:t>
            </a:r>
            <a:endParaRPr lang="en-US" sz="850" dirty="0"/>
          </a:p>
        </p:txBody>
      </p:sp>
      <p:sp>
        <p:nvSpPr>
          <p:cNvPr id="96" name="Text 94"/>
          <p:cNvSpPr/>
          <p:nvPr/>
        </p:nvSpPr>
        <p:spPr>
          <a:xfrm>
            <a:off x="1213009" y="5966103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Корпус</a:t>
            </a:r>
            <a:endParaRPr lang="en-US" sz="850" dirty="0"/>
          </a:p>
        </p:txBody>
      </p:sp>
      <p:sp>
        <p:nvSpPr>
          <p:cNvPr id="97" name="Text 95"/>
          <p:cNvSpPr/>
          <p:nvPr/>
        </p:nvSpPr>
        <p:spPr>
          <a:xfrm>
            <a:off x="5359360" y="5966103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АБС-пластик, IP67</a:t>
            </a:r>
            <a:endParaRPr lang="en-US" sz="850" dirty="0"/>
          </a:p>
        </p:txBody>
      </p:sp>
      <p:sp>
        <p:nvSpPr>
          <p:cNvPr id="98" name="Text 96"/>
          <p:cNvSpPr/>
          <p:nvPr/>
        </p:nvSpPr>
        <p:spPr>
          <a:xfrm>
            <a:off x="8814673" y="5966103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99" name="Text 97"/>
          <p:cNvSpPr/>
          <p:nvPr/>
        </p:nvSpPr>
        <p:spPr>
          <a:xfrm>
            <a:off x="10196751" y="5966103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4 500</a:t>
            </a:r>
            <a:endParaRPr lang="en-US" sz="850" dirty="0"/>
          </a:p>
        </p:txBody>
      </p:sp>
      <p:sp>
        <p:nvSpPr>
          <p:cNvPr id="100" name="Shape 98"/>
          <p:cNvSpPr/>
          <p:nvPr/>
        </p:nvSpPr>
        <p:spPr>
          <a:xfrm>
            <a:off x="404455" y="6223159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101" name="Text 99"/>
          <p:cNvSpPr/>
          <p:nvPr/>
        </p:nvSpPr>
        <p:spPr>
          <a:xfrm>
            <a:off x="518160" y="6298763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16</a:t>
            </a:r>
            <a:endParaRPr lang="en-US" sz="850" dirty="0"/>
          </a:p>
        </p:txBody>
      </p:sp>
      <p:sp>
        <p:nvSpPr>
          <p:cNvPr id="102" name="Text 100"/>
          <p:cNvSpPr/>
          <p:nvPr/>
        </p:nvSpPr>
        <p:spPr>
          <a:xfrm>
            <a:off x="1213009" y="6298763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Крепление</a:t>
            </a:r>
            <a:endParaRPr lang="en-US" sz="850" dirty="0"/>
          </a:p>
        </p:txBody>
      </p:sp>
      <p:sp>
        <p:nvSpPr>
          <p:cNvPr id="103" name="Text 101"/>
          <p:cNvSpPr/>
          <p:nvPr/>
        </p:nvSpPr>
        <p:spPr>
          <a:xfrm>
            <a:off x="5359360" y="6298763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Стальное, антивандальное</a:t>
            </a:r>
            <a:endParaRPr lang="en-US" sz="850" dirty="0"/>
          </a:p>
        </p:txBody>
      </p:sp>
      <p:sp>
        <p:nvSpPr>
          <p:cNvPr id="104" name="Text 102"/>
          <p:cNvSpPr/>
          <p:nvPr/>
        </p:nvSpPr>
        <p:spPr>
          <a:xfrm>
            <a:off x="8814673" y="6298763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850" dirty="0"/>
          </a:p>
        </p:txBody>
      </p:sp>
      <p:sp>
        <p:nvSpPr>
          <p:cNvPr id="105" name="Text 103"/>
          <p:cNvSpPr/>
          <p:nvPr/>
        </p:nvSpPr>
        <p:spPr>
          <a:xfrm>
            <a:off x="10196751" y="6298763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1 200</a:t>
            </a:r>
            <a:endParaRPr lang="en-US" sz="850" dirty="0"/>
          </a:p>
        </p:txBody>
      </p:sp>
      <p:sp>
        <p:nvSpPr>
          <p:cNvPr id="106" name="Shape 104"/>
          <p:cNvSpPr/>
          <p:nvPr/>
        </p:nvSpPr>
        <p:spPr>
          <a:xfrm>
            <a:off x="404455" y="6555819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107" name="Text 105"/>
          <p:cNvSpPr/>
          <p:nvPr/>
        </p:nvSpPr>
        <p:spPr>
          <a:xfrm>
            <a:off x="518160" y="6631424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17</a:t>
            </a:r>
            <a:endParaRPr lang="en-US" sz="850" dirty="0"/>
          </a:p>
        </p:txBody>
      </p:sp>
      <p:sp>
        <p:nvSpPr>
          <p:cNvPr id="108" name="Text 106"/>
          <p:cNvSpPr/>
          <p:nvPr/>
        </p:nvSpPr>
        <p:spPr>
          <a:xfrm>
            <a:off x="1213009" y="6631424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Разъемы и кабели</a:t>
            </a:r>
            <a:endParaRPr lang="en-US" sz="850" dirty="0"/>
          </a:p>
        </p:txBody>
      </p:sp>
      <p:sp>
        <p:nvSpPr>
          <p:cNvPr id="109" name="Text 107"/>
          <p:cNvSpPr/>
          <p:nvPr/>
        </p:nvSpPr>
        <p:spPr>
          <a:xfrm>
            <a:off x="5359360" y="6631424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IP67, влагозащищенные</a:t>
            </a:r>
            <a:endParaRPr lang="en-US" sz="850" dirty="0"/>
          </a:p>
        </p:txBody>
      </p:sp>
      <p:sp>
        <p:nvSpPr>
          <p:cNvPr id="110" name="Text 108"/>
          <p:cNvSpPr/>
          <p:nvPr/>
        </p:nvSpPr>
        <p:spPr>
          <a:xfrm>
            <a:off x="8814673" y="6631424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комплект</a:t>
            </a:r>
            <a:endParaRPr lang="en-US" sz="850" dirty="0"/>
          </a:p>
        </p:txBody>
      </p:sp>
      <p:sp>
        <p:nvSpPr>
          <p:cNvPr id="111" name="Text 109"/>
          <p:cNvSpPr/>
          <p:nvPr/>
        </p:nvSpPr>
        <p:spPr>
          <a:xfrm>
            <a:off x="10196751" y="6631424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1 200</a:t>
            </a:r>
            <a:endParaRPr lang="en-US" sz="850" dirty="0"/>
          </a:p>
        </p:txBody>
      </p:sp>
      <p:sp>
        <p:nvSpPr>
          <p:cNvPr id="112" name="Shape 110"/>
          <p:cNvSpPr/>
          <p:nvPr/>
        </p:nvSpPr>
        <p:spPr>
          <a:xfrm>
            <a:off x="404455" y="6888480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113" name="Text 111"/>
          <p:cNvSpPr/>
          <p:nvPr/>
        </p:nvSpPr>
        <p:spPr>
          <a:xfrm>
            <a:off x="518160" y="6964085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18</a:t>
            </a:r>
            <a:endParaRPr lang="en-US" sz="850" dirty="0"/>
          </a:p>
        </p:txBody>
      </p:sp>
      <p:sp>
        <p:nvSpPr>
          <p:cNvPr id="114" name="Text 112"/>
          <p:cNvSpPr/>
          <p:nvPr/>
        </p:nvSpPr>
        <p:spPr>
          <a:xfrm>
            <a:off x="1213009" y="6964085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Производство и сборка</a:t>
            </a:r>
            <a:endParaRPr lang="en-US" sz="850" dirty="0"/>
          </a:p>
        </p:txBody>
      </p:sp>
      <p:sp>
        <p:nvSpPr>
          <p:cNvPr id="115" name="Text 113"/>
          <p:cNvSpPr/>
          <p:nvPr/>
        </p:nvSpPr>
        <p:spPr>
          <a:xfrm>
            <a:off x="5359360" y="6964085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-</a:t>
            </a:r>
            <a:endParaRPr lang="en-US" sz="850" dirty="0"/>
          </a:p>
        </p:txBody>
      </p:sp>
      <p:sp>
        <p:nvSpPr>
          <p:cNvPr id="116" name="Text 114"/>
          <p:cNvSpPr/>
          <p:nvPr/>
        </p:nvSpPr>
        <p:spPr>
          <a:xfrm>
            <a:off x="8814673" y="6964085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-</a:t>
            </a:r>
            <a:endParaRPr lang="en-US" sz="850" dirty="0"/>
          </a:p>
        </p:txBody>
      </p:sp>
      <p:sp>
        <p:nvSpPr>
          <p:cNvPr id="117" name="Text 115"/>
          <p:cNvSpPr/>
          <p:nvPr/>
        </p:nvSpPr>
        <p:spPr>
          <a:xfrm>
            <a:off x="10196751" y="6964085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7 500</a:t>
            </a:r>
            <a:endParaRPr lang="en-US" sz="850" dirty="0"/>
          </a:p>
        </p:txBody>
      </p:sp>
      <p:sp>
        <p:nvSpPr>
          <p:cNvPr id="118" name="Shape 116"/>
          <p:cNvSpPr/>
          <p:nvPr/>
        </p:nvSpPr>
        <p:spPr>
          <a:xfrm>
            <a:off x="404455" y="7221141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119" name="Text 117"/>
          <p:cNvSpPr/>
          <p:nvPr/>
        </p:nvSpPr>
        <p:spPr>
          <a:xfrm>
            <a:off x="518160" y="7296745"/>
            <a:ext cx="460534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19</a:t>
            </a:r>
            <a:endParaRPr lang="en-US" sz="850" dirty="0"/>
          </a:p>
        </p:txBody>
      </p:sp>
      <p:sp>
        <p:nvSpPr>
          <p:cNvPr id="120" name="Text 118"/>
          <p:cNvSpPr/>
          <p:nvPr/>
        </p:nvSpPr>
        <p:spPr>
          <a:xfrm>
            <a:off x="1213009" y="7296745"/>
            <a:ext cx="391203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Вспомогательные материалы</a:t>
            </a:r>
            <a:endParaRPr lang="en-US" sz="850" dirty="0"/>
          </a:p>
        </p:txBody>
      </p:sp>
      <p:sp>
        <p:nvSpPr>
          <p:cNvPr id="121" name="Text 119"/>
          <p:cNvSpPr/>
          <p:nvPr/>
        </p:nvSpPr>
        <p:spPr>
          <a:xfrm>
            <a:off x="5359360" y="7296745"/>
            <a:ext cx="3220998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Герметик, крепеж</a:t>
            </a:r>
            <a:endParaRPr lang="en-US" sz="850" dirty="0"/>
          </a:p>
        </p:txBody>
      </p:sp>
      <p:sp>
        <p:nvSpPr>
          <p:cNvPr id="122" name="Text 120"/>
          <p:cNvSpPr/>
          <p:nvPr/>
        </p:nvSpPr>
        <p:spPr>
          <a:xfrm>
            <a:off x="8814673" y="7296745"/>
            <a:ext cx="1147763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комплект</a:t>
            </a:r>
            <a:endParaRPr lang="en-US" sz="850" dirty="0"/>
          </a:p>
        </p:txBody>
      </p:sp>
      <p:sp>
        <p:nvSpPr>
          <p:cNvPr id="123" name="Text 121"/>
          <p:cNvSpPr/>
          <p:nvPr/>
        </p:nvSpPr>
        <p:spPr>
          <a:xfrm>
            <a:off x="10196751" y="7296745"/>
            <a:ext cx="3915847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900</a:t>
            </a:r>
            <a:endParaRPr lang="en-US" sz="850" dirty="0"/>
          </a:p>
        </p:txBody>
      </p:sp>
      <p:sp>
        <p:nvSpPr>
          <p:cNvPr id="124" name="Text 122"/>
          <p:cNvSpPr/>
          <p:nvPr/>
        </p:nvSpPr>
        <p:spPr>
          <a:xfrm>
            <a:off x="396835" y="7688937"/>
            <a:ext cx="13836729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ИТОГО себестоимость: 49 900 руб.</a:t>
            </a:r>
            <a:endParaRPr lang="en-US" sz="850" dirty="0"/>
          </a:p>
        </p:txBody>
      </p:sp>
      <p:sp>
        <p:nvSpPr>
          <p:cNvPr id="125" name="Text 123"/>
          <p:cNvSpPr/>
          <p:nvPr/>
        </p:nvSpPr>
        <p:spPr>
          <a:xfrm>
            <a:off x="396835" y="7997904"/>
            <a:ext cx="13836729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 накладными расходами (30%): 64 870 руб.</a:t>
            </a:r>
            <a:endParaRPr lang="en-US" sz="850" dirty="0"/>
          </a:p>
        </p:txBody>
      </p:sp>
      <p:pic>
        <p:nvPicPr>
          <p:cNvPr id="126" name="Изображение 1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571773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Финансовый план развития (12 месяцев)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396835" y="711518"/>
            <a:ext cx="1755815" cy="21264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1. НИОКР и прототип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96835" y="1094184"/>
            <a:ext cx="13836729" cy="1345883"/>
          </a:xfrm>
          <a:prstGeom prst="roundRect">
            <a:avLst>
              <a:gd name="adj" fmla="val 126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04455" y="1101804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6" name="Text 4"/>
          <p:cNvSpPr/>
          <p:nvPr/>
        </p:nvSpPr>
        <p:spPr>
          <a:xfrm>
            <a:off x="517803" y="1177409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Исследования и алгоритмы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432358" y="1177409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400 000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404455" y="1434465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9" name="Text 7"/>
          <p:cNvSpPr/>
          <p:nvPr/>
        </p:nvSpPr>
        <p:spPr>
          <a:xfrm>
            <a:off x="517803" y="1510070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Прототипы (2 шт.)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7432358" y="1510070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300 000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404455" y="1767126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12" name="Text 10"/>
          <p:cNvSpPr/>
          <p:nvPr/>
        </p:nvSpPr>
        <p:spPr>
          <a:xfrm>
            <a:off x="517803" y="1842730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Испытания и сертификация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7432358" y="1842730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200 000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404455" y="2099786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15" name="Text 13"/>
          <p:cNvSpPr/>
          <p:nvPr/>
        </p:nvSpPr>
        <p:spPr>
          <a:xfrm>
            <a:off x="517803" y="2175391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Итого НИОКР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7432358" y="2175391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900 000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396835" y="2610088"/>
            <a:ext cx="2009894" cy="21264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2. Команда (12 месяцев)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96835" y="2992755"/>
            <a:ext cx="13836729" cy="2676525"/>
          </a:xfrm>
          <a:prstGeom prst="roundRect">
            <a:avLst>
              <a:gd name="adj" fmla="val 63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04455" y="3000375"/>
            <a:ext cx="13820061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20" name="Text 18"/>
          <p:cNvSpPr/>
          <p:nvPr/>
        </p:nvSpPr>
        <p:spPr>
          <a:xfrm>
            <a:off x="519351" y="3075980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Должность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5129332" y="3075980"/>
            <a:ext cx="437185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Оклад (руб./мес.)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9735503" y="3075980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Год (руб.)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404455" y="3333036"/>
            <a:ext cx="13820061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24" name="Text 22"/>
          <p:cNvSpPr/>
          <p:nvPr/>
        </p:nvSpPr>
        <p:spPr>
          <a:xfrm>
            <a:off x="519351" y="3408640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Руководитель (совмещение)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5129332" y="3408640"/>
            <a:ext cx="437185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100 000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9735503" y="3408640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1 200 000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404455" y="3665696"/>
            <a:ext cx="13820061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28" name="Text 26"/>
          <p:cNvSpPr/>
          <p:nvPr/>
        </p:nvSpPr>
        <p:spPr>
          <a:xfrm>
            <a:off x="519351" y="3741301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Инженер-электронщик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5129332" y="3741301"/>
            <a:ext cx="437185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80 000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9735503" y="3741301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960 000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404455" y="3998357"/>
            <a:ext cx="13820061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32" name="Text 30"/>
          <p:cNvSpPr/>
          <p:nvPr/>
        </p:nvSpPr>
        <p:spPr>
          <a:xfrm>
            <a:off x="519351" y="4073962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Программист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129332" y="4073962"/>
            <a:ext cx="437185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80 000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9735503" y="4073962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960 000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404455" y="4331018"/>
            <a:ext cx="13820061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36" name="Text 34"/>
          <p:cNvSpPr/>
          <p:nvPr/>
        </p:nvSpPr>
        <p:spPr>
          <a:xfrm>
            <a:off x="519351" y="4406622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Маркетолог (фриланс)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5129332" y="4406622"/>
            <a:ext cx="437185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40 000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9735503" y="4406622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480 000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404455" y="4663678"/>
            <a:ext cx="13820061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40" name="Text 38"/>
          <p:cNvSpPr/>
          <p:nvPr/>
        </p:nvSpPr>
        <p:spPr>
          <a:xfrm>
            <a:off x="519351" y="4739283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ФОТ за год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5129332" y="4739283"/>
            <a:ext cx="437185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-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9735503" y="4739283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3 600 000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404455" y="4996339"/>
            <a:ext cx="13820061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44" name="Text 42"/>
          <p:cNvSpPr/>
          <p:nvPr/>
        </p:nvSpPr>
        <p:spPr>
          <a:xfrm>
            <a:off x="519351" y="5071943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Взносы (30%)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5129332" y="5071943"/>
            <a:ext cx="437185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-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9735503" y="5071943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1 080 000</a:t>
            </a:r>
            <a:endParaRPr lang="en-US" sz="850" dirty="0"/>
          </a:p>
        </p:txBody>
      </p:sp>
      <p:sp>
        <p:nvSpPr>
          <p:cNvPr id="47" name="Shape 45"/>
          <p:cNvSpPr/>
          <p:nvPr/>
        </p:nvSpPr>
        <p:spPr>
          <a:xfrm>
            <a:off x="404455" y="5328999"/>
            <a:ext cx="13820061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48" name="Text 46"/>
          <p:cNvSpPr/>
          <p:nvPr/>
        </p:nvSpPr>
        <p:spPr>
          <a:xfrm>
            <a:off x="519351" y="5404604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Итого на команду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5129332" y="5404604"/>
            <a:ext cx="437185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-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9735503" y="5404604"/>
            <a:ext cx="4375666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4 680 000</a:t>
            </a:r>
            <a:endParaRPr lang="en-US" sz="850" dirty="0"/>
          </a:p>
        </p:txBody>
      </p:sp>
      <p:sp>
        <p:nvSpPr>
          <p:cNvPr id="51" name="Text 49"/>
          <p:cNvSpPr/>
          <p:nvPr/>
        </p:nvSpPr>
        <p:spPr>
          <a:xfrm>
            <a:off x="396835" y="5839301"/>
            <a:ext cx="2045018" cy="21264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3. Маркетинг и продажи</a:t>
            </a:r>
            <a:endParaRPr lang="en-US" sz="1300" dirty="0"/>
          </a:p>
        </p:txBody>
      </p:sp>
      <p:sp>
        <p:nvSpPr>
          <p:cNvPr id="52" name="Shape 50"/>
          <p:cNvSpPr/>
          <p:nvPr/>
        </p:nvSpPr>
        <p:spPr>
          <a:xfrm>
            <a:off x="396835" y="6221968"/>
            <a:ext cx="13836729" cy="1345883"/>
          </a:xfrm>
          <a:prstGeom prst="roundRect">
            <a:avLst>
              <a:gd name="adj" fmla="val 126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404455" y="6229588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54" name="Text 52"/>
          <p:cNvSpPr/>
          <p:nvPr/>
        </p:nvSpPr>
        <p:spPr>
          <a:xfrm>
            <a:off x="517803" y="6305193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Сайт и контент</a:t>
            </a:r>
            <a:endParaRPr lang="en-US" sz="850" dirty="0"/>
          </a:p>
        </p:txBody>
      </p:sp>
      <p:sp>
        <p:nvSpPr>
          <p:cNvPr id="55" name="Text 53"/>
          <p:cNvSpPr/>
          <p:nvPr/>
        </p:nvSpPr>
        <p:spPr>
          <a:xfrm>
            <a:off x="7432358" y="6305193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150 000</a:t>
            </a:r>
            <a:endParaRPr lang="en-US" sz="850" dirty="0"/>
          </a:p>
        </p:txBody>
      </p:sp>
      <p:sp>
        <p:nvSpPr>
          <p:cNvPr id="56" name="Shape 54"/>
          <p:cNvSpPr/>
          <p:nvPr/>
        </p:nvSpPr>
        <p:spPr>
          <a:xfrm>
            <a:off x="404455" y="6562249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57" name="Text 55"/>
          <p:cNvSpPr/>
          <p:nvPr/>
        </p:nvSpPr>
        <p:spPr>
          <a:xfrm>
            <a:off x="517803" y="6637853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Участие в 1 выставке</a:t>
            </a:r>
            <a:endParaRPr lang="en-US" sz="850" dirty="0"/>
          </a:p>
        </p:txBody>
      </p:sp>
      <p:sp>
        <p:nvSpPr>
          <p:cNvPr id="58" name="Text 56"/>
          <p:cNvSpPr/>
          <p:nvPr/>
        </p:nvSpPr>
        <p:spPr>
          <a:xfrm>
            <a:off x="7432358" y="6637853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200 000</a:t>
            </a:r>
            <a:endParaRPr lang="en-US" sz="850" dirty="0"/>
          </a:p>
        </p:txBody>
      </p:sp>
      <p:sp>
        <p:nvSpPr>
          <p:cNvPr id="59" name="Shape 57"/>
          <p:cNvSpPr/>
          <p:nvPr/>
        </p:nvSpPr>
        <p:spPr>
          <a:xfrm>
            <a:off x="404455" y="6894909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60" name="Text 58"/>
          <p:cNvSpPr/>
          <p:nvPr/>
        </p:nvSpPr>
        <p:spPr>
          <a:xfrm>
            <a:off x="517803" y="6970514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Таргетированная реклама</a:t>
            </a:r>
            <a:endParaRPr lang="en-US" sz="850" dirty="0"/>
          </a:p>
        </p:txBody>
      </p:sp>
      <p:sp>
        <p:nvSpPr>
          <p:cNvPr id="61" name="Text 59"/>
          <p:cNvSpPr/>
          <p:nvPr/>
        </p:nvSpPr>
        <p:spPr>
          <a:xfrm>
            <a:off x="7432358" y="6970514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250 000</a:t>
            </a:r>
            <a:endParaRPr lang="en-US" sz="850" dirty="0"/>
          </a:p>
        </p:txBody>
      </p:sp>
      <p:sp>
        <p:nvSpPr>
          <p:cNvPr id="62" name="Shape 60"/>
          <p:cNvSpPr/>
          <p:nvPr/>
        </p:nvSpPr>
        <p:spPr>
          <a:xfrm>
            <a:off x="404455" y="7227570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63" name="Text 61"/>
          <p:cNvSpPr/>
          <p:nvPr/>
        </p:nvSpPr>
        <p:spPr>
          <a:xfrm>
            <a:off x="517803" y="7303175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Итого маркетинг</a:t>
            </a:r>
            <a:endParaRPr lang="en-US" sz="850" dirty="0"/>
          </a:p>
        </p:txBody>
      </p:sp>
      <p:sp>
        <p:nvSpPr>
          <p:cNvPr id="64" name="Text 62"/>
          <p:cNvSpPr/>
          <p:nvPr/>
        </p:nvSpPr>
        <p:spPr>
          <a:xfrm>
            <a:off x="7432358" y="7303175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600 000</a:t>
            </a:r>
            <a:endParaRPr lang="en-US" sz="850" dirty="0"/>
          </a:p>
        </p:txBody>
      </p:sp>
      <p:sp>
        <p:nvSpPr>
          <p:cNvPr id="65" name="Text 63"/>
          <p:cNvSpPr/>
          <p:nvPr/>
        </p:nvSpPr>
        <p:spPr>
          <a:xfrm>
            <a:off x="396835" y="7737872"/>
            <a:ext cx="1701165" cy="21264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4. ПО и IT</a:t>
            </a:r>
            <a:endParaRPr lang="en-US" sz="1300" dirty="0"/>
          </a:p>
        </p:txBody>
      </p:sp>
      <p:sp>
        <p:nvSpPr>
          <p:cNvPr id="66" name="Shape 64"/>
          <p:cNvSpPr/>
          <p:nvPr/>
        </p:nvSpPr>
        <p:spPr>
          <a:xfrm>
            <a:off x="396835" y="8120539"/>
            <a:ext cx="13836729" cy="1013222"/>
          </a:xfrm>
          <a:prstGeom prst="roundRect">
            <a:avLst>
              <a:gd name="adj" fmla="val 167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04455" y="8128159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68" name="Text 66"/>
          <p:cNvSpPr/>
          <p:nvPr/>
        </p:nvSpPr>
        <p:spPr>
          <a:xfrm>
            <a:off x="517803" y="8203763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Облачная платформа</a:t>
            </a:r>
            <a:endParaRPr lang="en-US" sz="850" dirty="0"/>
          </a:p>
        </p:txBody>
      </p:sp>
      <p:sp>
        <p:nvSpPr>
          <p:cNvPr id="69" name="Text 67"/>
          <p:cNvSpPr/>
          <p:nvPr/>
        </p:nvSpPr>
        <p:spPr>
          <a:xfrm>
            <a:off x="7432358" y="8203763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200 000</a:t>
            </a:r>
            <a:endParaRPr lang="en-US" sz="850" dirty="0"/>
          </a:p>
        </p:txBody>
      </p:sp>
      <p:sp>
        <p:nvSpPr>
          <p:cNvPr id="70" name="Shape 68"/>
          <p:cNvSpPr/>
          <p:nvPr/>
        </p:nvSpPr>
        <p:spPr>
          <a:xfrm>
            <a:off x="404455" y="8460819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71" name="Text 69"/>
          <p:cNvSpPr/>
          <p:nvPr/>
        </p:nvSpPr>
        <p:spPr>
          <a:xfrm>
            <a:off x="517803" y="8536424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Мобильное приложение (MVP)</a:t>
            </a:r>
            <a:endParaRPr lang="en-US" sz="850" dirty="0"/>
          </a:p>
        </p:txBody>
      </p:sp>
      <p:sp>
        <p:nvSpPr>
          <p:cNvPr id="72" name="Text 70"/>
          <p:cNvSpPr/>
          <p:nvPr/>
        </p:nvSpPr>
        <p:spPr>
          <a:xfrm>
            <a:off x="7432358" y="8536424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300 000</a:t>
            </a:r>
            <a:endParaRPr lang="en-US" sz="850" dirty="0"/>
          </a:p>
        </p:txBody>
      </p:sp>
      <p:sp>
        <p:nvSpPr>
          <p:cNvPr id="73" name="Shape 71"/>
          <p:cNvSpPr/>
          <p:nvPr/>
        </p:nvSpPr>
        <p:spPr>
          <a:xfrm>
            <a:off x="404455" y="8793480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74" name="Text 72"/>
          <p:cNvSpPr/>
          <p:nvPr/>
        </p:nvSpPr>
        <p:spPr>
          <a:xfrm>
            <a:off x="517803" y="8869085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Итого ПО</a:t>
            </a:r>
            <a:endParaRPr lang="en-US" sz="850" dirty="0"/>
          </a:p>
        </p:txBody>
      </p:sp>
      <p:sp>
        <p:nvSpPr>
          <p:cNvPr id="75" name="Text 73"/>
          <p:cNvSpPr/>
          <p:nvPr/>
        </p:nvSpPr>
        <p:spPr>
          <a:xfrm>
            <a:off x="7432358" y="8869085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500 000</a:t>
            </a:r>
            <a:endParaRPr lang="en-US" sz="850" dirty="0"/>
          </a:p>
        </p:txBody>
      </p:sp>
      <p:sp>
        <p:nvSpPr>
          <p:cNvPr id="76" name="Text 74"/>
          <p:cNvSpPr/>
          <p:nvPr/>
        </p:nvSpPr>
        <p:spPr>
          <a:xfrm>
            <a:off x="396835" y="9303782"/>
            <a:ext cx="3554254" cy="21264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5. Производство (пилотная партия 30 шт.)</a:t>
            </a:r>
            <a:endParaRPr lang="en-US" sz="1300" dirty="0"/>
          </a:p>
        </p:txBody>
      </p:sp>
      <p:sp>
        <p:nvSpPr>
          <p:cNvPr id="77" name="Shape 75"/>
          <p:cNvSpPr/>
          <p:nvPr/>
        </p:nvSpPr>
        <p:spPr>
          <a:xfrm>
            <a:off x="396835" y="9686449"/>
            <a:ext cx="13836729" cy="1013222"/>
          </a:xfrm>
          <a:prstGeom prst="roundRect">
            <a:avLst>
              <a:gd name="adj" fmla="val 167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404455" y="9694069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79" name="Text 77"/>
          <p:cNvSpPr/>
          <p:nvPr/>
        </p:nvSpPr>
        <p:spPr>
          <a:xfrm>
            <a:off x="517803" y="9769673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Компоненты (30 × 49 900)</a:t>
            </a:r>
            <a:endParaRPr lang="en-US" sz="850" dirty="0"/>
          </a:p>
        </p:txBody>
      </p:sp>
      <p:sp>
        <p:nvSpPr>
          <p:cNvPr id="80" name="Text 78"/>
          <p:cNvSpPr/>
          <p:nvPr/>
        </p:nvSpPr>
        <p:spPr>
          <a:xfrm>
            <a:off x="7432358" y="9769673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1 497 000</a:t>
            </a:r>
            <a:endParaRPr lang="en-US" sz="850" dirty="0"/>
          </a:p>
        </p:txBody>
      </p:sp>
      <p:sp>
        <p:nvSpPr>
          <p:cNvPr id="81" name="Shape 79"/>
          <p:cNvSpPr/>
          <p:nvPr/>
        </p:nvSpPr>
        <p:spPr>
          <a:xfrm>
            <a:off x="404455" y="10026729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82" name="Text 80"/>
          <p:cNvSpPr/>
          <p:nvPr/>
        </p:nvSpPr>
        <p:spPr>
          <a:xfrm>
            <a:off x="517803" y="10102334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Сборка и тестирование</a:t>
            </a:r>
            <a:endParaRPr lang="en-US" sz="850" dirty="0"/>
          </a:p>
        </p:txBody>
      </p:sp>
      <p:sp>
        <p:nvSpPr>
          <p:cNvPr id="83" name="Text 81"/>
          <p:cNvSpPr/>
          <p:nvPr/>
        </p:nvSpPr>
        <p:spPr>
          <a:xfrm>
            <a:off x="7432358" y="10102334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450 000</a:t>
            </a:r>
            <a:endParaRPr lang="en-US" sz="850" dirty="0"/>
          </a:p>
        </p:txBody>
      </p:sp>
      <p:sp>
        <p:nvSpPr>
          <p:cNvPr id="84" name="Shape 82"/>
          <p:cNvSpPr/>
          <p:nvPr/>
        </p:nvSpPr>
        <p:spPr>
          <a:xfrm>
            <a:off x="404455" y="10359390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85" name="Text 83"/>
          <p:cNvSpPr/>
          <p:nvPr/>
        </p:nvSpPr>
        <p:spPr>
          <a:xfrm>
            <a:off x="517803" y="10434995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Итого производство</a:t>
            </a:r>
            <a:endParaRPr lang="en-US" sz="850" dirty="0"/>
          </a:p>
        </p:txBody>
      </p:sp>
      <p:sp>
        <p:nvSpPr>
          <p:cNvPr id="86" name="Text 84"/>
          <p:cNvSpPr/>
          <p:nvPr/>
        </p:nvSpPr>
        <p:spPr>
          <a:xfrm>
            <a:off x="7432358" y="10434995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1 947 000</a:t>
            </a:r>
            <a:endParaRPr lang="en-US" sz="850" dirty="0"/>
          </a:p>
        </p:txBody>
      </p:sp>
      <p:sp>
        <p:nvSpPr>
          <p:cNvPr id="87" name="Text 85"/>
          <p:cNvSpPr/>
          <p:nvPr/>
        </p:nvSpPr>
        <p:spPr>
          <a:xfrm>
            <a:off x="396835" y="10869692"/>
            <a:ext cx="1701165" cy="21264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6. Общие расходы</a:t>
            </a:r>
            <a:endParaRPr lang="en-US" sz="1300" dirty="0"/>
          </a:p>
        </p:txBody>
      </p:sp>
      <p:sp>
        <p:nvSpPr>
          <p:cNvPr id="88" name="Shape 86"/>
          <p:cNvSpPr/>
          <p:nvPr/>
        </p:nvSpPr>
        <p:spPr>
          <a:xfrm>
            <a:off x="396835" y="11252359"/>
            <a:ext cx="13836729" cy="1345883"/>
          </a:xfrm>
          <a:prstGeom prst="roundRect">
            <a:avLst>
              <a:gd name="adj" fmla="val 126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404455" y="11259979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90" name="Text 88"/>
          <p:cNvSpPr/>
          <p:nvPr/>
        </p:nvSpPr>
        <p:spPr>
          <a:xfrm>
            <a:off x="517803" y="11335583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Аренда (коворкинг)</a:t>
            </a:r>
            <a:endParaRPr lang="en-US" sz="850" dirty="0"/>
          </a:p>
        </p:txBody>
      </p:sp>
      <p:sp>
        <p:nvSpPr>
          <p:cNvPr id="91" name="Text 89"/>
          <p:cNvSpPr/>
          <p:nvPr/>
        </p:nvSpPr>
        <p:spPr>
          <a:xfrm>
            <a:off x="7432358" y="11335583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240 000</a:t>
            </a:r>
            <a:endParaRPr lang="en-US" sz="850" dirty="0"/>
          </a:p>
        </p:txBody>
      </p:sp>
      <p:sp>
        <p:nvSpPr>
          <p:cNvPr id="92" name="Shape 90"/>
          <p:cNvSpPr/>
          <p:nvPr/>
        </p:nvSpPr>
        <p:spPr>
          <a:xfrm>
            <a:off x="404455" y="11592639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93" name="Text 91"/>
          <p:cNvSpPr/>
          <p:nvPr/>
        </p:nvSpPr>
        <p:spPr>
          <a:xfrm>
            <a:off x="517803" y="11668244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Юрист и бухгалтер (аутсорс)</a:t>
            </a:r>
            <a:endParaRPr lang="en-US" sz="850" dirty="0"/>
          </a:p>
        </p:txBody>
      </p:sp>
      <p:sp>
        <p:nvSpPr>
          <p:cNvPr id="94" name="Text 92"/>
          <p:cNvSpPr/>
          <p:nvPr/>
        </p:nvSpPr>
        <p:spPr>
          <a:xfrm>
            <a:off x="7432358" y="11668244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200 000</a:t>
            </a:r>
            <a:endParaRPr lang="en-US" sz="850" dirty="0"/>
          </a:p>
        </p:txBody>
      </p:sp>
      <p:sp>
        <p:nvSpPr>
          <p:cNvPr id="95" name="Shape 93"/>
          <p:cNvSpPr/>
          <p:nvPr/>
        </p:nvSpPr>
        <p:spPr>
          <a:xfrm>
            <a:off x="404455" y="11925300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96" name="Text 94"/>
          <p:cNvSpPr/>
          <p:nvPr/>
        </p:nvSpPr>
        <p:spPr>
          <a:xfrm>
            <a:off x="517803" y="12000905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Накладные</a:t>
            </a:r>
            <a:endParaRPr lang="en-US" sz="850" dirty="0"/>
          </a:p>
        </p:txBody>
      </p:sp>
      <p:sp>
        <p:nvSpPr>
          <p:cNvPr id="97" name="Text 95"/>
          <p:cNvSpPr/>
          <p:nvPr/>
        </p:nvSpPr>
        <p:spPr>
          <a:xfrm>
            <a:off x="7432358" y="12000905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100 000</a:t>
            </a:r>
            <a:endParaRPr lang="en-US" sz="850" dirty="0"/>
          </a:p>
        </p:txBody>
      </p:sp>
      <p:sp>
        <p:nvSpPr>
          <p:cNvPr id="98" name="Shape 96"/>
          <p:cNvSpPr/>
          <p:nvPr/>
        </p:nvSpPr>
        <p:spPr>
          <a:xfrm>
            <a:off x="404455" y="12257961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99" name="Text 97"/>
          <p:cNvSpPr/>
          <p:nvPr/>
        </p:nvSpPr>
        <p:spPr>
          <a:xfrm>
            <a:off x="517803" y="12333565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Итого общие</a:t>
            </a:r>
            <a:endParaRPr lang="en-US" sz="850" dirty="0"/>
          </a:p>
        </p:txBody>
      </p:sp>
      <p:sp>
        <p:nvSpPr>
          <p:cNvPr id="100" name="Text 98"/>
          <p:cNvSpPr/>
          <p:nvPr/>
        </p:nvSpPr>
        <p:spPr>
          <a:xfrm>
            <a:off x="7432358" y="12333565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540 000</a:t>
            </a:r>
            <a:endParaRPr lang="en-US" sz="850" dirty="0"/>
          </a:p>
        </p:txBody>
      </p:sp>
      <p:sp>
        <p:nvSpPr>
          <p:cNvPr id="101" name="Text 99"/>
          <p:cNvSpPr/>
          <p:nvPr/>
        </p:nvSpPr>
        <p:spPr>
          <a:xfrm>
            <a:off x="396835" y="12768263"/>
            <a:ext cx="1701165" cy="21264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7. Резерв (10%)</a:t>
            </a:r>
            <a:endParaRPr lang="en-US" sz="1300" dirty="0"/>
          </a:p>
        </p:txBody>
      </p:sp>
      <p:sp>
        <p:nvSpPr>
          <p:cNvPr id="102" name="Shape 100"/>
          <p:cNvSpPr/>
          <p:nvPr/>
        </p:nvSpPr>
        <p:spPr>
          <a:xfrm>
            <a:off x="396835" y="13150929"/>
            <a:ext cx="13836729" cy="347901"/>
          </a:xfrm>
          <a:prstGeom prst="roundRect">
            <a:avLst>
              <a:gd name="adj" fmla="val 489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404455" y="13158549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104" name="Text 102"/>
          <p:cNvSpPr/>
          <p:nvPr/>
        </p:nvSpPr>
        <p:spPr>
          <a:xfrm>
            <a:off x="517803" y="13234154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Непредвиденные расходы</a:t>
            </a:r>
            <a:endParaRPr lang="en-US" sz="850" dirty="0"/>
          </a:p>
        </p:txBody>
      </p:sp>
      <p:sp>
        <p:nvSpPr>
          <p:cNvPr id="105" name="Text 103"/>
          <p:cNvSpPr/>
          <p:nvPr/>
        </p:nvSpPr>
        <p:spPr>
          <a:xfrm>
            <a:off x="7432358" y="13234154"/>
            <a:ext cx="6680240" cy="1814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916 700</a:t>
            </a:r>
            <a:endParaRPr lang="en-US" sz="850" dirty="0"/>
          </a:p>
        </p:txBody>
      </p:sp>
      <p:sp>
        <p:nvSpPr>
          <p:cNvPr id="106" name="Text 104"/>
          <p:cNvSpPr/>
          <p:nvPr/>
        </p:nvSpPr>
        <p:spPr>
          <a:xfrm>
            <a:off x="396835" y="13668851"/>
            <a:ext cx="3499842" cy="2834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📈</a:t>
            </a:r>
            <a:r>
              <a:rPr lang="en-US" sz="1750" b="1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 ИТОГО: 10 083 700 рублей</a:t>
            </a:r>
            <a:endParaRPr lang="en-US" sz="1750" dirty="0"/>
          </a:p>
        </p:txBody>
      </p:sp>
      <p:sp>
        <p:nvSpPr>
          <p:cNvPr id="107" name="Text 105"/>
          <p:cNvSpPr/>
          <p:nvPr/>
        </p:nvSpPr>
        <p:spPr>
          <a:xfrm>
            <a:off x="396835" y="13997702"/>
            <a:ext cx="2112288" cy="21264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Распределение бюджета:</a:t>
            </a:r>
            <a:endParaRPr lang="en-US" sz="1300" dirty="0"/>
          </a:p>
        </p:txBody>
      </p:sp>
      <p:pic>
        <p:nvPicPr>
          <p:cNvPr id="108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835" y="14380369"/>
            <a:ext cx="13836729" cy="7604522"/>
          </a:xfrm>
          <a:prstGeom prst="rect">
            <a:avLst/>
          </a:prstGeom>
        </p:spPr>
      </p:pic>
      <p:sp>
        <p:nvSpPr>
          <p:cNvPr id="109" name="Shape 106"/>
          <p:cNvSpPr/>
          <p:nvPr/>
        </p:nvSpPr>
        <p:spPr>
          <a:xfrm>
            <a:off x="396835" y="22015371"/>
            <a:ext cx="113348" cy="113348"/>
          </a:xfrm>
          <a:prstGeom prst="roundRect">
            <a:avLst>
              <a:gd name="adj" fmla="val 16134"/>
            </a:avLst>
          </a:prstGeom>
          <a:solidFill>
            <a:srgbClr val="100F3D"/>
          </a:solidFill>
        </p:spPr>
      </p:sp>
      <p:sp>
        <p:nvSpPr>
          <p:cNvPr id="110" name="Text 107"/>
          <p:cNvSpPr/>
          <p:nvPr/>
        </p:nvSpPr>
        <p:spPr>
          <a:xfrm>
            <a:off x="571143" y="22015371"/>
            <a:ext cx="483394" cy="1134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Команда</a:t>
            </a:r>
            <a:endParaRPr lang="en-US" sz="850" dirty="0"/>
          </a:p>
        </p:txBody>
      </p:sp>
      <p:sp>
        <p:nvSpPr>
          <p:cNvPr id="111" name="Shape 108"/>
          <p:cNvSpPr/>
          <p:nvPr/>
        </p:nvSpPr>
        <p:spPr>
          <a:xfrm>
            <a:off x="2395180" y="22015371"/>
            <a:ext cx="113348" cy="113348"/>
          </a:xfrm>
          <a:prstGeom prst="roundRect">
            <a:avLst>
              <a:gd name="adj" fmla="val 16134"/>
            </a:avLst>
          </a:prstGeom>
          <a:solidFill>
            <a:srgbClr val="1C1A69"/>
          </a:solidFill>
        </p:spPr>
      </p:sp>
      <p:sp>
        <p:nvSpPr>
          <p:cNvPr id="112" name="Text 109"/>
          <p:cNvSpPr/>
          <p:nvPr/>
        </p:nvSpPr>
        <p:spPr>
          <a:xfrm>
            <a:off x="2569488" y="22015371"/>
            <a:ext cx="786289" cy="1134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Производство</a:t>
            </a:r>
            <a:endParaRPr lang="en-US" sz="850" dirty="0"/>
          </a:p>
        </p:txBody>
      </p:sp>
      <p:sp>
        <p:nvSpPr>
          <p:cNvPr id="113" name="Shape 110"/>
          <p:cNvSpPr/>
          <p:nvPr/>
        </p:nvSpPr>
        <p:spPr>
          <a:xfrm>
            <a:off x="4393644" y="22015371"/>
            <a:ext cx="113348" cy="113348"/>
          </a:xfrm>
          <a:prstGeom prst="roundRect">
            <a:avLst>
              <a:gd name="adj" fmla="val 16134"/>
            </a:avLst>
          </a:prstGeom>
          <a:solidFill>
            <a:srgbClr val="272494"/>
          </a:solidFill>
        </p:spPr>
      </p:sp>
      <p:sp>
        <p:nvSpPr>
          <p:cNvPr id="114" name="Text 111"/>
          <p:cNvSpPr/>
          <p:nvPr/>
        </p:nvSpPr>
        <p:spPr>
          <a:xfrm>
            <a:off x="4567952" y="22015371"/>
            <a:ext cx="395168" cy="1134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НИОКР</a:t>
            </a:r>
            <a:endParaRPr lang="en-US" sz="850" dirty="0"/>
          </a:p>
        </p:txBody>
      </p:sp>
      <p:sp>
        <p:nvSpPr>
          <p:cNvPr id="115" name="Shape 112"/>
          <p:cNvSpPr/>
          <p:nvPr/>
        </p:nvSpPr>
        <p:spPr>
          <a:xfrm>
            <a:off x="6392108" y="22015371"/>
            <a:ext cx="113348" cy="113348"/>
          </a:xfrm>
          <a:prstGeom prst="roundRect">
            <a:avLst>
              <a:gd name="adj" fmla="val 16134"/>
            </a:avLst>
          </a:prstGeom>
          <a:solidFill>
            <a:srgbClr val="332FBF"/>
          </a:solidFill>
        </p:spPr>
      </p:sp>
      <p:sp>
        <p:nvSpPr>
          <p:cNvPr id="116" name="Text 113"/>
          <p:cNvSpPr/>
          <p:nvPr/>
        </p:nvSpPr>
        <p:spPr>
          <a:xfrm>
            <a:off x="6566416" y="22015371"/>
            <a:ext cx="602575" cy="1134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Маркетинг</a:t>
            </a:r>
            <a:endParaRPr lang="en-US" sz="850" dirty="0"/>
          </a:p>
        </p:txBody>
      </p:sp>
      <p:sp>
        <p:nvSpPr>
          <p:cNvPr id="117" name="Shape 114"/>
          <p:cNvSpPr/>
          <p:nvPr/>
        </p:nvSpPr>
        <p:spPr>
          <a:xfrm>
            <a:off x="8390573" y="22015371"/>
            <a:ext cx="113348" cy="113348"/>
          </a:xfrm>
          <a:prstGeom prst="roundRect">
            <a:avLst>
              <a:gd name="adj" fmla="val 16134"/>
            </a:avLst>
          </a:prstGeom>
          <a:solidFill>
            <a:srgbClr val="5450D4"/>
          </a:solidFill>
        </p:spPr>
      </p:sp>
      <p:sp>
        <p:nvSpPr>
          <p:cNvPr id="118" name="Text 115"/>
          <p:cNvSpPr/>
          <p:nvPr/>
        </p:nvSpPr>
        <p:spPr>
          <a:xfrm>
            <a:off x="8564880" y="22015371"/>
            <a:ext cx="170736" cy="1134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</a:t>
            </a:r>
            <a:endParaRPr lang="en-US" sz="850" dirty="0"/>
          </a:p>
        </p:txBody>
      </p:sp>
      <p:sp>
        <p:nvSpPr>
          <p:cNvPr id="119" name="Shape 116"/>
          <p:cNvSpPr/>
          <p:nvPr/>
        </p:nvSpPr>
        <p:spPr>
          <a:xfrm>
            <a:off x="10389037" y="22015371"/>
            <a:ext cx="113348" cy="113348"/>
          </a:xfrm>
          <a:prstGeom prst="roundRect">
            <a:avLst>
              <a:gd name="adj" fmla="val 16134"/>
            </a:avLst>
          </a:prstGeom>
          <a:solidFill>
            <a:srgbClr val="7E7BDF"/>
          </a:solidFill>
        </p:spPr>
      </p:sp>
      <p:sp>
        <p:nvSpPr>
          <p:cNvPr id="120" name="Text 117"/>
          <p:cNvSpPr/>
          <p:nvPr/>
        </p:nvSpPr>
        <p:spPr>
          <a:xfrm>
            <a:off x="10563344" y="22015371"/>
            <a:ext cx="888802" cy="1134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Общие расходы</a:t>
            </a:r>
            <a:endParaRPr lang="en-US" sz="850" dirty="0"/>
          </a:p>
        </p:txBody>
      </p:sp>
      <p:sp>
        <p:nvSpPr>
          <p:cNvPr id="121" name="Shape 118"/>
          <p:cNvSpPr/>
          <p:nvPr/>
        </p:nvSpPr>
        <p:spPr>
          <a:xfrm>
            <a:off x="12387501" y="22015371"/>
            <a:ext cx="113348" cy="113348"/>
          </a:xfrm>
          <a:prstGeom prst="roundRect">
            <a:avLst>
              <a:gd name="adj" fmla="val 16134"/>
            </a:avLst>
          </a:prstGeom>
          <a:solidFill>
            <a:srgbClr val="A9A7E9"/>
          </a:solidFill>
        </p:spPr>
      </p:sp>
      <p:sp>
        <p:nvSpPr>
          <p:cNvPr id="122" name="Text 119"/>
          <p:cNvSpPr/>
          <p:nvPr/>
        </p:nvSpPr>
        <p:spPr>
          <a:xfrm>
            <a:off x="12561808" y="22015371"/>
            <a:ext cx="384810" cy="1134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Резерв</a:t>
            </a:r>
            <a:endParaRPr lang="en-US" sz="850" dirty="0"/>
          </a:p>
        </p:txBody>
      </p:sp>
      <p:pic>
        <p:nvPicPr>
          <p:cNvPr id="123" name="Изображение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6151" y="499824"/>
            <a:ext cx="6904911" cy="5680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Схема устройства «ЭхоОграда»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795" y="1431369"/>
            <a:ext cx="9142809" cy="72576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81648" y="4651964"/>
            <a:ext cx="1643026" cy="7513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Схема ЭхоОграда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8097958" y="2090372"/>
            <a:ext cx="2444294" cy="75138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Солнечная панель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8097958" y="2948619"/>
            <a:ext cx="2444294" cy="30055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30W питание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023789" y="1940095"/>
            <a:ext cx="2444293" cy="75138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Акустический излучатель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4023789" y="2798342"/>
            <a:ext cx="2444293" cy="6011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Ультразвук 20–25 kHz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023789" y="6896723"/>
            <a:ext cx="2444293" cy="37569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Радар 24 GHz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023789" y="7379278"/>
            <a:ext cx="2444293" cy="6011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Дальность 50m, вход данных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8097958" y="6708877"/>
            <a:ext cx="2444294" cy="7513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STM32F407 контроллер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8097958" y="7567124"/>
            <a:ext cx="2444294" cy="6011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Управление и обработка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8979582" y="4291091"/>
            <a:ext cx="2497724" cy="7513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LiFePO4 аккумулятор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8979582" y="5149338"/>
            <a:ext cx="2497724" cy="6011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12V 20Ah хранение энергии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3128808" y="4454726"/>
            <a:ext cx="2497724" cy="7513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Темп./влажн. датчики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3128808" y="5312973"/>
            <a:ext cx="2497724" cy="30055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Среда и состояние</a:t>
            </a:r>
            <a:endParaRPr lang="en-US" sz="1050" dirty="0"/>
          </a:p>
        </p:txBody>
      </p:sp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1050925" y="875030"/>
            <a:ext cx="48768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200">
                <a:solidFill>
                  <a:schemeClr val="accent1"/>
                </a:solidFill>
              </a:rPr>
              <a:t>Схема</a:t>
            </a:r>
            <a:endParaRPr lang="ru-RU" altLang="en-US" sz="3200">
              <a:solidFill>
                <a:schemeClr val="accent1"/>
              </a:solidFill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0" y="0"/>
            <a:ext cx="6618605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90957"/>
            <a:ext cx="7295436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Ценностное предложение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133951" y="2408515"/>
            <a:ext cx="12702659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«ЭхоОграда» – единственная в России специализированная система, которая предотвращает выход </a:t>
            </a:r>
            <a:r>
              <a:rPr lang="ru-RU" alt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животных</a:t>
            </a: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 железнодорожные пути и границы территорий без физических барьеров.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2153364"/>
            <a:ext cx="30480" cy="1236107"/>
          </a:xfrm>
          <a:prstGeom prst="rect">
            <a:avLst/>
          </a:prstGeom>
          <a:solidFill>
            <a:srgbClr val="403CCF"/>
          </a:solidFill>
        </p:spPr>
      </p:sp>
      <p:sp>
        <p:nvSpPr>
          <p:cNvPr id="5" name="Text 3"/>
          <p:cNvSpPr/>
          <p:nvPr/>
        </p:nvSpPr>
        <p:spPr>
          <a:xfrm>
            <a:off x="793790" y="3729633"/>
            <a:ext cx="3882271" cy="425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Почему выбирают нас?</a:t>
            </a:r>
            <a:endParaRPr lang="en-US" sz="2650" dirty="0"/>
          </a:p>
        </p:txBody>
      </p:sp>
      <p:sp>
        <p:nvSpPr>
          <p:cNvPr id="6" name="Shape 4"/>
          <p:cNvSpPr/>
          <p:nvPr>
            <p:custDataLst>
              <p:tags r:id="rId1"/>
            </p:custDataLst>
          </p:nvPr>
        </p:nvSpPr>
        <p:spPr>
          <a:xfrm>
            <a:off x="824270" y="4834612"/>
            <a:ext cx="6407944" cy="2403396"/>
          </a:xfrm>
          <a:prstGeom prst="roundRect">
            <a:avLst>
              <a:gd name="adj" fmla="val 6087"/>
            </a:avLst>
          </a:prstGeom>
          <a:solidFill>
            <a:srgbClr val="FBFAFF"/>
          </a:solidFill>
        </p:spPr>
      </p:sp>
      <p:pic>
        <p:nvPicPr>
          <p:cNvPr id="8" name="Image 1" descr="preencoded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657600" y="4359910"/>
            <a:ext cx="680720" cy="815975"/>
          </a:xfrm>
          <a:prstGeom prst="rect">
            <a:avLst/>
          </a:prstGeom>
        </p:spPr>
      </p:pic>
      <p:sp>
        <p:nvSpPr>
          <p:cNvPr id="10" name="Text 5"/>
          <p:cNvSpPr/>
          <p:nvPr>
            <p:custDataLst>
              <p:tags r:id="rId4"/>
            </p:custDataLst>
          </p:nvPr>
        </p:nvSpPr>
        <p:spPr>
          <a:xfrm>
            <a:off x="1051084" y="5402223"/>
            <a:ext cx="4680942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Против электрических изгородей</a:t>
            </a:r>
            <a:endParaRPr lang="en-US" sz="2200" dirty="0"/>
          </a:p>
        </p:txBody>
      </p:sp>
      <p:sp>
        <p:nvSpPr>
          <p:cNvPr id="11" name="Text 6"/>
          <p:cNvSpPr/>
          <p:nvPr>
            <p:custDataLst>
              <p:tags r:id="rId5"/>
            </p:custDataLst>
          </p:nvPr>
        </p:nvSpPr>
        <p:spPr>
          <a:xfrm>
            <a:off x="1051084" y="5892641"/>
            <a:ext cx="5893356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Полная безопасность для животных, не требует постоянного обслуживания (покос, ремонт), легко переносится.</a:t>
            </a:r>
            <a:endParaRPr lang="en-US" sz="1750" dirty="0"/>
          </a:p>
        </p:txBody>
      </p:sp>
      <p:sp>
        <p:nvSpPr>
          <p:cNvPr id="12" name="Shape 7"/>
          <p:cNvSpPr/>
          <p:nvPr>
            <p:custDataLst>
              <p:tags r:id="rId6"/>
            </p:custDataLst>
          </p:nvPr>
        </p:nvSpPr>
        <p:spPr>
          <a:xfrm>
            <a:off x="7428548" y="4835247"/>
            <a:ext cx="6408063" cy="2403396"/>
          </a:xfrm>
          <a:prstGeom prst="roundRect">
            <a:avLst>
              <a:gd name="adj" fmla="val 6087"/>
            </a:avLst>
          </a:prstGeom>
          <a:solidFill>
            <a:srgbClr val="FBFAFF"/>
          </a:solidFill>
        </p:spPr>
      </p:sp>
      <p:pic>
        <p:nvPicPr>
          <p:cNvPr id="14" name="Image 4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92298" y="4495086"/>
            <a:ext cx="680442" cy="680442"/>
          </a:xfrm>
          <a:prstGeom prst="rect">
            <a:avLst/>
          </a:prstGeom>
        </p:spPr>
      </p:pic>
      <p:sp>
        <p:nvSpPr>
          <p:cNvPr id="16" name="Text 8"/>
          <p:cNvSpPr/>
          <p:nvPr>
            <p:custDataLst>
              <p:tags r:id="rId8"/>
            </p:custDataLst>
          </p:nvPr>
        </p:nvSpPr>
        <p:spPr>
          <a:xfrm>
            <a:off x="7685842" y="5402223"/>
            <a:ext cx="4388882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Против традиционных заборов</a:t>
            </a:r>
            <a:endParaRPr lang="en-US" sz="2200" dirty="0"/>
          </a:p>
        </p:txBody>
      </p:sp>
      <p:sp>
        <p:nvSpPr>
          <p:cNvPr id="17" name="Text 9"/>
          <p:cNvSpPr/>
          <p:nvPr>
            <p:custDataLst>
              <p:tags r:id="rId9"/>
            </p:custDataLst>
          </p:nvPr>
        </p:nvSpPr>
        <p:spPr>
          <a:xfrm>
            <a:off x="7685842" y="5892641"/>
            <a:ext cx="5893475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3 раза ниже стоимость владения, мгновенное развертывание, не нарушает ландшафт и миграционные пути.</a:t>
            </a:r>
            <a:endParaRPr lang="en-US" sz="1750" dirty="0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7471" y="882610"/>
            <a:ext cx="12661940" cy="6405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Для кого мы создаем продукт (Целевые сегменты)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17471" y="1933099"/>
            <a:ext cx="13195459" cy="328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Основной фокус – B2B рынок: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17471" y="2491740"/>
            <a:ext cx="6495217" cy="2321243"/>
          </a:xfrm>
          <a:prstGeom prst="roundRect">
            <a:avLst>
              <a:gd name="adj" fmla="val 1325"/>
            </a:avLst>
          </a:prstGeom>
          <a:solidFill>
            <a:srgbClr val="EAE8F3"/>
          </a:solidFill>
        </p:spPr>
      </p:sp>
      <p:sp>
        <p:nvSpPr>
          <p:cNvPr id="7" name="Text 3"/>
          <p:cNvSpPr/>
          <p:nvPr/>
        </p:nvSpPr>
        <p:spPr>
          <a:xfrm>
            <a:off x="922377" y="3516511"/>
            <a:ext cx="4517231" cy="3202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Железнодорожные компании (РЖД)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922377" y="3959781"/>
            <a:ext cx="6085403" cy="328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Оборудование опасных участков путей.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7417594" y="2491740"/>
            <a:ext cx="6495336" cy="2321243"/>
          </a:xfrm>
          <a:prstGeom prst="roundRect">
            <a:avLst>
              <a:gd name="adj" fmla="val 1325"/>
            </a:avLst>
          </a:prstGeom>
          <a:solidFill>
            <a:srgbClr val="EAE8F3"/>
          </a:solidFill>
        </p:spPr>
      </p:sp>
      <p:sp>
        <p:nvSpPr>
          <p:cNvPr id="12" name="Text 6"/>
          <p:cNvSpPr/>
          <p:nvPr/>
        </p:nvSpPr>
        <p:spPr>
          <a:xfrm>
            <a:off x="7622500" y="3516511"/>
            <a:ext cx="6085523" cy="64055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Крупные агрохолдинги и животноводческие комплексы</a:t>
            </a:r>
            <a:endParaRPr lang="en-US" sz="2000" dirty="0"/>
          </a:p>
        </p:txBody>
      </p:sp>
      <p:sp>
        <p:nvSpPr>
          <p:cNvPr id="13" name="Text 7"/>
          <p:cNvSpPr/>
          <p:nvPr/>
        </p:nvSpPr>
        <p:spPr>
          <a:xfrm>
            <a:off x="7622500" y="4280059"/>
            <a:ext cx="6085523" cy="328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Создание «звукового периметра» для пастбищ.</a:t>
            </a:r>
            <a:endParaRPr lang="en-US" sz="1600" dirty="0"/>
          </a:p>
        </p:txBody>
      </p:sp>
      <p:sp>
        <p:nvSpPr>
          <p:cNvPr id="14" name="Shape 8"/>
          <p:cNvSpPr/>
          <p:nvPr/>
        </p:nvSpPr>
        <p:spPr>
          <a:xfrm>
            <a:off x="717471" y="5017889"/>
            <a:ext cx="6495217" cy="2328982"/>
          </a:xfrm>
          <a:prstGeom prst="roundRect">
            <a:avLst>
              <a:gd name="adj" fmla="val 1320"/>
            </a:avLst>
          </a:prstGeom>
          <a:solidFill>
            <a:srgbClr val="EAE8F3"/>
          </a:solidFill>
        </p:spPr>
      </p:sp>
      <p:sp>
        <p:nvSpPr>
          <p:cNvPr id="17" name="Text 9"/>
          <p:cNvSpPr/>
          <p:nvPr/>
        </p:nvSpPr>
        <p:spPr>
          <a:xfrm>
            <a:off x="922377" y="6042660"/>
            <a:ext cx="3628906" cy="3202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Фермерские хозяйства (КФХ)</a:t>
            </a:r>
            <a:endParaRPr lang="en-US" sz="2000" dirty="0"/>
          </a:p>
        </p:txBody>
      </p:sp>
      <p:sp>
        <p:nvSpPr>
          <p:cNvPr id="18" name="Text 10"/>
          <p:cNvSpPr/>
          <p:nvPr/>
        </p:nvSpPr>
        <p:spPr>
          <a:xfrm>
            <a:off x="922377" y="6485930"/>
            <a:ext cx="6085403" cy="6560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Бюджетные модульные решения для малого и среднего бизнеса.</a:t>
            </a:r>
            <a:endParaRPr lang="en-US" sz="1600" dirty="0"/>
          </a:p>
        </p:txBody>
      </p:sp>
      <p:sp>
        <p:nvSpPr>
          <p:cNvPr id="19" name="Shape 11"/>
          <p:cNvSpPr/>
          <p:nvPr/>
        </p:nvSpPr>
        <p:spPr>
          <a:xfrm>
            <a:off x="7417594" y="5017889"/>
            <a:ext cx="6495336" cy="2328982"/>
          </a:xfrm>
          <a:prstGeom prst="roundRect">
            <a:avLst>
              <a:gd name="adj" fmla="val 1320"/>
            </a:avLst>
          </a:prstGeom>
          <a:solidFill>
            <a:srgbClr val="EAE8F3"/>
          </a:solidFill>
        </p:spPr>
      </p:sp>
      <p:sp>
        <p:nvSpPr>
          <p:cNvPr id="22" name="Text 12"/>
          <p:cNvSpPr/>
          <p:nvPr/>
        </p:nvSpPr>
        <p:spPr>
          <a:xfrm>
            <a:off x="7622500" y="6042660"/>
            <a:ext cx="2693075" cy="3202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Страховые компании</a:t>
            </a:r>
            <a:endParaRPr lang="en-US" sz="2000" dirty="0"/>
          </a:p>
        </p:txBody>
      </p:sp>
      <p:sp>
        <p:nvSpPr>
          <p:cNvPr id="23" name="Text 13"/>
          <p:cNvSpPr/>
          <p:nvPr/>
        </p:nvSpPr>
        <p:spPr>
          <a:xfrm>
            <a:off x="7622500" y="6485930"/>
            <a:ext cx="6085523" cy="6560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Снижение страховых случаев и убытков у своих клиентов из агро- и транспортного сектора.</a:t>
            </a:r>
            <a:endParaRPr lang="en-US" sz="1600" dirty="0"/>
          </a:p>
        </p:txBody>
      </p:sp>
      <p:pic>
        <p:nvPicPr>
          <p:cNvPr id="24" name="Изображение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81326"/>
            <a:ext cx="7556421" cy="141755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Конкурентные преимущества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839045"/>
            <a:ext cx="75564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SzPct val="100000"/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Технологическое лидерство: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Собственные уникальные алгоритмы и ПО.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3644146"/>
            <a:ext cx="7556421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SzPct val="100000"/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Экономическая эффективность: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Низкая совокупная стоимость владения и быстрая окупаемость (менее 1 года для фермерских хозяйств).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80190" y="4812149"/>
            <a:ext cx="75564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SzPct val="100000"/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Высокая надежность и автономность: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Работа в самых суровых погодных условиях.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280190" y="5617250"/>
            <a:ext cx="75564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SzPct val="100000"/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Безопасность и этичность: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Решение не причиняет вреда животным и не вызывает у них длительного стресса.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280190" y="6422350"/>
            <a:ext cx="75564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SzPct val="100000"/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Интегрируемость: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Возможность встраивания в существующие IoT-платформы и системы мониторинга (например, РЖД).</a:t>
            </a:r>
            <a:endParaRPr lang="en-US" sz="1750" dirty="0"/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16004"/>
            <a:ext cx="12840176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Как мы будем зарабатывать? (Бизнес-модель)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115508"/>
            <a:ext cx="3402330" cy="425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403CCF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Источники дохода: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93790" y="3994309"/>
            <a:ext cx="5634871" cy="283488"/>
          </a:xfrm>
          <a:prstGeom prst="roundRect">
            <a:avLst>
              <a:gd name="adj" fmla="val 12002"/>
            </a:avLst>
          </a:prstGeom>
          <a:solidFill>
            <a:srgbClr val="EAE8F3"/>
          </a:solidFill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3994309"/>
            <a:ext cx="5071348" cy="2834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98682" y="3994309"/>
            <a:ext cx="574715" cy="2834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90%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93790" y="4561165"/>
            <a:ext cx="3312200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Продажа оборудования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93790" y="5051584"/>
            <a:ext cx="6379607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Базовый комплект: 50 000 – 100 000 руб.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93790" y="5550575"/>
            <a:ext cx="6379607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Профессиональная версия: 150 000 – 300 000 руб.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456884" y="3994309"/>
            <a:ext cx="5690830" cy="283488"/>
          </a:xfrm>
          <a:prstGeom prst="roundRect">
            <a:avLst>
              <a:gd name="adj" fmla="val 12002"/>
            </a:avLst>
          </a:prstGeom>
          <a:solidFill>
            <a:srgbClr val="EAE8F3"/>
          </a:solidFill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884" y="3994309"/>
            <a:ext cx="569000" cy="28348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3317736" y="3994309"/>
            <a:ext cx="518874" cy="2834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10%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7456884" y="4561165"/>
            <a:ext cx="4989671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anose="02000000000000000000" pitchFamily="34" charset="0"/>
                <a:ea typeface="Libre Baskerville" panose="02000000000000000000" pitchFamily="34" charset="-122"/>
                <a:cs typeface="Libre Baskerville" panose="02000000000000000000" pitchFamily="34" charset="-120"/>
              </a:rPr>
              <a:t>Монтаж и сервисное обслуживание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7456884" y="5051584"/>
            <a:ext cx="637972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Установка, гарантийное и постгарантийное обслуживание.</a:t>
            </a:r>
            <a:endParaRPr lang="en-US" sz="1750" dirty="0"/>
          </a:p>
        </p:txBody>
      </p:sp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3450" y="7733030"/>
            <a:ext cx="2263775" cy="49657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26.67188976377957,&quot;left&quot;:62.5,&quot;top&quot;:343.3,&quot;width&quot;:1034.4469291338585}"/>
</p:tagLst>
</file>

<file path=ppt/tags/tag2.xml><?xml version="1.0" encoding="utf-8"?>
<p:tagLst xmlns:p="http://schemas.openxmlformats.org/presentationml/2006/main">
  <p:tag name="KSO_WM_DIAGRAM_VIRTUALLY_FRAME" val="{&quot;height&quot;:226.67188976377957,&quot;left&quot;:62.5,&quot;top&quot;:343.3,&quot;width&quot;:1034.4469291338585}"/>
</p:tagLst>
</file>

<file path=ppt/tags/tag3.xml><?xml version="1.0" encoding="utf-8"?>
<p:tagLst xmlns:p="http://schemas.openxmlformats.org/presentationml/2006/main">
  <p:tag name="KSO_WM_DIAGRAM_VIRTUALLY_FRAME" val="{&quot;height&quot;:226.67188976377957,&quot;left&quot;:62.5,&quot;top&quot;:343.3,&quot;width&quot;:1034.4469291338585}"/>
</p:tagLst>
</file>

<file path=ppt/tags/tag4.xml><?xml version="1.0" encoding="utf-8"?>
<p:tagLst xmlns:p="http://schemas.openxmlformats.org/presentationml/2006/main">
  <p:tag name="KSO_WM_DIAGRAM_VIRTUALLY_FRAME" val="{&quot;height&quot;:226.67188976377957,&quot;left&quot;:62.5,&quot;top&quot;:343.3,&quot;width&quot;:1034.4469291338585}"/>
</p:tagLst>
</file>

<file path=ppt/tags/tag5.xml><?xml version="1.0" encoding="utf-8"?>
<p:tagLst xmlns:p="http://schemas.openxmlformats.org/presentationml/2006/main">
  <p:tag name="KSO_WM_DIAGRAM_VIRTUALLY_FRAME" val="{&quot;height&quot;:226.67188976377957,&quot;left&quot;:62.5,&quot;top&quot;:343.3,&quot;width&quot;:1034.4469291338585}"/>
</p:tagLst>
</file>

<file path=ppt/tags/tag6.xml><?xml version="1.0" encoding="utf-8"?>
<p:tagLst xmlns:p="http://schemas.openxmlformats.org/presentationml/2006/main">
  <p:tag name="KSO_WM_DIAGRAM_VIRTUALLY_FRAME" val="{&quot;height&quot;:226.67188976377957,&quot;left&quot;:62.5,&quot;top&quot;:343.3,&quot;width&quot;:1034.4469291338585}"/>
</p:tagLst>
</file>

<file path=ppt/tags/tag7.xml><?xml version="1.0" encoding="utf-8"?>
<p:tagLst xmlns:p="http://schemas.openxmlformats.org/presentationml/2006/main">
  <p:tag name="KSO_WM_DIAGRAM_VIRTUALLY_FRAME" val="{&quot;height&quot;:226.67188976377957,&quot;left&quot;:62.5,&quot;top&quot;:343.3,&quot;width&quot;:1034.4469291338585}"/>
</p:tagLst>
</file>

<file path=ppt/tags/tag8.xml><?xml version="1.0" encoding="utf-8"?>
<p:tagLst xmlns:p="http://schemas.openxmlformats.org/presentationml/2006/main">
  <p:tag name="KSO_WM_DIAGRAM_VIRTUALLY_FRAME" val="{&quot;height&quot;:226.67188976377957,&quot;left&quot;:62.5,&quot;top&quot;:343.3,&quot;width&quot;:1034.4469291338585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6572</Words>
  <Application>WPS Presentation</Application>
  <PresentationFormat>On-screen Show (16:9)</PresentationFormat>
  <Paragraphs>560</Paragraphs>
  <Slides>14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SimSun</vt:lpstr>
      <vt:lpstr>Wingdings</vt:lpstr>
      <vt:lpstr>Libre Baskerville</vt:lpstr>
      <vt:lpstr>Libre Baskerville</vt:lpstr>
      <vt:lpstr>Libre Baskerville</vt:lpstr>
      <vt:lpstr>Open Sans</vt:lpstr>
      <vt:lpstr>Open Sans</vt:lpstr>
      <vt:lpstr>Open Sans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Semen Darin</cp:lastModifiedBy>
  <cp:revision>7</cp:revision>
  <dcterms:created xsi:type="dcterms:W3CDTF">2025-12-03T11:00:00Z</dcterms:created>
  <dcterms:modified xsi:type="dcterms:W3CDTF">2025-12-04T08:43:34Z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8FB34307D2AA46359A437EABAF5F77FC_13</vt:lpwstr>
  </property>
  <property fmtid="{D5CDD505-2E9C-101B-9397-08002B2CF9AE}" pid="3" name="KSOProductBuildVer">
    <vt:lpwstr>1049-12.2.0.23155</vt:lpwstr>
  </property>
</Properties>
</file>