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y="5143500" cx="9144000"/>
  <p:notesSz cx="6858000" cy="9144000"/>
  <p:embeddedFontLst>
    <p:embeddedFont>
      <p:font typeface="Raleway"/>
      <p:regular r:id="rId27"/>
      <p:bold r:id="rId28"/>
      <p:italic r:id="rId29"/>
      <p:boldItalic r:id="rId30"/>
    </p:embeddedFont>
    <p:embeddedFont>
      <p:font typeface="Raleway SemiBold"/>
      <p:regular r:id="rId31"/>
      <p:bold r:id="rId32"/>
      <p:italic r:id="rId33"/>
      <p:boldItalic r:id="rId34"/>
    </p:embeddedFont>
    <p:embeddedFont>
      <p:font typeface="Raleway Medium"/>
      <p:regular r:id="rId35"/>
      <p:bold r:id="rId36"/>
      <p:italic r:id="rId37"/>
      <p:boldItalic r:id="rId38"/>
    </p:embeddedFont>
    <p:embeddedFont>
      <p:font typeface="Helvetica Neue"/>
      <p:regular r:id="rId39"/>
      <p:bold r:id="rId40"/>
      <p:italic r:id="rId41"/>
      <p:boldItalic r:id="rId42"/>
    </p:embeddedFont>
    <p:embeddedFont>
      <p:font typeface="Century Gothic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CA714C8-DA65-41CC-BD82-A71779229127}">
  <a:tblStyle styleId="{0CA714C8-DA65-41CC-BD82-A7177922912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199C659B-3D3C-4020-BC7E-2B842C100B55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bold.fntdata"/><Relationship Id="rId20" Type="http://schemas.openxmlformats.org/officeDocument/2006/relationships/slide" Target="slides/slide13.xml"/><Relationship Id="rId42" Type="http://schemas.openxmlformats.org/officeDocument/2006/relationships/font" Target="fonts/HelveticaNeue-boldItalic.fntdata"/><Relationship Id="rId41" Type="http://schemas.openxmlformats.org/officeDocument/2006/relationships/font" Target="fonts/HelveticaNeue-italic.fntdata"/><Relationship Id="rId22" Type="http://schemas.openxmlformats.org/officeDocument/2006/relationships/slide" Target="slides/slide15.xml"/><Relationship Id="rId44" Type="http://schemas.openxmlformats.org/officeDocument/2006/relationships/font" Target="fonts/CenturyGothic-bold.fntdata"/><Relationship Id="rId21" Type="http://schemas.openxmlformats.org/officeDocument/2006/relationships/slide" Target="slides/slide14.xml"/><Relationship Id="rId43" Type="http://schemas.openxmlformats.org/officeDocument/2006/relationships/font" Target="fonts/CenturyGothic-regular.fntdata"/><Relationship Id="rId24" Type="http://schemas.openxmlformats.org/officeDocument/2006/relationships/slide" Target="slides/slide17.xml"/><Relationship Id="rId46" Type="http://schemas.openxmlformats.org/officeDocument/2006/relationships/font" Target="fonts/CenturyGothic-boldItalic.fntdata"/><Relationship Id="rId23" Type="http://schemas.openxmlformats.org/officeDocument/2006/relationships/slide" Target="slides/slide16.xml"/><Relationship Id="rId45" Type="http://schemas.openxmlformats.org/officeDocument/2006/relationships/font" Target="fonts/CenturyGothic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font" Target="fonts/Raleway-bold.fntdata"/><Relationship Id="rId27" Type="http://schemas.openxmlformats.org/officeDocument/2006/relationships/font" Target="fonts/Raleway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SemiBold-regular.fntdata"/><Relationship Id="rId30" Type="http://schemas.openxmlformats.org/officeDocument/2006/relationships/font" Target="fonts/Raleway-boldItalic.fntdata"/><Relationship Id="rId11" Type="http://schemas.openxmlformats.org/officeDocument/2006/relationships/slide" Target="slides/slide4.xml"/><Relationship Id="rId33" Type="http://schemas.openxmlformats.org/officeDocument/2006/relationships/font" Target="fonts/RalewaySemiBold-italic.fntdata"/><Relationship Id="rId10" Type="http://schemas.openxmlformats.org/officeDocument/2006/relationships/slide" Target="slides/slide3.xml"/><Relationship Id="rId32" Type="http://schemas.openxmlformats.org/officeDocument/2006/relationships/font" Target="fonts/RalewaySemiBold-bold.fntdata"/><Relationship Id="rId13" Type="http://schemas.openxmlformats.org/officeDocument/2006/relationships/slide" Target="slides/slide6.xml"/><Relationship Id="rId35" Type="http://schemas.openxmlformats.org/officeDocument/2006/relationships/font" Target="fonts/RalewayMedium-regular.fntdata"/><Relationship Id="rId12" Type="http://schemas.openxmlformats.org/officeDocument/2006/relationships/slide" Target="slides/slide5.xml"/><Relationship Id="rId34" Type="http://schemas.openxmlformats.org/officeDocument/2006/relationships/font" Target="fonts/RalewaySemiBold-boldItalic.fntdata"/><Relationship Id="rId15" Type="http://schemas.openxmlformats.org/officeDocument/2006/relationships/slide" Target="slides/slide8.xml"/><Relationship Id="rId37" Type="http://schemas.openxmlformats.org/officeDocument/2006/relationships/font" Target="fonts/RalewayMedium-italic.fntdata"/><Relationship Id="rId14" Type="http://schemas.openxmlformats.org/officeDocument/2006/relationships/slide" Target="slides/slide7.xml"/><Relationship Id="rId36" Type="http://schemas.openxmlformats.org/officeDocument/2006/relationships/font" Target="fonts/RalewayMedium-bold.fntdata"/><Relationship Id="rId17" Type="http://schemas.openxmlformats.org/officeDocument/2006/relationships/slide" Target="slides/slide10.xml"/><Relationship Id="rId39" Type="http://schemas.openxmlformats.org/officeDocument/2006/relationships/font" Target="fonts/HelveticaNeue-regular.fntdata"/><Relationship Id="rId16" Type="http://schemas.openxmlformats.org/officeDocument/2006/relationships/slide" Target="slides/slide9.xml"/><Relationship Id="rId38" Type="http://schemas.openxmlformats.org/officeDocument/2006/relationships/font" Target="fonts/RalewayMedium-bold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3" name="Google Shape;143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95d89cbb88_5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95d89cbb88_5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95d89cbb88_5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95d89cbb88_5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9a8378cd0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9a8378cd0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9a8378cd0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9a8378cd0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9a8378cd02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9a8378cd02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9a8378cd02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9a8378cd0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0" name="Google Shape;23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2" name="Google Shape;24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" name="Google Shape;252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2" name="Google Shape;282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3" name="Google Shape;293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5" Type="http://schemas.openxmlformats.org/officeDocument/2006/relationships/image" Target="../media/image2.jpg"/><Relationship Id="rId6" Type="http://schemas.openxmlformats.org/officeDocument/2006/relationships/image" Target="../media/image5.png"/><Relationship Id="rId7" Type="http://schemas.openxmlformats.org/officeDocument/2006/relationships/image" Target="../media/image3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11.png"/><Relationship Id="rId6" Type="http://schemas.openxmlformats.org/officeDocument/2006/relationships/image" Target="../media/image16.png"/><Relationship Id="rId7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Relationship Id="rId4" Type="http://schemas.openxmlformats.org/officeDocument/2006/relationships/image" Target="../media/image18.png"/><Relationship Id="rId5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8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0.pn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png"/><Relationship Id="rId4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2.png"/><Relationship Id="rId4" Type="http://schemas.openxmlformats.org/officeDocument/2006/relationships/image" Target="../media/image29.png"/><Relationship Id="rId5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23.png"/><Relationship Id="rId5" Type="http://schemas.openxmlformats.org/officeDocument/2006/relationships/image" Target="../media/image26.png"/><Relationship Id="rId6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vk.com/im?sel=c115" TargetMode="External"/><Relationship Id="rId4" Type="http://schemas.openxmlformats.org/officeDocument/2006/relationships/image" Target="../media/image20.png"/><Relationship Id="rId5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01717" y="2002206"/>
            <a:ext cx="46557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3100">
                <a:solidFill>
                  <a:srgbClr val="1155CC"/>
                </a:solidFill>
                <a:latin typeface="Raleway"/>
                <a:ea typeface="Raleway"/>
                <a:cs typeface="Raleway"/>
                <a:sym typeface="Raleway"/>
              </a:rPr>
              <a:t>GOSTRighter</a:t>
            </a:r>
            <a:endParaRPr b="1" sz="3100">
              <a:solidFill>
                <a:srgbClr val="1155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35567" y="252477"/>
            <a:ext cx="843636" cy="66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1673700" cy="167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27974" y="1583038"/>
            <a:ext cx="1996725" cy="197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384025" y="1608075"/>
            <a:ext cx="6208200" cy="14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571"/>
              <a:buNone/>
            </a:pPr>
            <a:r>
              <a:rPr lang="ru" sz="1900">
                <a:latin typeface="Raleway"/>
                <a:ea typeface="Raleway"/>
                <a:cs typeface="Raleway"/>
                <a:sym typeface="Raleway"/>
              </a:rPr>
              <a:t>Знаете ли вы, что студент за 4 года обучения в университете тратит более 300 часов только на редактирование работы в соответствии с ГОСТом?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62042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369600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8" name="Google Shape;13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950" y="3097275"/>
            <a:ext cx="2678202" cy="178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43301" y="3075600"/>
            <a:ext cx="3159776" cy="1784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54000" y="309856"/>
            <a:ext cx="1091925" cy="108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>
            <p:ph type="title"/>
          </p:nvPr>
        </p:nvSpPr>
        <p:spPr>
          <a:xfrm>
            <a:off x="456825" y="158330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6" name="Google Shape;146;p27"/>
          <p:cNvSpPr txBox="1"/>
          <p:nvPr>
            <p:ph idx="1" type="body"/>
          </p:nvPr>
        </p:nvSpPr>
        <p:spPr>
          <a:xfrm>
            <a:off x="401725" y="2396625"/>
            <a:ext cx="7993200" cy="22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" sz="1700">
                <a:highlight>
                  <a:srgbClr val="FFFFFF"/>
                </a:highlight>
              </a:rPr>
              <a:t>Студенты, которые не хотят форматировать документ вручную, прибегающие к услугам платформ, делающих это за них. </a:t>
            </a:r>
            <a:endParaRPr sz="1700">
              <a:highlight>
                <a:srgbClr val="FFFFFF"/>
              </a:highlight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" sz="1700">
                <a:highlight>
                  <a:srgbClr val="FFFFFF"/>
                </a:highlight>
              </a:rPr>
              <a:t>Студенты, которые ставят в приоритет результат или цель работы и не хотят отвлекаться на рутинные действия (оформление). </a:t>
            </a:r>
            <a:endParaRPr sz="2900">
              <a:solidFill>
                <a:srgbClr val="132C40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/>
          <p:cNvPicPr preferRelativeResize="0"/>
          <p:nvPr/>
        </p:nvPicPr>
        <p:blipFill rotWithShape="1">
          <a:blip r:embed="rId4">
            <a:alphaModFix/>
          </a:blip>
          <a:srcRect b="7944" l="0" r="0" t="0"/>
          <a:stretch/>
        </p:blipFill>
        <p:spPr>
          <a:xfrm>
            <a:off x="5008067" y="-4948"/>
            <a:ext cx="3780108" cy="20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6250" y="3807981"/>
            <a:ext cx="1091925" cy="108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1070667" y="690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383218" y="63646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71046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8"/>
          <p:cNvSpPr txBox="1"/>
          <p:nvPr>
            <p:ph idx="1" type="body"/>
          </p:nvPr>
        </p:nvSpPr>
        <p:spPr>
          <a:xfrm>
            <a:off x="401725" y="1351275"/>
            <a:ext cx="63315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200"/>
              <a:buAutoNum type="arabicPeriod"/>
            </a:pPr>
            <a:r>
              <a:rPr lang="ru" sz="2200">
                <a:solidFill>
                  <a:srgbClr val="132C40"/>
                </a:solidFill>
              </a:rPr>
              <a:t>Вынужденная фокусировка на оформлении документов, вместо выделения дополнительного времени на проработку проекта.</a:t>
            </a:r>
            <a:endParaRPr sz="2200">
              <a:solidFill>
                <a:srgbClr val="132C4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200"/>
              <a:buAutoNum type="arabicPeriod"/>
            </a:pPr>
            <a:r>
              <a:rPr lang="ru" sz="2200">
                <a:solidFill>
                  <a:srgbClr val="132C40"/>
                </a:solidFill>
              </a:rPr>
              <a:t>Отсутствие желания заниматься форматированием документов.</a:t>
            </a:r>
            <a:endParaRPr sz="2200">
              <a:solidFill>
                <a:srgbClr val="132C4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200"/>
              <a:buAutoNum type="arabicPeriod"/>
            </a:pPr>
            <a:r>
              <a:rPr lang="ru" sz="2200">
                <a:solidFill>
                  <a:srgbClr val="132C40"/>
                </a:solidFill>
              </a:rPr>
              <a:t>Недостаток информации по параметрам оформления в соответствии с ГОСТ.</a:t>
            </a:r>
            <a:endParaRPr sz="2200">
              <a:solidFill>
                <a:srgbClr val="132C40"/>
              </a:solidFill>
            </a:endParaRPr>
          </a:p>
        </p:txBody>
      </p:sp>
      <p:pic>
        <p:nvPicPr>
          <p:cNvPr id="163" name="Google Shape;16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6525" y="3807981"/>
            <a:ext cx="1091925" cy="108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6875" y="1072075"/>
            <a:ext cx="2375725" cy="237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9"/>
          <p:cNvSpPr txBox="1"/>
          <p:nvPr>
            <p:ph type="title"/>
          </p:nvPr>
        </p:nvSpPr>
        <p:spPr>
          <a:xfrm>
            <a:off x="1297042" y="7545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575400" y="1623675"/>
            <a:ext cx="5541000" cy="3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Платформа для редактирования документов </a:t>
            </a:r>
            <a:endParaRPr sz="1500">
              <a:solidFill>
                <a:srgbClr val="132C4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Автоматизация стандартизации (форматирования) в соответствии с ГОСТ</a:t>
            </a:r>
            <a:endParaRPr sz="1500">
              <a:solidFill>
                <a:srgbClr val="132C4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Использование нейронной сети для анализа документа и выбора соответствующего шаблона </a:t>
            </a:r>
            <a:endParaRPr sz="1500">
              <a:solidFill>
                <a:srgbClr val="132C4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Возможность для консультирования по документам на платформе через интерфейс с и использованием искусственного интеллекта</a:t>
            </a:r>
            <a:endParaRPr sz="1500">
              <a:solidFill>
                <a:srgbClr val="132C4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Функция загрузки и выгрузки файлов </a:t>
            </a:r>
            <a:endParaRPr sz="1500">
              <a:solidFill>
                <a:srgbClr val="132C4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Возможность создания индивидуального шаблона для многократного использования</a:t>
            </a:r>
            <a:endParaRPr sz="1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26500" y="3807981"/>
            <a:ext cx="1091925" cy="108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КОД</a:t>
            </a:r>
            <a:endParaRPr/>
          </a:p>
        </p:txBody>
      </p:sp>
      <p:pic>
        <p:nvPicPr>
          <p:cNvPr id="181" name="Google Shape;18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7001" y="567437"/>
            <a:ext cx="6600701" cy="3541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4800" y="4248952"/>
            <a:ext cx="784149" cy="7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1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КОД</a:t>
            </a:r>
            <a:endParaRPr/>
          </a:p>
        </p:txBody>
      </p:sp>
      <p:pic>
        <p:nvPicPr>
          <p:cNvPr id="188" name="Google Shape;18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6630" y="0"/>
            <a:ext cx="503359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4800" y="4248952"/>
            <a:ext cx="784149" cy="7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2"/>
          <p:cNvSpPr txBox="1"/>
          <p:nvPr>
            <p:ph type="title"/>
          </p:nvPr>
        </p:nvSpPr>
        <p:spPr>
          <a:xfrm>
            <a:off x="343367" y="23673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Интерфейс</a:t>
            </a:r>
            <a:endParaRPr/>
          </a:p>
        </p:txBody>
      </p:sp>
      <p:pic>
        <p:nvPicPr>
          <p:cNvPr id="195" name="Google Shape;19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4363" y="837023"/>
            <a:ext cx="6255275" cy="421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4800" y="4248952"/>
            <a:ext cx="784149" cy="7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/>
          <p:nvPr>
            <p:ph type="title"/>
          </p:nvPr>
        </p:nvSpPr>
        <p:spPr>
          <a:xfrm>
            <a:off x="343367" y="23673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AI</a:t>
            </a:r>
            <a:endParaRPr/>
          </a:p>
        </p:txBody>
      </p:sp>
      <p:pic>
        <p:nvPicPr>
          <p:cNvPr id="202" name="Google Shape;20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6288" y="904525"/>
            <a:ext cx="6911427" cy="333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4800" y="4248952"/>
            <a:ext cx="784149" cy="7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/>
          <p:nvPr>
            <p:ph type="title"/>
          </p:nvPr>
        </p:nvSpPr>
        <p:spPr>
          <a:xfrm>
            <a:off x="343367" y="23673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AI</a:t>
            </a:r>
            <a:endParaRPr/>
          </a:p>
        </p:txBody>
      </p:sp>
      <p:pic>
        <p:nvPicPr>
          <p:cNvPr id="209" name="Google Shape;20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1350" y="570925"/>
            <a:ext cx="6957623" cy="3855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4800" y="4248952"/>
            <a:ext cx="784149" cy="7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 txBox="1"/>
          <p:nvPr>
            <p:ph type="title"/>
          </p:nvPr>
        </p:nvSpPr>
        <p:spPr>
          <a:xfrm>
            <a:off x="343367" y="23673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AI</a:t>
            </a:r>
            <a:endParaRPr/>
          </a:p>
        </p:txBody>
      </p:sp>
      <p:pic>
        <p:nvPicPr>
          <p:cNvPr id="216" name="Google Shape;21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5022" y="279125"/>
            <a:ext cx="6393966" cy="335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9973" y="3753173"/>
            <a:ext cx="7344075" cy="12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4800" y="4248952"/>
            <a:ext cx="784149" cy="7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24" name="Google Shape;224;p36"/>
          <p:cNvSpPr txBox="1"/>
          <p:nvPr/>
        </p:nvSpPr>
        <p:spPr>
          <a:xfrm>
            <a:off x="748972" y="1676325"/>
            <a:ext cx="7342800" cy="28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2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Программное обеспечение GOSTRighter помогает студентам уменьшить время на выполнение работы любого рода (отчет по курсовым, дипломным проектам и т.п.) и оформить по Госту учебные работы с помощью нейронной сети, которая на основе анализа шаблона стандартизирует документ по выбранному ГОСТу.</a:t>
            </a:r>
            <a:endParaRPr i="0" sz="2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5" name="Google Shape;225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4800" y="4248952"/>
            <a:ext cx="784149" cy="7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7"/>
          <p:cNvSpPr/>
          <p:nvPr/>
        </p:nvSpPr>
        <p:spPr>
          <a:xfrm>
            <a:off x="457200" y="259626"/>
            <a:ext cx="1568400" cy="646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7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36" name="Google Shape;236;p37"/>
          <p:cNvSpPr txBox="1"/>
          <p:nvPr>
            <p:ph type="title"/>
          </p:nvPr>
        </p:nvSpPr>
        <p:spPr>
          <a:xfrm>
            <a:off x="429600" y="293075"/>
            <a:ext cx="16236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7" name="Google Shape;237;p37"/>
          <p:cNvSpPr txBox="1"/>
          <p:nvPr>
            <p:ph idx="1" type="body"/>
          </p:nvPr>
        </p:nvSpPr>
        <p:spPr>
          <a:xfrm>
            <a:off x="488952" y="3178406"/>
            <a:ext cx="79932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000000"/>
                </a:solidFill>
              </a:rPr>
              <a:t>PAM - все студенты РФ - </a:t>
            </a:r>
            <a:r>
              <a:rPr lang="ru" sz="1400"/>
              <a:t>78000000 тысяч рублей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000000"/>
                </a:solidFill>
              </a:rPr>
              <a:t>TAM - студенты, которые не хотят форматировать вручную - </a:t>
            </a:r>
            <a:r>
              <a:rPr lang="ru" sz="1400"/>
              <a:t>2847000 тысяч рублей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000000"/>
                </a:solidFill>
              </a:rPr>
              <a:t>SAM - студенты, которые </a:t>
            </a:r>
            <a:r>
              <a:rPr lang="ru" sz="1400">
                <a:solidFill>
                  <a:srgbClr val="000000"/>
                </a:solidFill>
              </a:rPr>
              <a:t>прибегают</a:t>
            </a:r>
            <a:r>
              <a:rPr lang="ru" sz="1400">
                <a:solidFill>
                  <a:srgbClr val="000000"/>
                </a:solidFill>
              </a:rPr>
              <a:t> только к услугам платформ, делающих за них это  - </a:t>
            </a:r>
            <a:r>
              <a:rPr lang="ru" sz="1400"/>
              <a:t>1594320 тысяч рублей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000000"/>
                </a:solidFill>
              </a:rPr>
              <a:t>SOM - 30% - </a:t>
            </a:r>
            <a:r>
              <a:rPr lang="ru" sz="1400"/>
              <a:t>478296 тысяч рублей</a:t>
            </a:r>
            <a:endParaRPr sz="1400">
              <a:solidFill>
                <a:srgbClr val="132C40"/>
              </a:solidFill>
            </a:endParaRPr>
          </a:p>
        </p:txBody>
      </p:sp>
      <p:pic>
        <p:nvPicPr>
          <p:cNvPr id="238" name="Google Shape;23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2280" y="-78850"/>
            <a:ext cx="3728950" cy="332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4800" y="4248952"/>
            <a:ext cx="784149" cy="7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8"/>
          <p:cNvSpPr/>
          <p:nvPr/>
        </p:nvSpPr>
        <p:spPr>
          <a:xfrm>
            <a:off x="218375" y="236900"/>
            <a:ext cx="2846700" cy="669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8"/>
          <p:cNvSpPr txBox="1"/>
          <p:nvPr>
            <p:ph type="title"/>
          </p:nvPr>
        </p:nvSpPr>
        <p:spPr>
          <a:xfrm>
            <a:off x="218375" y="2820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graphicFrame>
        <p:nvGraphicFramePr>
          <p:cNvPr id="248" name="Google Shape;248;p38"/>
          <p:cNvGraphicFramePr/>
          <p:nvPr/>
        </p:nvGraphicFramePr>
        <p:xfrm>
          <a:off x="357375" y="112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{0CA714C8-DA65-41CC-BD82-A71779229127}</a:tableStyleId>
              </a:tblPr>
              <a:tblGrid>
                <a:gridCol w="2413000"/>
                <a:gridCol w="2413000"/>
                <a:gridCol w="2413000"/>
              </a:tblGrid>
              <a:tr h="59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</a:t>
                      </a: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азвание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Сильные стороны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Слабые стороны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uwd.su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Скорость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 может предоставить полный результат.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dokstandart.ru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Интуитивно понятный интерфейс.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 может работать с большими файлами такими, как дипломы, курсовые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softhvac.com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Многофункциональный </a:t>
                      </a: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инструмент</a:t>
                      </a: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.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Требуется большое количество времени на овладение им.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work5.ru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Качественное выполнение работы.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Большая </a:t>
                      </a: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сумма</a:t>
                      </a: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за выполнение. Возможно не выполнение в срок.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za4etka.info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Качественное выполнение работы.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Большая сумма за выполнение. Возможно не выполнение в срок.</a:t>
                      </a:r>
                      <a:endParaRPr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49" name="Google Shape;24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4800" y="4248952"/>
            <a:ext cx="784149" cy="7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9"/>
          <p:cNvSpPr txBox="1"/>
          <p:nvPr/>
        </p:nvSpPr>
        <p:spPr>
          <a:xfrm>
            <a:off x="45719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5" name="Google Shape;255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9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9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59" name="Google Shape;259;p39"/>
          <p:cNvSpPr txBox="1"/>
          <p:nvPr>
            <p:ph idx="1" type="body"/>
          </p:nvPr>
        </p:nvSpPr>
        <p:spPr>
          <a:xfrm>
            <a:off x="456825" y="2131868"/>
            <a:ext cx="79932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Доступ к платформе:</a:t>
            </a:r>
            <a:endParaRPr sz="1300"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/>
              <a:t>Тариф “Nano гостюнчик” - возможность отредактировать документ один раз - 49 рублей</a:t>
            </a:r>
            <a:endParaRPr sz="1300"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/>
              <a:t>Тариф “Micro ГОСТик” - </a:t>
            </a:r>
            <a:r>
              <a:rPr lang="ru" sz="1300"/>
              <a:t>возможность редактировать в течении недели - 149  рублей</a:t>
            </a:r>
            <a:endParaRPr sz="1300"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/>
              <a:t>Тариф “Macro ГОСТян” - </a:t>
            </a:r>
            <a:r>
              <a:rPr lang="ru" sz="1300"/>
              <a:t>возможность редактировать в течении месяца - 300  рублей</a:t>
            </a:r>
            <a:endParaRPr sz="1300"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/>
              <a:t>Тариф “Huge ГОСТище” - </a:t>
            </a:r>
            <a:r>
              <a:rPr lang="ru" sz="1300"/>
              <a:t>возможность редактировать в течении года - 1900  рублей</a:t>
            </a:r>
            <a:endParaRPr sz="1300"/>
          </a:p>
        </p:txBody>
      </p:sp>
      <p:pic>
        <p:nvPicPr>
          <p:cNvPr id="260" name="Google Shape;26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4800" y="4248952"/>
            <a:ext cx="784149" cy="7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0"/>
          <p:cNvSpPr txBox="1"/>
          <p:nvPr>
            <p:ph type="title"/>
          </p:nvPr>
        </p:nvSpPr>
        <p:spPr>
          <a:xfrm>
            <a:off x="457192" y="5623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6" name="Google Shape;266;p40"/>
          <p:cNvSpPr txBox="1"/>
          <p:nvPr>
            <p:ph idx="1" type="body"/>
          </p:nvPr>
        </p:nvSpPr>
        <p:spPr>
          <a:xfrm>
            <a:off x="457193" y="1270006"/>
            <a:ext cx="7993200" cy="4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1800"/>
              <a:t>Проведен CustDev и подтверждена гипотеза о проблеме</a:t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1800"/>
              <a:t>Определена бизнес-модель </a:t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1800"/>
              <a:t>Разработан прототип платформы </a:t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1800"/>
              <a:t>Протестирован минимальный функционал:</a:t>
            </a:r>
            <a:endParaRPr sz="1800"/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/>
              <a:t>П</a:t>
            </a:r>
            <a:r>
              <a:rPr lang="ru" sz="1800"/>
              <a:t>одключена библиотека OpenAI для Python. </a:t>
            </a:r>
            <a:endParaRPr sz="1800"/>
          </a:p>
          <a:p>
            <a:pPr indent="-342900" lvl="0" marL="45720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/>
              <a:t>Произведён поиск способов реализации идеи </a:t>
            </a:r>
            <a:endParaRPr sz="1800"/>
          </a:p>
          <a:p>
            <a:pPr indent="-342900" lvl="0" marL="45720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/>
              <a:t>Возможность заносить данные в блокнот в текстовом формате, что позволяет легко работать с ними в дальнейшем.</a:t>
            </a:r>
            <a:endParaRPr sz="1800"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267" name="Google Shape;26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4800" y="4248952"/>
            <a:ext cx="784149" cy="7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1"/>
          <p:cNvSpPr txBox="1"/>
          <p:nvPr>
            <p:ph type="title"/>
          </p:nvPr>
        </p:nvSpPr>
        <p:spPr>
          <a:xfrm>
            <a:off x="456792" y="-40419"/>
            <a:ext cx="46557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300">
                <a:solidFill>
                  <a:schemeClr val="dk1"/>
                </a:solidFill>
              </a:rPr>
              <a:t>КОМАНДА СТАРТАПА</a:t>
            </a:r>
            <a:endParaRPr sz="2300">
              <a:solidFill>
                <a:schemeClr val="dk1"/>
              </a:solidFill>
            </a:endParaRPr>
          </a:p>
        </p:txBody>
      </p:sp>
      <p:graphicFrame>
        <p:nvGraphicFramePr>
          <p:cNvPr id="273" name="Google Shape;273;p41"/>
          <p:cNvGraphicFramePr/>
          <p:nvPr/>
        </p:nvGraphicFramePr>
        <p:xfrm>
          <a:off x="456810" y="401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{199C659B-3D3C-4020-BC7E-2B842C100B55}</a:tableStyleId>
              </a:tblPr>
              <a:tblGrid>
                <a:gridCol w="2541300"/>
                <a:gridCol w="2541300"/>
                <a:gridCol w="2541300"/>
              </a:tblGrid>
              <a:tr h="614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375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ЛИДЕР 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(CEO) 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\ СПЕЦИАЛИСТ ПО ПЕРЕГОВОРАМ И ПРОДАЖАМ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Корчевский Феликс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75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РАЗРАБОТЧИК (CTO) \ АНАЛИТИК</a:t>
                      </a: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Василенко Никита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75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ДИЗАЙНЕР \ </a:t>
                      </a: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Лысенков Илья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4" name="Google Shape;274;p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41"/>
          <p:cNvPicPr preferRelativeResize="0"/>
          <p:nvPr/>
        </p:nvPicPr>
        <p:blipFill rotWithShape="1">
          <a:blip r:embed="rId3">
            <a:alphaModFix/>
          </a:blip>
          <a:srcRect b="58325" l="0" r="0" t="4960"/>
          <a:stretch/>
        </p:blipFill>
        <p:spPr>
          <a:xfrm>
            <a:off x="5539400" y="1015750"/>
            <a:ext cx="2541300" cy="137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41"/>
          <p:cNvPicPr preferRelativeResize="0"/>
          <p:nvPr/>
        </p:nvPicPr>
        <p:blipFill rotWithShape="1">
          <a:blip r:embed="rId4">
            <a:alphaModFix/>
          </a:blip>
          <a:srcRect b="59118" l="0" r="0" t="0"/>
          <a:stretch/>
        </p:blipFill>
        <p:spPr>
          <a:xfrm>
            <a:off x="5539400" y="2391675"/>
            <a:ext cx="2541300" cy="137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41"/>
          <p:cNvPicPr preferRelativeResize="0"/>
          <p:nvPr/>
        </p:nvPicPr>
        <p:blipFill rotWithShape="1">
          <a:blip r:embed="rId5">
            <a:alphaModFix/>
          </a:blip>
          <a:srcRect b="41517" l="0" r="0" t="8484"/>
          <a:stretch/>
        </p:blipFill>
        <p:spPr>
          <a:xfrm>
            <a:off x="5539400" y="3767575"/>
            <a:ext cx="2541300" cy="137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0950" y="4262177"/>
            <a:ext cx="784149" cy="7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5" name="Google Shape;285;p42"/>
          <p:cNvSpPr txBox="1"/>
          <p:nvPr>
            <p:ph idx="1" type="body"/>
          </p:nvPr>
        </p:nvSpPr>
        <p:spPr>
          <a:xfrm>
            <a:off x="456825" y="1433725"/>
            <a:ext cx="7973700" cy="21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Комплектование команды - ноябрь-декабрь 2023 года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Довести до полной реализации (разработка платформы и функционала) - январь-июнь 2024 года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Протестировать и собрать обратную связь - июль 2024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Работа с ошибками - август 2024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Реклама продукта - сентябрь 2024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Старт продаж - сентябрь 2024</a:t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86" name="Google Shape;286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4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4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9925" y="4262177"/>
            <a:ext cx="784149" cy="7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6" name="Google Shape;296;p4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ФИО: Корчевский Феликс Владимирович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Телефон: +79090343990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Почта: felix200260@gmail.com</a:t>
            </a:r>
            <a:endParaRPr>
              <a:solidFill>
                <a:srgbClr val="132C40"/>
              </a:solidFill>
            </a:endParaRPr>
          </a:p>
          <a:p>
            <a:pPr indent="0" lvl="0" marL="203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ВК: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https://vk.com/im?sel=c115</a:t>
            </a: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97" name="Google Shape;297;p4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4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4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0" name="Google Shape;300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4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4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4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4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5" name="Google Shape;30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30551" y="2"/>
            <a:ext cx="385761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3"/>
          <p:cNvSpPr/>
          <p:nvPr/>
        </p:nvSpPr>
        <p:spPr>
          <a:xfrm>
            <a:off x="4575610" y="-595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43"/>
          <p:cNvSpPr/>
          <p:nvPr/>
        </p:nvSpPr>
        <p:spPr>
          <a:xfrm>
            <a:off x="4575554" y="432743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43"/>
          <p:cNvSpPr/>
          <p:nvPr/>
        </p:nvSpPr>
        <p:spPr>
          <a:xfrm>
            <a:off x="4575554" y="208262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43"/>
          <p:cNvSpPr/>
          <p:nvPr/>
        </p:nvSpPr>
        <p:spPr>
          <a:xfrm>
            <a:off x="4575554" y="324216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