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317" r:id="rId5"/>
    <p:sldId id="285" r:id="rId6"/>
    <p:sldId id="315" r:id="rId7"/>
    <p:sldId id="288" r:id="rId8"/>
    <p:sldId id="309" r:id="rId9"/>
    <p:sldId id="311" r:id="rId10"/>
    <p:sldId id="310" r:id="rId11"/>
    <p:sldId id="312" r:id="rId12"/>
    <p:sldId id="313" r:id="rId13"/>
    <p:sldId id="314" r:id="rId14"/>
    <p:sldId id="303" r:id="rId15"/>
    <p:sldId id="263" r:id="rId16"/>
    <p:sldId id="287" r:id="rId17"/>
    <p:sldId id="299" r:id="rId18"/>
    <p:sldId id="304" r:id="rId19"/>
    <p:sldId id="301" r:id="rId20"/>
    <p:sldId id="300" r:id="rId21"/>
    <p:sldId id="305" r:id="rId22"/>
    <p:sldId id="308" r:id="rId23"/>
    <p:sldId id="290" r:id="rId24"/>
    <p:sldId id="316" r:id="rId25"/>
    <p:sldId id="291" r:id="rId26"/>
    <p:sldId id="302" r:id="rId27"/>
    <p:sldId id="306" r:id="rId28"/>
    <p:sldId id="264" r:id="rId29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262" autoAdjust="0"/>
  </p:normalViewPr>
  <p:slideViewPr>
    <p:cSldViewPr>
      <p:cViewPr varScale="1">
        <p:scale>
          <a:sx n="77" d="100"/>
          <a:sy n="77" d="100"/>
        </p:scale>
        <p:origin x="978" y="78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000" dirty="0"/>
            <a:t>Нефтяная промышленность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algn="ctr">
            <a:buNone/>
          </a:pPr>
          <a:r>
            <a:rPr lang="ru-RU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Энергосбережение и повышение энергоэффективности добычи нефти остается одной из наиболее актуальных задач не только в России, но и в мире. Нефтегазовая отрасль является не только основным поставщиком энергетических ресурсов, но и крупным потребителем электроэнергии. Причем, согласно статистике, более 50% потерь электроэнергии в структуре себестоимости добычи нефти приходится на подъем жидкости механизированным способом. </a:t>
          </a:r>
          <a:endParaRPr lang="ru-RU" sz="12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200" b="1" dirty="0">
              <a:solidFill>
                <a:srgbClr val="FFFF00"/>
              </a:solidFill>
            </a:rPr>
            <a:t>45 млрд. руб.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200" b="1" dirty="0">
              <a:solidFill>
                <a:srgbClr val="FFFF00"/>
              </a:solidFill>
            </a:rPr>
            <a:t>15 млрд. руб.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200" b="1" dirty="0">
              <a:solidFill>
                <a:srgbClr val="FFFF00"/>
              </a:solidFill>
            </a:rPr>
            <a:t>5 млрд. руб.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200" b="1" dirty="0">
              <a:solidFill>
                <a:schemeClr val="tx1"/>
              </a:solidFill>
            </a:rPr>
            <a:t>1 млрд. руб.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ЛВМ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ХТС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/>
            <a:t>ООО "ИЖНЕФТЕПЛАСТ"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Высокое качество поверхности проливного канала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Низкие ограничения по сложности геометрии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D3690E21-9FE2-0E47-8496-24D37A74C45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ЛГМ</a:t>
          </a:r>
        </a:p>
      </dgm:t>
    </dgm:pt>
    <dgm:pt modelId="{66CFBD0E-F9B0-1649-8999-E17B23B70A55}" type="parTrans" cxnId="{3904F551-A2BB-1C4C-AF6C-4F2BBD4FDC8D}">
      <dgm:prSet/>
      <dgm:spPr/>
      <dgm:t>
        <a:bodyPr/>
        <a:lstStyle/>
        <a:p>
          <a:endParaRPr lang="ru-RU"/>
        </a:p>
      </dgm:t>
    </dgm:pt>
    <dgm:pt modelId="{F93BA490-3995-644F-A901-06ADA08C40AF}" type="sibTrans" cxnId="{3904F551-A2BB-1C4C-AF6C-4F2BBD4FDC8D}">
      <dgm:prSet/>
      <dgm:spPr/>
      <dgm:t>
        <a:bodyPr/>
        <a:lstStyle/>
        <a:p>
          <a:endParaRPr lang="ru-RU"/>
        </a:p>
      </dgm:t>
    </dgm:pt>
    <dgm:pt modelId="{356A7291-9B4D-314D-BAF4-F05335422789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Низкая </a:t>
          </a:r>
          <a:r>
            <a:rPr lang="ru-RU" dirty="0" err="1"/>
            <a:t>себестоимось</a:t>
          </a:r>
          <a:endParaRPr lang="ru-RU" dirty="0"/>
        </a:p>
      </dgm:t>
    </dgm:pt>
    <dgm:pt modelId="{4EA4898A-4BAE-CD4D-A20D-67A5CD73ABB3}" type="parTrans" cxnId="{0B163D2E-0357-1F41-82B9-9E432B8B6CC3}">
      <dgm:prSet/>
      <dgm:spPr/>
      <dgm:t>
        <a:bodyPr/>
        <a:lstStyle/>
        <a:p>
          <a:endParaRPr lang="ru-RU"/>
        </a:p>
      </dgm:t>
    </dgm:pt>
    <dgm:pt modelId="{C32A77DC-5087-694F-B499-DA0D05B0E217}" type="sibTrans" cxnId="{0B163D2E-0357-1F41-82B9-9E432B8B6CC3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ScaleY="10183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DBA16F26-255A-2742-AC71-03D83FD7C509}" type="presOf" srcId="{356A7291-9B4D-314D-BAF4-F05335422789}" destId="{0C85A15E-56D2-44B3-8E52-7FFFB1AE2983}" srcOrd="0" destOrd="2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0B163D2E-0357-1F41-82B9-9E432B8B6CC3}" srcId="{C1DCF8D2-41C8-416E-B988-A9BFE3AC37E6}" destId="{356A7291-9B4D-314D-BAF4-F05335422789}" srcOrd="2" destOrd="0" parTransId="{4EA4898A-4BAE-CD4D-A20D-67A5CD73ABB3}" sibTransId="{C32A77DC-5087-694F-B499-DA0D05B0E217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2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3904F551-A2BB-1C4C-AF6C-4F2BBD4FDC8D}" srcId="{861A968E-9660-4770-82EB-9C2FFC889440}" destId="{D3690E21-9FE2-0E47-8496-24D37A74C45F}" srcOrd="1" destOrd="0" parTransId="{66CFBD0E-F9B0-1649-8999-E17B23B70A55}" sibTransId="{F93BA490-3995-644F-A901-06ADA08C40AF}"/>
    <dgm:cxn modelId="{6C4F8354-967A-9E4C-B54B-4D82E3A4D999}" type="presOf" srcId="{D3690E21-9FE2-0E47-8496-24D37A74C45F}" destId="{B206DAC4-D1DF-4053-8506-5DE426BC8BEF}" srcOrd="0" destOrd="1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2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F5330D-774E-BB42-8ECC-F206CA2A84BB}" type="doc">
      <dgm:prSet loTypeId="urn:microsoft.com/office/officeart/2005/8/layout/cycle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69E1B8-A978-0E4D-900A-2DED85F2103B}">
      <dgm:prSet phldrT="[Текст]"/>
      <dgm:spPr/>
      <dgm:t>
        <a:bodyPr/>
        <a:lstStyle/>
        <a:p>
          <a:r>
            <a:rPr lang="ru-RU" dirty="0"/>
            <a:t>Денежные средства от продажи предприятиям, прибыль</a:t>
          </a:r>
        </a:p>
      </dgm:t>
    </dgm:pt>
    <dgm:pt modelId="{EB8047F9-62FE-FC4D-AA9A-1F01D8DE7B40}" type="parTrans" cxnId="{C1CD7374-ECB7-EC46-80FF-8452F071F6A9}">
      <dgm:prSet/>
      <dgm:spPr/>
      <dgm:t>
        <a:bodyPr/>
        <a:lstStyle/>
        <a:p>
          <a:endParaRPr lang="ru-RU"/>
        </a:p>
      </dgm:t>
    </dgm:pt>
    <dgm:pt modelId="{E3F83618-6856-1C47-813A-D2F990533ABE}" type="sibTrans" cxnId="{C1CD7374-ECB7-EC46-80FF-8452F071F6A9}">
      <dgm:prSet/>
      <dgm:spPr/>
      <dgm:t>
        <a:bodyPr/>
        <a:lstStyle/>
        <a:p>
          <a:endParaRPr lang="ru-RU"/>
        </a:p>
      </dgm:t>
    </dgm:pt>
    <dgm:pt modelId="{AFA18552-3BA5-DB4E-9DDE-97D0389D23D6}">
      <dgm:prSet phldrT="[Текст]"/>
      <dgm:spPr/>
      <dgm:t>
        <a:bodyPr/>
        <a:lstStyle/>
        <a:p>
          <a:r>
            <a:rPr lang="ru-RU" dirty="0"/>
            <a:t>Денежные средства авансированные хозяйственным субъектом на развитие предприятия</a:t>
          </a:r>
        </a:p>
      </dgm:t>
    </dgm:pt>
    <dgm:pt modelId="{D5FABAFC-9649-D241-92F7-489E8368905A}" type="parTrans" cxnId="{E5D93EC4-47E4-A44E-A12C-638087FED272}">
      <dgm:prSet/>
      <dgm:spPr/>
      <dgm:t>
        <a:bodyPr/>
        <a:lstStyle/>
        <a:p>
          <a:endParaRPr lang="ru-RU"/>
        </a:p>
      </dgm:t>
    </dgm:pt>
    <dgm:pt modelId="{0AA3890C-4C55-DD41-BCC7-44C9E9CC6279}" type="sibTrans" cxnId="{E5D93EC4-47E4-A44E-A12C-638087FED272}">
      <dgm:prSet/>
      <dgm:spPr/>
      <dgm:t>
        <a:bodyPr/>
        <a:lstStyle/>
        <a:p>
          <a:endParaRPr lang="ru-RU"/>
        </a:p>
      </dgm:t>
    </dgm:pt>
    <dgm:pt modelId="{818310CC-9E86-F544-8CD2-45464EEAD503}">
      <dgm:prSet phldrT="[Текст]"/>
      <dgm:spPr/>
      <dgm:t>
        <a:bodyPr/>
        <a:lstStyle/>
        <a:p>
          <a:r>
            <a:rPr lang="ru-RU" dirty="0"/>
            <a:t>Улучшение производства </a:t>
          </a:r>
        </a:p>
        <a:p>
          <a:r>
            <a:rPr lang="ru-RU" dirty="0"/>
            <a:t>(покупка оборудования и найм сотрудников и т.д.)</a:t>
          </a:r>
        </a:p>
      </dgm:t>
    </dgm:pt>
    <dgm:pt modelId="{096D9A38-F89D-904C-AEE9-1AE4FB47D817}" type="parTrans" cxnId="{365049BD-C9B9-8A49-827F-0DE0D6E108DC}">
      <dgm:prSet/>
      <dgm:spPr/>
      <dgm:t>
        <a:bodyPr/>
        <a:lstStyle/>
        <a:p>
          <a:endParaRPr lang="ru-RU"/>
        </a:p>
      </dgm:t>
    </dgm:pt>
    <dgm:pt modelId="{12A87967-6AEF-5744-A174-A66AA12FA389}" type="sibTrans" cxnId="{365049BD-C9B9-8A49-827F-0DE0D6E108DC}">
      <dgm:prSet/>
      <dgm:spPr/>
      <dgm:t>
        <a:bodyPr/>
        <a:lstStyle/>
        <a:p>
          <a:endParaRPr lang="ru-RU"/>
        </a:p>
      </dgm:t>
    </dgm:pt>
    <dgm:pt modelId="{50939E45-274A-5F4B-840C-2FF70EAFE006}">
      <dgm:prSet phldrT="[Текст]"/>
      <dgm:spPr/>
      <dgm:t>
        <a:bodyPr/>
        <a:lstStyle/>
        <a:p>
          <a:r>
            <a:rPr lang="ru-RU" dirty="0"/>
            <a:t>Производство</a:t>
          </a:r>
        </a:p>
      </dgm:t>
    </dgm:pt>
    <dgm:pt modelId="{FA922EC7-D039-6040-8D83-121016AEF500}" type="parTrans" cxnId="{1473597F-F4F5-3644-B908-5676CFDDC130}">
      <dgm:prSet/>
      <dgm:spPr/>
      <dgm:t>
        <a:bodyPr/>
        <a:lstStyle/>
        <a:p>
          <a:endParaRPr lang="ru-RU"/>
        </a:p>
      </dgm:t>
    </dgm:pt>
    <dgm:pt modelId="{AB403BC2-D364-2F40-872F-EC08C60E6033}" type="sibTrans" cxnId="{1473597F-F4F5-3644-B908-5676CFDDC130}">
      <dgm:prSet/>
      <dgm:spPr/>
      <dgm:t>
        <a:bodyPr/>
        <a:lstStyle/>
        <a:p>
          <a:endParaRPr lang="ru-RU"/>
        </a:p>
      </dgm:t>
    </dgm:pt>
    <dgm:pt modelId="{097284F2-2E5D-9C44-99F9-E3FDE1CE2E4C}">
      <dgm:prSet phldrT="[Текст]"/>
      <dgm:spPr/>
      <dgm:t>
        <a:bodyPr/>
        <a:lstStyle/>
        <a:p>
          <a:r>
            <a:rPr lang="ru-RU" dirty="0"/>
            <a:t>Готовые детали</a:t>
          </a:r>
        </a:p>
      </dgm:t>
    </dgm:pt>
    <dgm:pt modelId="{6869266D-E5D3-D14D-AE89-E2A5CF80809B}" type="parTrans" cxnId="{D73CC3D3-C0E3-0B48-B1E7-49DC41DEC0D7}">
      <dgm:prSet/>
      <dgm:spPr/>
      <dgm:t>
        <a:bodyPr/>
        <a:lstStyle/>
        <a:p>
          <a:endParaRPr lang="ru-RU"/>
        </a:p>
      </dgm:t>
    </dgm:pt>
    <dgm:pt modelId="{264D9A2D-0988-8F47-8803-988B63F28F65}" type="sibTrans" cxnId="{D73CC3D3-C0E3-0B48-B1E7-49DC41DEC0D7}">
      <dgm:prSet/>
      <dgm:spPr/>
      <dgm:t>
        <a:bodyPr/>
        <a:lstStyle/>
        <a:p>
          <a:endParaRPr lang="ru-RU"/>
        </a:p>
      </dgm:t>
    </dgm:pt>
    <dgm:pt modelId="{BD17079C-D3BE-D24B-AF67-F7D0263496A5}" type="pres">
      <dgm:prSet presAssocID="{BEF5330D-774E-BB42-8ECC-F206CA2A84BB}" presName="cycle" presStyleCnt="0">
        <dgm:presLayoutVars>
          <dgm:dir/>
          <dgm:resizeHandles val="exact"/>
        </dgm:presLayoutVars>
      </dgm:prSet>
      <dgm:spPr/>
    </dgm:pt>
    <dgm:pt modelId="{51C97B51-8AE9-B546-AAC6-DF7A9A2FF37F}" type="pres">
      <dgm:prSet presAssocID="{3769E1B8-A978-0E4D-900A-2DED85F2103B}" presName="node" presStyleLbl="node1" presStyleIdx="0" presStyleCnt="5">
        <dgm:presLayoutVars>
          <dgm:bulletEnabled val="1"/>
        </dgm:presLayoutVars>
      </dgm:prSet>
      <dgm:spPr/>
    </dgm:pt>
    <dgm:pt modelId="{F6A43A56-0E13-5049-A474-1E5531175F2C}" type="pres">
      <dgm:prSet presAssocID="{3769E1B8-A978-0E4D-900A-2DED85F2103B}" presName="spNode" presStyleCnt="0"/>
      <dgm:spPr/>
    </dgm:pt>
    <dgm:pt modelId="{CF352AA8-B828-854C-B9BE-8D039F542E69}" type="pres">
      <dgm:prSet presAssocID="{E3F83618-6856-1C47-813A-D2F990533ABE}" presName="sibTrans" presStyleLbl="sibTrans1D1" presStyleIdx="0" presStyleCnt="5"/>
      <dgm:spPr/>
    </dgm:pt>
    <dgm:pt modelId="{CFB76267-3E1D-0E43-BD2A-9C428102CCEB}" type="pres">
      <dgm:prSet presAssocID="{AFA18552-3BA5-DB4E-9DDE-97D0389D23D6}" presName="node" presStyleLbl="node1" presStyleIdx="1" presStyleCnt="5">
        <dgm:presLayoutVars>
          <dgm:bulletEnabled val="1"/>
        </dgm:presLayoutVars>
      </dgm:prSet>
      <dgm:spPr/>
    </dgm:pt>
    <dgm:pt modelId="{BB805291-4575-E44B-A035-4299D257631A}" type="pres">
      <dgm:prSet presAssocID="{AFA18552-3BA5-DB4E-9DDE-97D0389D23D6}" presName="spNode" presStyleCnt="0"/>
      <dgm:spPr/>
    </dgm:pt>
    <dgm:pt modelId="{B30EF757-759D-EE45-977A-A5D43263FC3C}" type="pres">
      <dgm:prSet presAssocID="{0AA3890C-4C55-DD41-BCC7-44C9E9CC6279}" presName="sibTrans" presStyleLbl="sibTrans1D1" presStyleIdx="1" presStyleCnt="5"/>
      <dgm:spPr/>
    </dgm:pt>
    <dgm:pt modelId="{8851044C-9E3F-B948-9FD9-78E3D9DE18F5}" type="pres">
      <dgm:prSet presAssocID="{818310CC-9E86-F544-8CD2-45464EEAD503}" presName="node" presStyleLbl="node1" presStyleIdx="2" presStyleCnt="5">
        <dgm:presLayoutVars>
          <dgm:bulletEnabled val="1"/>
        </dgm:presLayoutVars>
      </dgm:prSet>
      <dgm:spPr/>
    </dgm:pt>
    <dgm:pt modelId="{C8F10BE6-B2B5-2347-B723-53133F301460}" type="pres">
      <dgm:prSet presAssocID="{818310CC-9E86-F544-8CD2-45464EEAD503}" presName="spNode" presStyleCnt="0"/>
      <dgm:spPr/>
    </dgm:pt>
    <dgm:pt modelId="{5231E6F4-F8E8-8A4E-8737-B39C117E8573}" type="pres">
      <dgm:prSet presAssocID="{12A87967-6AEF-5744-A174-A66AA12FA389}" presName="sibTrans" presStyleLbl="sibTrans1D1" presStyleIdx="2" presStyleCnt="5"/>
      <dgm:spPr/>
    </dgm:pt>
    <dgm:pt modelId="{84F534EC-3E76-5C48-8F51-8DF579F31C79}" type="pres">
      <dgm:prSet presAssocID="{50939E45-274A-5F4B-840C-2FF70EAFE006}" presName="node" presStyleLbl="node1" presStyleIdx="3" presStyleCnt="5">
        <dgm:presLayoutVars>
          <dgm:bulletEnabled val="1"/>
        </dgm:presLayoutVars>
      </dgm:prSet>
      <dgm:spPr/>
    </dgm:pt>
    <dgm:pt modelId="{7CA73E9A-9401-364C-8CE8-EA9EDDD4D25F}" type="pres">
      <dgm:prSet presAssocID="{50939E45-274A-5F4B-840C-2FF70EAFE006}" presName="spNode" presStyleCnt="0"/>
      <dgm:spPr/>
    </dgm:pt>
    <dgm:pt modelId="{506436D8-D4AB-BA4B-B256-1100344C9E35}" type="pres">
      <dgm:prSet presAssocID="{AB403BC2-D364-2F40-872F-EC08C60E6033}" presName="sibTrans" presStyleLbl="sibTrans1D1" presStyleIdx="3" presStyleCnt="5"/>
      <dgm:spPr/>
    </dgm:pt>
    <dgm:pt modelId="{1996837F-158A-8E46-8BF8-E32AA65A4D99}" type="pres">
      <dgm:prSet presAssocID="{097284F2-2E5D-9C44-99F9-E3FDE1CE2E4C}" presName="node" presStyleLbl="node1" presStyleIdx="4" presStyleCnt="5">
        <dgm:presLayoutVars>
          <dgm:bulletEnabled val="1"/>
        </dgm:presLayoutVars>
      </dgm:prSet>
      <dgm:spPr/>
    </dgm:pt>
    <dgm:pt modelId="{E04DD774-2B1E-994F-BC56-293A5CB4993C}" type="pres">
      <dgm:prSet presAssocID="{097284F2-2E5D-9C44-99F9-E3FDE1CE2E4C}" presName="spNode" presStyleCnt="0"/>
      <dgm:spPr/>
    </dgm:pt>
    <dgm:pt modelId="{0E3E3CE8-16C1-5A4C-8233-5B74631A66EE}" type="pres">
      <dgm:prSet presAssocID="{264D9A2D-0988-8F47-8803-988B63F28F65}" presName="sibTrans" presStyleLbl="sibTrans1D1" presStyleIdx="4" presStyleCnt="5"/>
      <dgm:spPr/>
    </dgm:pt>
  </dgm:ptLst>
  <dgm:cxnLst>
    <dgm:cxn modelId="{C5CF0627-1E5A-BA45-BD43-CC5EC3D0D62A}" type="presOf" srcId="{264D9A2D-0988-8F47-8803-988B63F28F65}" destId="{0E3E3CE8-16C1-5A4C-8233-5B74631A66EE}" srcOrd="0" destOrd="0" presId="urn:microsoft.com/office/officeart/2005/8/layout/cycle5"/>
    <dgm:cxn modelId="{843C513C-0B75-9142-BCD9-27CE441F29CF}" type="presOf" srcId="{E3F83618-6856-1C47-813A-D2F990533ABE}" destId="{CF352AA8-B828-854C-B9BE-8D039F542E69}" srcOrd="0" destOrd="0" presId="urn:microsoft.com/office/officeart/2005/8/layout/cycle5"/>
    <dgm:cxn modelId="{CC33B14E-8C91-B640-B2D3-4D5C63C05F66}" type="presOf" srcId="{50939E45-274A-5F4B-840C-2FF70EAFE006}" destId="{84F534EC-3E76-5C48-8F51-8DF579F31C79}" srcOrd="0" destOrd="0" presId="urn:microsoft.com/office/officeart/2005/8/layout/cycle5"/>
    <dgm:cxn modelId="{231F294F-07AC-644F-B23F-E1D6DF9589A5}" type="presOf" srcId="{097284F2-2E5D-9C44-99F9-E3FDE1CE2E4C}" destId="{1996837F-158A-8E46-8BF8-E32AA65A4D99}" srcOrd="0" destOrd="0" presId="urn:microsoft.com/office/officeart/2005/8/layout/cycle5"/>
    <dgm:cxn modelId="{C1CD7374-ECB7-EC46-80FF-8452F071F6A9}" srcId="{BEF5330D-774E-BB42-8ECC-F206CA2A84BB}" destId="{3769E1B8-A978-0E4D-900A-2DED85F2103B}" srcOrd="0" destOrd="0" parTransId="{EB8047F9-62FE-FC4D-AA9A-1F01D8DE7B40}" sibTransId="{E3F83618-6856-1C47-813A-D2F990533ABE}"/>
    <dgm:cxn modelId="{3027BC55-6A6F-0243-AD48-5C6F86A809F1}" type="presOf" srcId="{BEF5330D-774E-BB42-8ECC-F206CA2A84BB}" destId="{BD17079C-D3BE-D24B-AF67-F7D0263496A5}" srcOrd="0" destOrd="0" presId="urn:microsoft.com/office/officeart/2005/8/layout/cycle5"/>
    <dgm:cxn modelId="{1473597F-F4F5-3644-B908-5676CFDDC130}" srcId="{BEF5330D-774E-BB42-8ECC-F206CA2A84BB}" destId="{50939E45-274A-5F4B-840C-2FF70EAFE006}" srcOrd="3" destOrd="0" parTransId="{FA922EC7-D039-6040-8D83-121016AEF500}" sibTransId="{AB403BC2-D364-2F40-872F-EC08C60E6033}"/>
    <dgm:cxn modelId="{907FCF97-447D-CB4B-8287-287C9C5D70AE}" type="presOf" srcId="{3769E1B8-A978-0E4D-900A-2DED85F2103B}" destId="{51C97B51-8AE9-B546-AAC6-DF7A9A2FF37F}" srcOrd="0" destOrd="0" presId="urn:microsoft.com/office/officeart/2005/8/layout/cycle5"/>
    <dgm:cxn modelId="{2DE731B2-96EA-1C4E-9AC5-E9FEC2BC4539}" type="presOf" srcId="{0AA3890C-4C55-DD41-BCC7-44C9E9CC6279}" destId="{B30EF757-759D-EE45-977A-A5D43263FC3C}" srcOrd="0" destOrd="0" presId="urn:microsoft.com/office/officeart/2005/8/layout/cycle5"/>
    <dgm:cxn modelId="{365049BD-C9B9-8A49-827F-0DE0D6E108DC}" srcId="{BEF5330D-774E-BB42-8ECC-F206CA2A84BB}" destId="{818310CC-9E86-F544-8CD2-45464EEAD503}" srcOrd="2" destOrd="0" parTransId="{096D9A38-F89D-904C-AEE9-1AE4FB47D817}" sibTransId="{12A87967-6AEF-5744-A174-A66AA12FA389}"/>
    <dgm:cxn modelId="{E5D93EC4-47E4-A44E-A12C-638087FED272}" srcId="{BEF5330D-774E-BB42-8ECC-F206CA2A84BB}" destId="{AFA18552-3BA5-DB4E-9DDE-97D0389D23D6}" srcOrd="1" destOrd="0" parTransId="{D5FABAFC-9649-D241-92F7-489E8368905A}" sibTransId="{0AA3890C-4C55-DD41-BCC7-44C9E9CC6279}"/>
    <dgm:cxn modelId="{D73CC3D3-C0E3-0B48-B1E7-49DC41DEC0D7}" srcId="{BEF5330D-774E-BB42-8ECC-F206CA2A84BB}" destId="{097284F2-2E5D-9C44-99F9-E3FDE1CE2E4C}" srcOrd="4" destOrd="0" parTransId="{6869266D-E5D3-D14D-AE89-E2A5CF80809B}" sibTransId="{264D9A2D-0988-8F47-8803-988B63F28F65}"/>
    <dgm:cxn modelId="{E69D1FD7-0C68-3942-9FFC-DD88152076AC}" type="presOf" srcId="{AB403BC2-D364-2F40-872F-EC08C60E6033}" destId="{506436D8-D4AB-BA4B-B256-1100344C9E35}" srcOrd="0" destOrd="0" presId="urn:microsoft.com/office/officeart/2005/8/layout/cycle5"/>
    <dgm:cxn modelId="{70A0C9E6-040D-F140-81B3-1F813DF532E2}" type="presOf" srcId="{AFA18552-3BA5-DB4E-9DDE-97D0389D23D6}" destId="{CFB76267-3E1D-0E43-BD2A-9C428102CCEB}" srcOrd="0" destOrd="0" presId="urn:microsoft.com/office/officeart/2005/8/layout/cycle5"/>
    <dgm:cxn modelId="{2C263EE7-E196-6841-8056-29B1E6566C86}" type="presOf" srcId="{12A87967-6AEF-5744-A174-A66AA12FA389}" destId="{5231E6F4-F8E8-8A4E-8737-B39C117E8573}" srcOrd="0" destOrd="0" presId="urn:microsoft.com/office/officeart/2005/8/layout/cycle5"/>
    <dgm:cxn modelId="{F0273FEB-52D5-5A45-8694-4EBD2B4A4442}" type="presOf" srcId="{818310CC-9E86-F544-8CD2-45464EEAD503}" destId="{8851044C-9E3F-B948-9FD9-78E3D9DE18F5}" srcOrd="0" destOrd="0" presId="urn:microsoft.com/office/officeart/2005/8/layout/cycle5"/>
    <dgm:cxn modelId="{970E199F-5122-9F4E-9DA3-D2C231E56076}" type="presParOf" srcId="{BD17079C-D3BE-D24B-AF67-F7D0263496A5}" destId="{51C97B51-8AE9-B546-AAC6-DF7A9A2FF37F}" srcOrd="0" destOrd="0" presId="urn:microsoft.com/office/officeart/2005/8/layout/cycle5"/>
    <dgm:cxn modelId="{5BB685EC-31E6-4143-9E18-5B3A5755E739}" type="presParOf" srcId="{BD17079C-D3BE-D24B-AF67-F7D0263496A5}" destId="{F6A43A56-0E13-5049-A474-1E5531175F2C}" srcOrd="1" destOrd="0" presId="urn:microsoft.com/office/officeart/2005/8/layout/cycle5"/>
    <dgm:cxn modelId="{408EA085-191B-B44E-9A00-2D52E824BA6C}" type="presParOf" srcId="{BD17079C-D3BE-D24B-AF67-F7D0263496A5}" destId="{CF352AA8-B828-854C-B9BE-8D039F542E69}" srcOrd="2" destOrd="0" presId="urn:microsoft.com/office/officeart/2005/8/layout/cycle5"/>
    <dgm:cxn modelId="{53F07848-8195-6C44-8319-548817F58078}" type="presParOf" srcId="{BD17079C-D3BE-D24B-AF67-F7D0263496A5}" destId="{CFB76267-3E1D-0E43-BD2A-9C428102CCEB}" srcOrd="3" destOrd="0" presId="urn:microsoft.com/office/officeart/2005/8/layout/cycle5"/>
    <dgm:cxn modelId="{296917D0-C8EE-3A49-947A-6E93179A2967}" type="presParOf" srcId="{BD17079C-D3BE-D24B-AF67-F7D0263496A5}" destId="{BB805291-4575-E44B-A035-4299D257631A}" srcOrd="4" destOrd="0" presId="urn:microsoft.com/office/officeart/2005/8/layout/cycle5"/>
    <dgm:cxn modelId="{B48E83DA-8F97-BB46-B1FA-1092BF093F58}" type="presParOf" srcId="{BD17079C-D3BE-D24B-AF67-F7D0263496A5}" destId="{B30EF757-759D-EE45-977A-A5D43263FC3C}" srcOrd="5" destOrd="0" presId="urn:microsoft.com/office/officeart/2005/8/layout/cycle5"/>
    <dgm:cxn modelId="{98DDD8EA-A2E0-8E4A-87C1-0477A1A9AD51}" type="presParOf" srcId="{BD17079C-D3BE-D24B-AF67-F7D0263496A5}" destId="{8851044C-9E3F-B948-9FD9-78E3D9DE18F5}" srcOrd="6" destOrd="0" presId="urn:microsoft.com/office/officeart/2005/8/layout/cycle5"/>
    <dgm:cxn modelId="{AD30D490-DE5E-F64B-8316-5A56FDD23E71}" type="presParOf" srcId="{BD17079C-D3BE-D24B-AF67-F7D0263496A5}" destId="{C8F10BE6-B2B5-2347-B723-53133F301460}" srcOrd="7" destOrd="0" presId="urn:microsoft.com/office/officeart/2005/8/layout/cycle5"/>
    <dgm:cxn modelId="{DFA28072-55D4-1642-96C1-B7B053263995}" type="presParOf" srcId="{BD17079C-D3BE-D24B-AF67-F7D0263496A5}" destId="{5231E6F4-F8E8-8A4E-8737-B39C117E8573}" srcOrd="8" destOrd="0" presId="urn:microsoft.com/office/officeart/2005/8/layout/cycle5"/>
    <dgm:cxn modelId="{D99A9E54-3FD5-AE49-B38F-3DD7CDBAC3E0}" type="presParOf" srcId="{BD17079C-D3BE-D24B-AF67-F7D0263496A5}" destId="{84F534EC-3E76-5C48-8F51-8DF579F31C79}" srcOrd="9" destOrd="0" presId="urn:microsoft.com/office/officeart/2005/8/layout/cycle5"/>
    <dgm:cxn modelId="{1BE37D36-78AB-DA42-A123-065B646F8503}" type="presParOf" srcId="{BD17079C-D3BE-D24B-AF67-F7D0263496A5}" destId="{7CA73E9A-9401-364C-8CE8-EA9EDDD4D25F}" srcOrd="10" destOrd="0" presId="urn:microsoft.com/office/officeart/2005/8/layout/cycle5"/>
    <dgm:cxn modelId="{253538EC-F976-F04D-BA2C-CD0C2EAEC26F}" type="presParOf" srcId="{BD17079C-D3BE-D24B-AF67-F7D0263496A5}" destId="{506436D8-D4AB-BA4B-B256-1100344C9E35}" srcOrd="11" destOrd="0" presId="urn:microsoft.com/office/officeart/2005/8/layout/cycle5"/>
    <dgm:cxn modelId="{0E5C4601-5EBD-5842-8850-FDA966A163EB}" type="presParOf" srcId="{BD17079C-D3BE-D24B-AF67-F7D0263496A5}" destId="{1996837F-158A-8E46-8BF8-E32AA65A4D99}" srcOrd="12" destOrd="0" presId="urn:microsoft.com/office/officeart/2005/8/layout/cycle5"/>
    <dgm:cxn modelId="{7B86C0C0-093D-8E4B-B900-9972CBD76629}" type="presParOf" srcId="{BD17079C-D3BE-D24B-AF67-F7D0263496A5}" destId="{E04DD774-2B1E-994F-BC56-293A5CB4993C}" srcOrd="13" destOrd="0" presId="urn:microsoft.com/office/officeart/2005/8/layout/cycle5"/>
    <dgm:cxn modelId="{02166CE3-5D01-B849-81B0-970AB5504DBB}" type="presParOf" srcId="{BD17079C-D3BE-D24B-AF67-F7D0263496A5}" destId="{0E3E3CE8-16C1-5A4C-8233-5B74631A66EE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kern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Энергосбережение и повышение энергоэффективности добычи нефти остается одной из наиболее актуальных задач не только в России, но и в мире. Нефтегазовая отрасль является не только основным поставщиком энергетических ресурсов, но и крупным потребителем электроэнергии. Причем, согласно статистике, более 50% потерь электроэнергии в структуре себестоимости добычи нефти приходится на подъем жидкости механизированным способом. </a:t>
          </a:r>
          <a:endParaRPr lang="ru-RU" sz="12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Нефтяная промышленность</a:t>
          </a: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FFFF00"/>
              </a:solidFill>
            </a:rPr>
            <a:t>45 млрд. руб.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FFFF00"/>
              </a:solidFill>
            </a:rPr>
            <a:t>15 млрд. руб.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FFFF00"/>
              </a:solidFill>
            </a:rPr>
            <a:t>5 млрд. руб.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</a:rPr>
            <a:t>1 млрд. руб.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410043"/>
          <a:ext cx="3059169" cy="7626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Конкуренты Продукты/Услуги</a:t>
          </a:r>
        </a:p>
      </dsp:txBody>
      <dsp:txXfrm>
        <a:off x="3137" y="410043"/>
        <a:ext cx="3059169" cy="762677"/>
      </dsp:txXfrm>
    </dsp:sp>
    <dsp:sp modelId="{B206DAC4-D1DF-4053-8506-5DE426BC8BEF}">
      <dsp:nvSpPr>
        <dsp:cNvPr id="0" name=""/>
        <dsp:cNvSpPr/>
      </dsp:nvSpPr>
      <dsp:spPr>
        <a:xfrm>
          <a:off x="0" y="1095024"/>
          <a:ext cx="3059169" cy="3206513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ЛВМ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ЛГМ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ХТС</a:t>
          </a:r>
        </a:p>
      </dsp:txBody>
      <dsp:txXfrm>
        <a:off x="0" y="1095024"/>
        <a:ext cx="3059169" cy="3206513"/>
      </dsp:txXfrm>
    </dsp:sp>
    <dsp:sp modelId="{34E68AF3-FEED-4A3D-869A-6E2B7BBFBA4D}">
      <dsp:nvSpPr>
        <dsp:cNvPr id="0" name=""/>
        <dsp:cNvSpPr/>
      </dsp:nvSpPr>
      <dsp:spPr>
        <a:xfrm>
          <a:off x="3490590" y="424472"/>
          <a:ext cx="3059169" cy="7626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Фирмы конкуренты</a:t>
          </a:r>
        </a:p>
      </dsp:txBody>
      <dsp:txXfrm>
        <a:off x="3490590" y="424472"/>
        <a:ext cx="3059169" cy="762677"/>
      </dsp:txXfrm>
    </dsp:sp>
    <dsp:sp modelId="{400F4E5D-F016-41EA-97FB-BF5BA36522C2}">
      <dsp:nvSpPr>
        <dsp:cNvPr id="0" name=""/>
        <dsp:cNvSpPr/>
      </dsp:nvSpPr>
      <dsp:spPr>
        <a:xfrm>
          <a:off x="3490590" y="1187149"/>
          <a:ext cx="3059169" cy="3148796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b="0" i="0" kern="1200" dirty="0"/>
            <a:t>ООО "ИЖНЕФТЕПЛАСТ"</a:t>
          </a:r>
          <a:endParaRPr lang="ru-RU" sz="2200" kern="1200" dirty="0"/>
        </a:p>
      </dsp:txBody>
      <dsp:txXfrm>
        <a:off x="3490590" y="1187149"/>
        <a:ext cx="3059169" cy="3148796"/>
      </dsp:txXfrm>
    </dsp:sp>
    <dsp:sp modelId="{869E6585-1C72-4E82-914E-39E2C4E28665}">
      <dsp:nvSpPr>
        <dsp:cNvPr id="0" name=""/>
        <dsp:cNvSpPr/>
      </dsp:nvSpPr>
      <dsp:spPr>
        <a:xfrm>
          <a:off x="6981180" y="418157"/>
          <a:ext cx="3059169" cy="7626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Наши преимущества</a:t>
          </a:r>
        </a:p>
      </dsp:txBody>
      <dsp:txXfrm>
        <a:off x="6981180" y="418157"/>
        <a:ext cx="3059169" cy="762677"/>
      </dsp:txXfrm>
    </dsp:sp>
    <dsp:sp modelId="{0C85A15E-56D2-44B3-8E52-7FFFB1AE2983}">
      <dsp:nvSpPr>
        <dsp:cNvPr id="0" name=""/>
        <dsp:cNvSpPr/>
      </dsp:nvSpPr>
      <dsp:spPr>
        <a:xfrm>
          <a:off x="6978043" y="1187149"/>
          <a:ext cx="3059169" cy="3148796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Высокое качество поверхности проливного канала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Низкие ограничения по сложности геометрии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Низкая </a:t>
          </a:r>
          <a:r>
            <a:rPr lang="ru-RU" sz="2200" kern="1200" dirty="0" err="1"/>
            <a:t>себестоимось</a:t>
          </a:r>
          <a:endParaRPr lang="ru-RU" sz="2200" kern="1200" dirty="0"/>
        </a:p>
      </dsp:txBody>
      <dsp:txXfrm>
        <a:off x="6978043" y="1187149"/>
        <a:ext cx="3059169" cy="3148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C97B51-8AE9-B546-AAC6-DF7A9A2FF37F}">
      <dsp:nvSpPr>
        <dsp:cNvPr id="0" name=""/>
        <dsp:cNvSpPr/>
      </dsp:nvSpPr>
      <dsp:spPr>
        <a:xfrm>
          <a:off x="2380505" y="2370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Денежные средства от продажи предприятиям, прибыль</a:t>
          </a:r>
        </a:p>
      </dsp:txBody>
      <dsp:txXfrm>
        <a:off x="2422865" y="44730"/>
        <a:ext cx="1250268" cy="783022"/>
      </dsp:txXfrm>
    </dsp:sp>
    <dsp:sp modelId="{CF352AA8-B828-854C-B9BE-8D039F542E69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578672" y="220630"/>
              </a:moveTo>
              <a:arcTo wR="1732594" hR="1732594" stAng="17953853" swAng="12108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B76267-3E1D-0E43-BD2A-9C428102CCEB}">
      <dsp:nvSpPr>
        <dsp:cNvPr id="0" name=""/>
        <dsp:cNvSpPr/>
      </dsp:nvSpPr>
      <dsp:spPr>
        <a:xfrm>
          <a:off x="4028301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Денежные средства авансированные хозяйственным субъектом на развитие предприятия</a:t>
          </a:r>
        </a:p>
      </dsp:txBody>
      <dsp:txXfrm>
        <a:off x="4070661" y="1241923"/>
        <a:ext cx="1250268" cy="783022"/>
      </dsp:txXfrm>
    </dsp:sp>
    <dsp:sp modelId="{B30EF757-759D-EE45-977A-A5D43263FC3C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461025" y="1852639"/>
              </a:moveTo>
              <a:arcTo wR="1732594" hR="1732594" stAng="21838381" swAng="135921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51044C-9E3F-B948-9FD9-78E3D9DE18F5}">
      <dsp:nvSpPr>
        <dsp:cNvPr id="0" name=""/>
        <dsp:cNvSpPr/>
      </dsp:nvSpPr>
      <dsp:spPr>
        <a:xfrm>
          <a:off x="3398899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Улучшение производства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(покупка оборудования и найм сотрудников и т.д.)</a:t>
          </a:r>
        </a:p>
      </dsp:txBody>
      <dsp:txXfrm>
        <a:off x="3441259" y="3179023"/>
        <a:ext cx="1250268" cy="783022"/>
      </dsp:txXfrm>
    </dsp:sp>
    <dsp:sp modelId="{5231E6F4-F8E8-8A4E-8737-B39C117E8573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1945042" y="3452114"/>
              </a:moveTo>
              <a:arcTo wR="1732594" hR="1732594" stAng="4977406" swAng="8451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F534EC-3E76-5C48-8F51-8DF579F31C79}">
      <dsp:nvSpPr>
        <dsp:cNvPr id="0" name=""/>
        <dsp:cNvSpPr/>
      </dsp:nvSpPr>
      <dsp:spPr>
        <a:xfrm>
          <a:off x="1362112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Производство</a:t>
          </a:r>
        </a:p>
      </dsp:txBody>
      <dsp:txXfrm>
        <a:off x="1404472" y="3179023"/>
        <a:ext cx="1250268" cy="783022"/>
      </dsp:txXfrm>
    </dsp:sp>
    <dsp:sp modelId="{506436D8-D4AB-BA4B-B256-1100344C9E35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183747" y="2509097"/>
              </a:moveTo>
              <a:arcTo wR="1732594" hR="1732594" stAng="9202406" swAng="135921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96837F-158A-8E46-8BF8-E32AA65A4D99}">
      <dsp:nvSpPr>
        <dsp:cNvPr id="0" name=""/>
        <dsp:cNvSpPr/>
      </dsp:nvSpPr>
      <dsp:spPr>
        <a:xfrm>
          <a:off x="732710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Готовые детали</a:t>
          </a:r>
        </a:p>
      </dsp:txBody>
      <dsp:txXfrm>
        <a:off x="775070" y="1241923"/>
        <a:ext cx="1250268" cy="783022"/>
      </dsp:txXfrm>
    </dsp:sp>
    <dsp:sp modelId="{0E3E3CE8-16C1-5A4C-8233-5B74631A66EE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416846" y="605345"/>
              </a:moveTo>
              <a:arcTo wR="1732594" hR="1732594" stAng="13235271" swAng="12108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vsuntsov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ti2035.ru/markets/technet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vsuntsov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489697" y="2248015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Calibri"/>
              </a:rPr>
              <a:t>ЛКВ или </a:t>
            </a:r>
            <a:r>
              <a:rPr lang="ru-RU" sz="400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Calibri"/>
              </a:rPr>
              <a:t>п</a:t>
            </a:r>
            <a:r>
              <a:rPr lang="ru-RU" sz="400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овышение энергоэффективности 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добычи нефти</a:t>
            </a:r>
            <a:endParaRPr lang="ru-RU" sz="40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170979"/>
            <a:ext cx="10080625" cy="982800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Команда проекта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3562514" y="4602876"/>
            <a:ext cx="2379035" cy="942914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10000"/>
              </a:lnSpc>
            </a:pPr>
            <a:r>
              <a:rPr lang="ru-RU" sz="1200" b="1" dirty="0"/>
              <a:t>Сунцов Вячеслав, </a:t>
            </a:r>
          </a:p>
          <a:p>
            <a:pPr algn="ctr">
              <a:lnSpc>
                <a:spcPct val="110000"/>
              </a:lnSpc>
            </a:pPr>
            <a:r>
              <a:rPr lang="ru-RU" sz="1200" b="1" dirty="0"/>
              <a:t>Руководитель проекта, исполнитель проекта,</a:t>
            </a:r>
          </a:p>
          <a:p>
            <a:pPr algn="ctr">
              <a:lnSpc>
                <a:spcPct val="110000"/>
              </a:lnSpc>
            </a:pPr>
            <a:endParaRPr lang="ru-RU" sz="1200" b="1" dirty="0"/>
          </a:p>
          <a:p>
            <a:pPr algn="ctr">
              <a:lnSpc>
                <a:spcPct val="110000"/>
              </a:lnSpc>
            </a:pPr>
            <a:r>
              <a:rPr lang="ru-RU" sz="1200" b="1" dirty="0"/>
              <a:t>+7 (912) 763 67 98, </a:t>
            </a:r>
          </a:p>
          <a:p>
            <a:pPr algn="ctr">
              <a:lnSpc>
                <a:spcPct val="110000"/>
              </a:lnSpc>
            </a:pPr>
            <a:r>
              <a:rPr lang="en-US" sz="1200" b="1" dirty="0"/>
              <a:t>suntsov2003@yandex.ru</a:t>
            </a:r>
            <a:r>
              <a:rPr lang="ru-RU" sz="1200" b="1" dirty="0"/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200" b="1" dirty="0"/>
              <a:t>VK</a:t>
            </a:r>
            <a:r>
              <a:rPr lang="ru-RU" sz="1200" b="1" dirty="0"/>
              <a:t>: </a:t>
            </a:r>
            <a:r>
              <a:rPr lang="en-US" sz="1200" dirty="0">
                <a:hlinkClick r:id="rId3"/>
              </a:rPr>
              <a:t>https://vk.com/vsuntsov</a:t>
            </a:r>
            <a:endParaRPr lang="ru-RU" sz="12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514" y="1313512"/>
            <a:ext cx="2198591" cy="328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43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431800" y="3593373"/>
            <a:ext cx="8554201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0463366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8344B50-4941-2F52-ED83-17BFF9DD1B5B}"/>
              </a:ext>
            </a:extLst>
          </p:cNvPr>
          <p:cNvSpPr txBox="1"/>
          <p:nvPr/>
        </p:nvSpPr>
        <p:spPr>
          <a:xfrm>
            <a:off x="71760" y="3613150"/>
            <a:ext cx="9649072" cy="1644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Решение: </a:t>
            </a: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проблема, на решение которой направлена моя работа разработка технологии, снижающей ограничения производства рабочих органов насосов для повышения энергоэффективности нефтедобычи.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79872" y="93795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74324"/>
            <a:ext cx="10088580" cy="981072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Цель и задачи проекта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1719B-B411-EE83-64B7-10E98943C0F4}"/>
              </a:ext>
            </a:extLst>
          </p:cNvPr>
          <p:cNvSpPr txBox="1"/>
          <p:nvPr/>
        </p:nvSpPr>
        <p:spPr>
          <a:xfrm>
            <a:off x="719832" y="1924687"/>
            <a:ext cx="80996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ru-RU" altLang="ru-RU" sz="1800" b="1" cap="all" dirty="0">
                <a:solidFill>
                  <a:srgbClr val="FF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Создание альтернативной ресурсосберегающей технологии производства рабочих органов ЭЦН 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ru-RU" alt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ru-RU" altLang="ru-RU" sz="1800" b="1" cap="all" dirty="0">
                <a:solidFill>
                  <a:srgbClr val="FF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ru-RU" alt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Разработать технологию изготовления деталей насосов с высокими техническими характеристиками.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Оценить экономический эффект разработанной технологии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3332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60317" y="-72195"/>
            <a:ext cx="10069463" cy="982800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О проекте. Что есть сейчас</a:t>
            </a:r>
            <a:endParaRPr lang="ru-RU" sz="4400" dirty="0"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8963E32-E2EC-D82D-352E-262834B5B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863291"/>
              </p:ext>
            </p:extLst>
          </p:nvPr>
        </p:nvGraphicFramePr>
        <p:xfrm>
          <a:off x="1205615" y="1786047"/>
          <a:ext cx="7704137" cy="35662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49240">
                  <a:extLst>
                    <a:ext uri="{9D8B030D-6E8A-4147-A177-3AD203B41FA5}">
                      <a16:colId xmlns:a16="http://schemas.microsoft.com/office/drawing/2014/main" val="1664761086"/>
                    </a:ext>
                  </a:extLst>
                </a:gridCol>
                <a:gridCol w="951632">
                  <a:extLst>
                    <a:ext uri="{9D8B030D-6E8A-4147-A177-3AD203B41FA5}">
                      <a16:colId xmlns:a16="http://schemas.microsoft.com/office/drawing/2014/main" val="80770519"/>
                    </a:ext>
                  </a:extLst>
                </a:gridCol>
                <a:gridCol w="951633">
                  <a:extLst>
                    <a:ext uri="{9D8B030D-6E8A-4147-A177-3AD203B41FA5}">
                      <a16:colId xmlns:a16="http://schemas.microsoft.com/office/drawing/2014/main" val="3128600017"/>
                    </a:ext>
                  </a:extLst>
                </a:gridCol>
                <a:gridCol w="951632">
                  <a:extLst>
                    <a:ext uri="{9D8B030D-6E8A-4147-A177-3AD203B41FA5}">
                      <a16:colId xmlns:a16="http://schemas.microsoft.com/office/drawing/2014/main" val="2413280494"/>
                    </a:ext>
                  </a:extLst>
                </a:gridCol>
              </a:tblGrid>
              <a:tr h="38534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КРИТЕРИИ</a:t>
                      </a:r>
                    </a:p>
                  </a:txBody>
                  <a:tcPr marL="91428" marR="91428" marT="45734" marB="45734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ЛВМ</a:t>
                      </a:r>
                    </a:p>
                  </a:txBody>
                  <a:tcPr marL="91428" marR="91428" marT="45734" marB="45734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ЛГМ</a:t>
                      </a:r>
                    </a:p>
                  </a:txBody>
                  <a:tcPr marL="91428" marR="91428" marT="45734" marB="45734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ХТС</a:t>
                      </a:r>
                    </a:p>
                  </a:txBody>
                  <a:tcPr marL="91428" marR="91428" marT="45734" marB="45734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840567"/>
                  </a:ext>
                </a:extLst>
              </a:tr>
              <a:tr h="711383"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высокое качество поверхности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34" marB="45734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близкое  к ЛВМ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70923"/>
                  </a:ext>
                </a:extLst>
              </a:tr>
              <a:tr h="769104"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отсутствие ограничений сложности геометрии лопаток</a:t>
                      </a:r>
                      <a:endParaRPr lang="ru-RU" sz="20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8" marR="91428" marT="45734" marB="45734" anchor="ctr"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270858"/>
                  </a:ext>
                </a:extLst>
              </a:tr>
              <a:tr h="978141"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возможность повышения эксплуатационных свойств изделия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43909"/>
                  </a:ext>
                </a:extLst>
              </a:tr>
              <a:tr h="711383"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короткий производственный цикл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noProof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близкое  к ЛВМ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28" marR="91428" marT="45734" marB="45734" anchor="ctr">
                    <a:solidFill>
                      <a:srgbClr val="FFC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910406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7B3512-3A92-F130-0555-D8D2214179C0}"/>
              </a:ext>
            </a:extLst>
          </p:cNvPr>
          <p:cNvSpPr txBox="1">
            <a:spLocks/>
          </p:cNvSpPr>
          <p:nvPr/>
        </p:nvSpPr>
        <p:spPr>
          <a:xfrm>
            <a:off x="-464013" y="648836"/>
            <a:ext cx="10069463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Сравнение технологий литья</a:t>
            </a:r>
            <a:endParaRPr lang="ru-RU" sz="4400" kern="0" dirty="0">
              <a:solidFill>
                <a:sysClr val="windowText" lastClr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7B3512-3A92-F130-0555-D8D2214179C0}"/>
              </a:ext>
            </a:extLst>
          </p:cNvPr>
          <p:cNvSpPr txBox="1">
            <a:spLocks/>
          </p:cNvSpPr>
          <p:nvPr/>
        </p:nvSpPr>
        <p:spPr>
          <a:xfrm>
            <a:off x="-460317" y="97109"/>
            <a:ext cx="10069463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24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Части рабочего органа. </a:t>
            </a:r>
          </a:p>
          <a:p>
            <a:r>
              <a:rPr lang="ru-RU" sz="24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Технология ХТС (конкурентная технология) </a:t>
            </a:r>
            <a:endParaRPr lang="ru-RU" sz="2400" kern="0" dirty="0">
              <a:solidFill>
                <a:sysClr val="windowText" lastClr="000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4FEB0E-8D5A-1681-7DF9-68EF4405CB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74468" y="2547243"/>
            <a:ext cx="2791954" cy="2791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2FAAB4-D029-3CBE-68B5-343B69ABA3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3409" y="1356570"/>
            <a:ext cx="2520280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C4C9FF-D898-3443-9DC8-80160C3DDC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50248" y="1293939"/>
            <a:ext cx="2904355" cy="2904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49E95D-41DB-5EAC-C3C0-DEAF11882C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32978" y="2616710"/>
            <a:ext cx="2791954" cy="2791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451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7B3512-3A92-F130-0555-D8D2214179C0}"/>
              </a:ext>
            </a:extLst>
          </p:cNvPr>
          <p:cNvSpPr txBox="1">
            <a:spLocks/>
          </p:cNvSpPr>
          <p:nvPr/>
        </p:nvSpPr>
        <p:spPr>
          <a:xfrm>
            <a:off x="71760" y="65461"/>
            <a:ext cx="10069463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Оснастка</a:t>
            </a:r>
            <a:endParaRPr lang="ru-RU" sz="44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D88F9387-57F7-7F94-E5C3-08543F518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864" y="2891368"/>
            <a:ext cx="186333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dirty="0">
                <a:latin typeface="Arial" panose="020B0604020202020204" pitchFamily="34" charset="0"/>
              </a:rPr>
              <a:t>Подготавливаем части для сборки оснастки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8F5EE37A-3183-2731-BA97-B81B3196E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309" y="3055798"/>
            <a:ext cx="236267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ru-RU" altLang="ru-RU" sz="1400" dirty="0">
                <a:latin typeface="Arial" panose="020B0604020202020204" pitchFamily="34" charset="0"/>
              </a:rPr>
              <a:t>Фиксируем нижнюю и верхнюю </a:t>
            </a:r>
            <a:r>
              <a:rPr lang="ru-RU" altLang="ru-RU" sz="1400" dirty="0" err="1">
                <a:latin typeface="Arial" panose="020B0604020202020204" pitchFamily="34" charset="0"/>
              </a:rPr>
              <a:t>полуматрицы</a:t>
            </a:r>
            <a:r>
              <a:rPr lang="ru-RU" altLang="ru-RU" sz="1400" dirty="0">
                <a:latin typeface="Arial" panose="020B0604020202020204" pitchFamily="34" charset="0"/>
              </a:rPr>
              <a:t> винтами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B53128C-5ED1-7B07-6F41-DBA741918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678" y="2893986"/>
            <a:ext cx="223576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dirty="0">
                <a:latin typeface="Arial" panose="020B0604020202020204" pitchFamily="34" charset="0"/>
              </a:rPr>
              <a:t>Надеваем фиксирующую обойму и резиновую прокладку на нижнюю </a:t>
            </a:r>
            <a:r>
              <a:rPr lang="ru-RU" altLang="ru-RU" sz="1400" dirty="0" err="1">
                <a:latin typeface="Arial" panose="020B0604020202020204" pitchFamily="34" charset="0"/>
              </a:rPr>
              <a:t>полуматрицу</a:t>
            </a:r>
            <a:r>
              <a:rPr lang="ru-RU" altLang="ru-RU" sz="1400" dirty="0">
                <a:latin typeface="Arial" panose="020B0604020202020204" pitchFamily="34" charset="0"/>
              </a:rPr>
              <a:t> с лопатками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F52BBC44-C21C-49EE-2C2F-6C660E5BAB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72" y="1218133"/>
            <a:ext cx="1619545" cy="1617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B9B3E8EE-B06B-3BAF-755A-112B819997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390" y="1180534"/>
            <a:ext cx="1612337" cy="160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3">
            <a:extLst>
              <a:ext uri="{FF2B5EF4-FFF2-40B4-BE49-F238E27FC236}">
                <a16:creationId xmlns:a16="http://schemas.microsoft.com/office/drawing/2014/main" id="{5AEAC553-C473-10B3-EC9A-098DA7B860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292" y="1180534"/>
            <a:ext cx="1579897" cy="1577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2">
            <a:extLst>
              <a:ext uri="{FF2B5EF4-FFF2-40B4-BE49-F238E27FC236}">
                <a16:creationId xmlns:a16="http://schemas.microsoft.com/office/drawing/2014/main" id="{05C8FB8D-8C86-6663-AC33-E54C098370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23" y="3788353"/>
            <a:ext cx="1700042" cy="169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2">
            <a:extLst>
              <a:ext uri="{FF2B5EF4-FFF2-40B4-BE49-F238E27FC236}">
                <a16:creationId xmlns:a16="http://schemas.microsoft.com/office/drawing/2014/main" id="{0043A6DB-3C81-B01B-AA99-2B42A7567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1168" y="4421406"/>
            <a:ext cx="26212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dirty="0"/>
              <a:t>Закрепляем оснастку на установке для заливки смеси</a:t>
            </a:r>
          </a:p>
        </p:txBody>
      </p:sp>
    </p:spTree>
    <p:extLst>
      <p:ext uri="{BB962C8B-B14F-4D97-AF65-F5344CB8AC3E}">
        <p14:creationId xmlns:p14="http://schemas.microsoft.com/office/powerpoint/2010/main" val="884915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7B3512-3A92-F130-0555-D8D2214179C0}"/>
              </a:ext>
            </a:extLst>
          </p:cNvPr>
          <p:cNvSpPr txBox="1">
            <a:spLocks/>
          </p:cNvSpPr>
          <p:nvPr/>
        </p:nvSpPr>
        <p:spPr>
          <a:xfrm>
            <a:off x="62542" y="185118"/>
            <a:ext cx="10069463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Смесь</a:t>
            </a:r>
            <a:endParaRPr lang="ru-RU" sz="44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CFD91ED0-6662-CB96-EBBD-F1C482068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79" y="1793875"/>
            <a:ext cx="34290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1800" dirty="0"/>
              <a:t>             </a:t>
            </a:r>
            <a:r>
              <a:rPr lang="ru-RU" altLang="ru-RU" sz="1800" b="1" dirty="0"/>
              <a:t>Состав смеси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/>
              <a:t> Нитрат алюминия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/>
              <a:t> Оксид железа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/>
              <a:t> Гидроксид алюминия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/>
              <a:t> Силикат алюминия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/>
              <a:t> Цеолит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/>
              <a:t> Диоксид титана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/>
              <a:t> Осмоленный песок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/>
              <a:t> Корунд</a:t>
            </a:r>
            <a:r>
              <a:rPr lang="en-US" altLang="ru-RU" sz="1800" dirty="0"/>
              <a:t> </a:t>
            </a:r>
            <a:endParaRPr lang="ru-RU" altLang="ru-R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/>
              <a:t> </a:t>
            </a:r>
            <a:r>
              <a:rPr lang="en-US" altLang="ru-RU" sz="1800" dirty="0" err="1"/>
              <a:t>Ортофосфорная</a:t>
            </a:r>
            <a:r>
              <a:rPr lang="en-US" altLang="ru-RU" sz="1800" dirty="0"/>
              <a:t> </a:t>
            </a:r>
            <a:r>
              <a:rPr lang="en-US" altLang="ru-RU" sz="1800" dirty="0" err="1"/>
              <a:t>кислота</a:t>
            </a:r>
            <a:r>
              <a:rPr lang="ru-RU" altLang="ru-RU" sz="1800" dirty="0"/>
              <a:t> </a:t>
            </a:r>
          </a:p>
        </p:txBody>
      </p:sp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0C5D79F7-2395-C923-819B-731191811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220" y="978837"/>
            <a:ext cx="1498241" cy="1498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3">
            <a:extLst>
              <a:ext uri="{FF2B5EF4-FFF2-40B4-BE49-F238E27FC236}">
                <a16:creationId xmlns:a16="http://schemas.microsoft.com/office/drawing/2014/main" id="{B7DB5127-8FFF-C647-4D7F-C9CC183E8D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598" y="1014143"/>
            <a:ext cx="1442983" cy="1442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4">
            <a:extLst>
              <a:ext uri="{FF2B5EF4-FFF2-40B4-BE49-F238E27FC236}">
                <a16:creationId xmlns:a16="http://schemas.microsoft.com/office/drawing/2014/main" id="{A5550B98-4743-29E4-D2FD-7BE566B8BD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757" y="2619803"/>
            <a:ext cx="1431680" cy="143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5">
            <a:extLst>
              <a:ext uri="{FF2B5EF4-FFF2-40B4-BE49-F238E27FC236}">
                <a16:creationId xmlns:a16="http://schemas.microsoft.com/office/drawing/2014/main" id="{43834F8C-9F86-D141-4B63-643252936C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774" y="3781227"/>
            <a:ext cx="1420378" cy="14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6">
            <a:extLst>
              <a:ext uri="{FF2B5EF4-FFF2-40B4-BE49-F238E27FC236}">
                <a16:creationId xmlns:a16="http://schemas.microsoft.com/office/drawing/2014/main" id="{420E344D-C85C-ADB2-3E1A-DD8AD08867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477" y="1796835"/>
            <a:ext cx="1552567" cy="1551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7">
            <a:extLst>
              <a:ext uri="{FF2B5EF4-FFF2-40B4-BE49-F238E27FC236}">
                <a16:creationId xmlns:a16="http://schemas.microsoft.com/office/drawing/2014/main" id="{6C2A249A-2FD1-04CF-F450-A6AAD62AAF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124" y="4090402"/>
            <a:ext cx="1415353" cy="1415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8">
            <a:extLst>
              <a:ext uri="{FF2B5EF4-FFF2-40B4-BE49-F238E27FC236}">
                <a16:creationId xmlns:a16="http://schemas.microsoft.com/office/drawing/2014/main" id="{D52958D9-6974-4657-116A-B276555725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352" y="2703601"/>
            <a:ext cx="1498242" cy="1498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9">
            <a:extLst>
              <a:ext uri="{FF2B5EF4-FFF2-40B4-BE49-F238E27FC236}">
                <a16:creationId xmlns:a16="http://schemas.microsoft.com/office/drawing/2014/main" id="{96097F6A-E34E-280A-5011-891C92A733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274" y="4122675"/>
            <a:ext cx="1444586" cy="144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D2D762CC-3993-D728-F072-3BA6EAF12E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119" y="2248578"/>
            <a:ext cx="1469356" cy="147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725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7B3512-3A92-F130-0555-D8D2214179C0}"/>
              </a:ext>
            </a:extLst>
          </p:cNvPr>
          <p:cNvSpPr txBox="1">
            <a:spLocks/>
          </p:cNvSpPr>
          <p:nvPr/>
        </p:nvSpPr>
        <p:spPr>
          <a:xfrm>
            <a:off x="-8767" y="188389"/>
            <a:ext cx="10069463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Отливка</a:t>
            </a:r>
            <a:endParaRPr lang="ru-RU" sz="44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88FF1C29-DD22-F890-C9F4-CEEEF388B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968" y="1456010"/>
            <a:ext cx="32894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600" dirty="0">
                <a:latin typeface="Arial" panose="020B0604020202020204" pitchFamily="34" charset="0"/>
              </a:rPr>
              <a:t>Заливаем смесь во вращающуюся оснастку </a:t>
            </a:r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1AA523C9-E3EE-590E-3449-A2E1366ED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68" y="2203079"/>
            <a:ext cx="3249342" cy="325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2">
            <a:extLst>
              <a:ext uri="{FF2B5EF4-FFF2-40B4-BE49-F238E27FC236}">
                <a16:creationId xmlns:a16="http://schemas.microsoft.com/office/drawing/2014/main" id="{B336C3C9-DD24-5D0A-C6DD-B11F8AE8A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1667" y="1279749"/>
            <a:ext cx="396551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dirty="0"/>
              <a:t>Ставим оснастку со смесью в СВЧ печь и ждем 8 минут до полного затвердевания смеси </a:t>
            </a:r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93C939F9-2E36-258C-74FC-4DB0CCCDAB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28" y="2203079"/>
            <a:ext cx="3283015" cy="3279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309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7B3512-3A92-F130-0555-D8D2214179C0}"/>
              </a:ext>
            </a:extLst>
          </p:cNvPr>
          <p:cNvSpPr txBox="1">
            <a:spLocks/>
          </p:cNvSpPr>
          <p:nvPr/>
        </p:nvSpPr>
        <p:spPr>
          <a:xfrm>
            <a:off x="-122271" y="98971"/>
            <a:ext cx="10069463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Керамическая вставка</a:t>
            </a:r>
            <a:endParaRPr lang="ru-RU" sz="4400" kern="0" dirty="0">
              <a:solidFill>
                <a:sysClr val="windowText" lastClr="000000"/>
              </a:solidFill>
              <a:latin typeface="+mn-lt"/>
            </a:endParaRPr>
          </a:p>
        </p:txBody>
      </p:sp>
      <p:pic>
        <p:nvPicPr>
          <p:cNvPr id="2" name="Рисунок 15">
            <a:extLst>
              <a:ext uri="{FF2B5EF4-FFF2-40B4-BE49-F238E27FC236}">
                <a16:creationId xmlns:a16="http://schemas.microsoft.com/office/drawing/2014/main" id="{C383789C-285B-168C-99BE-55F63853A6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8" t="7226" r="15685" b="25127"/>
          <a:stretch/>
        </p:blipFill>
        <p:spPr bwMode="auto">
          <a:xfrm>
            <a:off x="754629" y="1310447"/>
            <a:ext cx="3890846" cy="33378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16">
            <a:extLst>
              <a:ext uri="{FF2B5EF4-FFF2-40B4-BE49-F238E27FC236}">
                <a16:creationId xmlns:a16="http://schemas.microsoft.com/office/drawing/2014/main" id="{7DBACC58-4610-DB83-3304-448FC6D28F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6" b="20507"/>
          <a:stretch/>
        </p:blipFill>
        <p:spPr bwMode="auto">
          <a:xfrm>
            <a:off x="5184328" y="2185462"/>
            <a:ext cx="3612142" cy="3139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854B7E39-62F0-9002-1ECC-492FE1F47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0703" y="1413737"/>
            <a:ext cx="26233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dirty="0"/>
              <a:t>Готовая керамическая вставка (КВ)</a:t>
            </a:r>
          </a:p>
        </p:txBody>
      </p:sp>
    </p:spTree>
    <p:extLst>
      <p:ext uri="{BB962C8B-B14F-4D97-AF65-F5344CB8AC3E}">
        <p14:creationId xmlns:p14="http://schemas.microsoft.com/office/powerpoint/2010/main" val="3965370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7B3512-3A92-F130-0555-D8D2214179C0}"/>
              </a:ext>
            </a:extLst>
          </p:cNvPr>
          <p:cNvSpPr txBox="1">
            <a:spLocks/>
          </p:cNvSpPr>
          <p:nvPr/>
        </p:nvSpPr>
        <p:spPr>
          <a:xfrm>
            <a:off x="-216272" y="172324"/>
            <a:ext cx="10069463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Преимущества</a:t>
            </a:r>
            <a:endParaRPr lang="ru-RU" sz="4400" kern="0" dirty="0">
              <a:solidFill>
                <a:sysClr val="windowText" lastClr="000000"/>
              </a:solidFill>
              <a:latin typeface="+mn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1F00E5-1696-9DFD-8CBA-906D4A3EE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273" y="2983122"/>
            <a:ext cx="3552084" cy="232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B29E88A-E0E7-EE56-055C-455B0F873E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46819"/>
              </p:ext>
            </p:extLst>
          </p:nvPr>
        </p:nvGraphicFramePr>
        <p:xfrm>
          <a:off x="5600766" y="1679683"/>
          <a:ext cx="3917112" cy="33247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17112">
                  <a:extLst>
                    <a:ext uri="{9D8B030D-6E8A-4147-A177-3AD203B41FA5}">
                      <a16:colId xmlns:a16="http://schemas.microsoft.com/office/drawing/2014/main" val="1633721336"/>
                    </a:ext>
                  </a:extLst>
                </a:gridCol>
              </a:tblGrid>
              <a:tr h="597098"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ТЕХНИЧЕСКИЕ ХАРАКТЕРИСТИКИ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233217"/>
                  </a:ext>
                </a:extLst>
              </a:tr>
              <a:tr h="860673"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cap="all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Высокое</a:t>
                      </a:r>
                      <a:r>
                        <a:rPr lang="ru-RU" altLang="ru-RU" sz="1600" b="1" cap="all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качество поверхности проливного канала</a:t>
                      </a:r>
                      <a:endParaRPr lang="ru-RU" altLang="ru-RU" sz="1600" b="1" cap="all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498769"/>
                  </a:ext>
                </a:extLst>
              </a:tr>
              <a:tr h="843072"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cap="all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Низкие</a:t>
                      </a:r>
                      <a:r>
                        <a:rPr lang="ru-RU" altLang="ru-RU" sz="1600" b="1" cap="all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ограничения по сложности геометрии </a:t>
                      </a:r>
                      <a:endParaRPr lang="ru-RU" altLang="ru-RU" sz="1600" b="1" cap="all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>
                    <a:solidFill>
                      <a:srgbClr val="FFC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041892"/>
                  </a:ext>
                </a:extLst>
              </a:tr>
              <a:tr h="919971">
                <a:tc>
                  <a:txBody>
                    <a:bodyPr/>
                    <a:lstStyle/>
                    <a:p>
                      <a:pPr marL="0" marR="0" indent="0" algn="ctr" defTabSz="97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kern="1200" cap="all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Низкая себестоимость</a:t>
                      </a:r>
                    </a:p>
                  </a:txBody>
                  <a:tcPr marT="45715" marB="45715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8735"/>
                  </a:ext>
                </a:extLst>
              </a:tr>
            </a:tbl>
          </a:graphicData>
        </a:graphic>
      </p:graphicFrame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2E770005-C558-BBB2-140E-5AA06064D2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"/>
          <a:stretch/>
        </p:blipFill>
        <p:spPr bwMode="auto">
          <a:xfrm>
            <a:off x="385309" y="1439912"/>
            <a:ext cx="3297246" cy="2146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307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98971"/>
            <a:ext cx="9721080" cy="982800"/>
          </a:xfrm>
        </p:spPr>
        <p:txBody>
          <a:bodyPr lIns="720000"/>
          <a:lstStyle/>
          <a:p>
            <a:r>
              <a:rPr lang="ru-RU" sz="24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Роль проекта в обеспечении </a:t>
            </a:r>
            <a:br>
              <a:rPr lang="ru-RU" sz="24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</a:br>
            <a:r>
              <a:rPr lang="ru-RU" sz="24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технологического суверенитета страны</a:t>
            </a: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494295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26494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Инновационность </a:t>
                      </a:r>
                    </a:p>
                  </a:txBody>
                  <a:tcPr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 algn="ctr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</a:txBody>
                  <a:tcPr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Рынок НТИ</a:t>
                      </a:r>
                    </a:p>
                    <a:p>
                      <a:pPr algn="ctr"/>
                      <a:r>
                        <a:rPr lang="ru-RU" dirty="0"/>
                        <a:t>(отметьте нужное)</a:t>
                      </a:r>
                    </a:p>
                  </a:txBody>
                  <a:tcPr anchor="ctr"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Tech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Net</a:t>
                      </a:r>
                      <a:endParaRPr lang="ru-RU" sz="180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Сквозные технологии</a:t>
                      </a:r>
                    </a:p>
                  </a:txBody>
                  <a:tcPr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Новые производственные технологии</a:t>
                      </a:r>
                    </a:p>
                  </a:txBody>
                  <a:tcPr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6272" y="194683"/>
            <a:ext cx="864096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Целевая аудитория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426176" y="1755155"/>
            <a:ext cx="402837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kern="100" dirty="0">
                <a:solidFill>
                  <a:srgbClr val="25252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Основной целевой аудиторией являются п</a:t>
            </a:r>
            <a:r>
              <a:rPr lang="ru-RU" sz="1400" kern="100" dirty="0">
                <a:solidFill>
                  <a:srgbClr val="252525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редприятия, для которых нужно высокоточное производство изделий без механообработки. Основным направлением бизнеса </a:t>
            </a:r>
            <a:r>
              <a:rPr lang="ru-RU" sz="1400" kern="100" dirty="0">
                <a:solidFill>
                  <a:srgbClr val="25252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– </a:t>
            </a:r>
            <a:r>
              <a:rPr lang="en-US" sz="1400" kern="100" dirty="0">
                <a:solidFill>
                  <a:srgbClr val="25252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B2B</a:t>
            </a:r>
            <a:r>
              <a:rPr lang="ru-RU" sz="1400" kern="100" dirty="0">
                <a:solidFill>
                  <a:srgbClr val="25252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сегмент.</a:t>
            </a:r>
          </a:p>
          <a:p>
            <a:endParaRPr lang="ru-RU" sz="1400" kern="100" dirty="0">
              <a:solidFill>
                <a:srgbClr val="252525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ООО «РИМЕРА-АЛНАС», Нефтяное машиностроение, г. Альметьевск</a:t>
            </a:r>
          </a:p>
          <a:p>
            <a:endParaRPr lang="ru-RU" sz="1400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ПАО «</a:t>
            </a:r>
            <a:r>
              <a:rPr lang="ru-RU" sz="1400" kern="1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Ижнефтемаш</a:t>
            </a:r>
            <a:r>
              <a:rPr lang="ru-RU" sz="1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Нефтяное машиностроение, г. Ижевск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OOO </a:t>
            </a:r>
            <a:r>
              <a:rPr lang="ru-RU" sz="1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kern="1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Новомет</a:t>
            </a:r>
            <a:r>
              <a:rPr lang="ru-RU" sz="14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-Пермь», Нефтяное машиностроение, г. Пермь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64" y="1982199"/>
            <a:ext cx="5492000" cy="2729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7"/>
            <a:ext cx="7842685" cy="982800"/>
          </a:xfrm>
        </p:spPr>
        <p:txBody>
          <a:bodyPr lIns="540000"/>
          <a:lstStyle/>
          <a:p>
            <a:r>
              <a:rPr lang="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Потенциальный объем рынка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9149626"/>
              </p:ext>
            </p:extLst>
          </p:nvPr>
        </p:nvGraphicFramePr>
        <p:xfrm>
          <a:off x="2408004" y="1210412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51745"/>
            <a:ext cx="10060487" cy="982800"/>
          </a:xfrm>
        </p:spPr>
        <p:txBody>
          <a:bodyPr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Анализ конкурентов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0350885"/>
              </p:ext>
            </p:extLst>
          </p:nvPr>
        </p:nvGraphicFramePr>
        <p:xfrm>
          <a:off x="40275" y="1170910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Бизнес-модель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303805"/>
              </p:ext>
            </p:extLst>
          </p:nvPr>
        </p:nvGraphicFramePr>
        <p:xfrm>
          <a:off x="0" y="891059"/>
          <a:ext cx="10080626" cy="46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60173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6017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60173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Нишевой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Доступность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33729" y="2720535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200" i="1" dirty="0"/>
              <a:t>Работа напрямую с заводами и предприятиями-заказчиками без посредников. </a:t>
            </a:r>
            <a:r>
              <a:rPr lang="en-US" sz="1200" i="1" dirty="0"/>
              <a:t>B2B</a:t>
            </a:r>
            <a:r>
              <a:rPr lang="ru-RU" sz="1200" i="1" dirty="0"/>
              <a:t> сегмент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212876" y="4485995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Разовые сделки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Регулярные доходы от заказов партий товара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/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/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/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/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5860" y="1462137"/>
            <a:ext cx="186852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i="1" dirty="0"/>
              <a:t>Крупное производство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/>
              <a:t>Работа напрямую с заводами и предприятиями-заказчиками без посредников. </a:t>
            </a:r>
            <a:r>
              <a:rPr lang="en-US" sz="1400" i="1" dirty="0"/>
              <a:t>B2B</a:t>
            </a:r>
            <a:r>
              <a:rPr lang="ru-RU" sz="1400" i="1" dirty="0"/>
              <a:t> сегмент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93899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/>
              <a:t>Постоянные издержки: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Аренда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Зарплата сотрудникам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Материалы на оснастку и на материал керамической вставки</a:t>
            </a:r>
          </a:p>
          <a:p>
            <a:endParaRPr lang="ru-RU" sz="1400" i="1" dirty="0"/>
          </a:p>
          <a:p>
            <a:endParaRPr lang="ru-RU" sz="1400" i="1" dirty="0"/>
          </a:p>
          <a:p>
            <a:endParaRPr lang="ru-RU" sz="1400" i="1" dirty="0"/>
          </a:p>
          <a:p>
            <a:r>
              <a:rPr lang="ru-RU" sz="1400" i="1" dirty="0"/>
              <a:t>Переменные издержки: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Оборудование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/>
              <a:t>Изготовление оснастки</a:t>
            </a:r>
          </a:p>
          <a:p>
            <a:endParaRPr lang="ru-RU" sz="1400" i="1" dirty="0"/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55700"/>
            <a:ext cx="7954345" cy="982800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Процесс производства товара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7F620C4-C060-F06E-0828-4EF91F4390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692340"/>
              </p:ext>
            </p:extLst>
          </p:nvPr>
        </p:nvGraphicFramePr>
        <p:xfrm>
          <a:off x="1992312" y="129339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Цель проекта по </a:t>
            </a:r>
            <a:r>
              <a:rPr lang="en-US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SMART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3767" y="777483"/>
            <a:ext cx="9793088" cy="4893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dirty="0"/>
              <a:t>(конкретность) -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оздание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альтернативной ресурсосберегающей технологии производства рабочих органов ЭЦН; </a:t>
            </a:r>
          </a:p>
          <a:p>
            <a:endParaRPr lang="ru-RU" dirty="0"/>
          </a:p>
          <a:p>
            <a:r>
              <a:rPr lang="ru-RU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</a:t>
            </a:r>
            <a:r>
              <a:rPr lang="ru-RU" dirty="0"/>
              <a:t> (измеримость) – производство </a:t>
            </a:r>
            <a:r>
              <a:rPr lang="en-US" dirty="0"/>
              <a:t>300 000 </a:t>
            </a:r>
            <a:r>
              <a:rPr lang="ru-RU" dirty="0"/>
              <a:t>деталей в месяц;</a:t>
            </a:r>
          </a:p>
          <a:p>
            <a:endParaRPr lang="ru-RU" dirty="0"/>
          </a:p>
          <a:p>
            <a:r>
              <a:rPr lang="ru-RU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dirty="0"/>
              <a:t>(достижимость) – продать более 3 600 000 рабочих органов насоса ЭЦН за 1 год;</a:t>
            </a:r>
          </a:p>
          <a:p>
            <a:endParaRPr lang="ru-RU" dirty="0"/>
          </a:p>
          <a:p>
            <a:r>
              <a:rPr lang="ru-RU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</a:t>
            </a:r>
            <a:r>
              <a:rPr lang="ru-RU" dirty="0"/>
              <a:t> (важность) – для увеличения масштабов производства, закупки нового оборудования и последующих ещё больших объемов производства;</a:t>
            </a:r>
          </a:p>
          <a:p>
            <a:endParaRPr lang="ru-RU" dirty="0"/>
          </a:p>
          <a:p>
            <a:r>
              <a:rPr lang="ru-RU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</a:t>
            </a:r>
            <a:r>
              <a:rPr lang="ru-RU" dirty="0"/>
              <a:t> (срок) - это будет сделано к концу 2025 года.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Стартовые инвестиции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7287982"/>
              </p:ext>
            </p:extLst>
          </p:nvPr>
        </p:nvGraphicFramePr>
        <p:xfrm>
          <a:off x="143768" y="1467123"/>
          <a:ext cx="9793089" cy="288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Изготовление оснастки</a:t>
                      </a:r>
                      <a:r>
                        <a:rPr lang="ru-RU" sz="1200" b="1" dirty="0">
                          <a:effectLst/>
                        </a:rPr>
                        <a:t> </a:t>
                      </a:r>
                      <a:endParaRPr lang="ru-RU" sz="1200" b="1" dirty="0"/>
                    </a:p>
                  </a:txBody>
                  <a:tcPr marL="100806" marR="100806" marT="37804" marB="3780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250 000 ₽</a:t>
                      </a:r>
                    </a:p>
                  </a:txBody>
                  <a:tcPr marL="100806" marR="100806" marT="37804" marB="3780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Собственные средства</a:t>
                      </a:r>
                    </a:p>
                  </a:txBody>
                  <a:tcPr marL="100806" marR="100806" marT="37804" marB="37804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Материалы на оснастку и на материал керамической вставки </a:t>
                      </a:r>
                    </a:p>
                  </a:txBody>
                  <a:tcPr marL="100806" marR="100806" marT="37804" marB="3780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900 000 ₽</a:t>
                      </a:r>
                    </a:p>
                  </a:txBody>
                  <a:tcPr marL="100806" marR="100806" marT="37804" marB="3780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</a:t>
                      </a:r>
                    </a:p>
                  </a:txBody>
                  <a:tcPr marL="100806" marR="100806" marT="37804" marB="3780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7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Оборудование для слесароно-токароного участка </a:t>
                      </a:r>
                    </a:p>
                  </a:txBody>
                  <a:tcPr marL="100806" marR="100806" marT="37804" marB="3780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10 000 000 ₽</a:t>
                      </a:r>
                    </a:p>
                  </a:txBody>
                  <a:tcPr marL="100806" marR="100806" marT="37804" marB="3780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Привлеченные средства инвесторами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806" marR="100806" marT="37804" marB="37804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44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Оборудование для производства керамической вставки </a:t>
                      </a:r>
                    </a:p>
                  </a:txBody>
                  <a:tcPr marL="100806" marR="100806" marT="37804" marB="3780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10 000 000 ₽</a:t>
                      </a:r>
                    </a:p>
                  </a:txBody>
                  <a:tcPr marL="100806" marR="100806" marT="37804" marB="3780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Привлеченные средства инвесторами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806" marR="100806" marT="37804" marB="37804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961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14995"/>
            <a:ext cx="9288784" cy="982800"/>
          </a:xfrm>
        </p:spPr>
        <p:txBody>
          <a:bodyPr lIns="720000"/>
          <a:lstStyle/>
          <a:p>
            <a:pPr algn="l"/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Организационный план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863848" y="1999085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78500" lnSpcReduction="20000"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- ООО, т.к. есть возможность привлечения инвесторов, получения субсидии и грантов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ru-RU" sz="3200" dirty="0">
              <a:ea typeface="MS Gothic" pitchFamily="49" charset="-128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ru-RU" sz="3200" dirty="0">
              <a:ea typeface="MS Gothic" pitchFamily="49" charset="-128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>
                <a:ea typeface="MS Gothic" pitchFamily="49" charset="-128"/>
              </a:rPr>
              <a:t>Выбранная система налогообложения - ОСНО, т.к. бизнес </a:t>
            </a:r>
            <a:r>
              <a:rPr lang="en-US" sz="3200" dirty="0">
                <a:ea typeface="MS Gothic" pitchFamily="49" charset="-128"/>
              </a:rPr>
              <a:t>B2B </a:t>
            </a:r>
            <a:r>
              <a:rPr lang="en-US" sz="3200" dirty="0" err="1">
                <a:ea typeface="MS Gothic" pitchFamily="49" charset="-128"/>
              </a:rPr>
              <a:t>с</a:t>
            </a:r>
            <a:r>
              <a:rPr lang="ru-RU" sz="3200" dirty="0" err="1">
                <a:ea typeface="MS Gothic" pitchFamily="49" charset="-128"/>
              </a:rPr>
              <a:t>егмента</a:t>
            </a:r>
            <a:r>
              <a:rPr lang="ru-RU" sz="3200" dirty="0">
                <a:ea typeface="MS Gothic" pitchFamily="49" charset="-128"/>
              </a:rPr>
              <a:t>, участие </a:t>
            </a:r>
            <a:r>
              <a:rPr lang="ru-RU" sz="3200" dirty="0" err="1">
                <a:ea typeface="MS Gothic" pitchFamily="49" charset="-128"/>
              </a:rPr>
              <a:t>юр.лиц</a:t>
            </a:r>
            <a:r>
              <a:rPr lang="ru-RU" sz="3200" dirty="0">
                <a:ea typeface="MS Gothic" pitchFamily="49" charset="-128"/>
              </a:rPr>
              <a:t> в заключении сделки, работа с НДС 20%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Финансовый план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384963"/>
              </p:ext>
            </p:extLst>
          </p:nvPr>
        </p:nvGraphicFramePr>
        <p:xfrm>
          <a:off x="71760" y="1251099"/>
          <a:ext cx="9937104" cy="3935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064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1990962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97741">
                  <a:extLst>
                    <a:ext uri="{9D8B030D-6E8A-4147-A177-3AD203B41FA5}">
                      <a16:colId xmlns:a16="http://schemas.microsoft.com/office/drawing/2014/main" val="614958012"/>
                    </a:ext>
                  </a:extLst>
                </a:gridCol>
                <a:gridCol w="603958">
                  <a:extLst>
                    <a:ext uri="{9D8B030D-6E8A-4147-A177-3AD203B41FA5}">
                      <a16:colId xmlns:a16="http://schemas.microsoft.com/office/drawing/2014/main" val="781509229"/>
                    </a:ext>
                  </a:extLst>
                </a:gridCol>
                <a:gridCol w="558596">
                  <a:extLst>
                    <a:ext uri="{9D8B030D-6E8A-4147-A177-3AD203B41FA5}">
                      <a16:colId xmlns:a16="http://schemas.microsoft.com/office/drawing/2014/main" val="3583080492"/>
                    </a:ext>
                  </a:extLst>
                </a:gridCol>
                <a:gridCol w="558596">
                  <a:extLst>
                    <a:ext uri="{9D8B030D-6E8A-4147-A177-3AD203B41FA5}">
                      <a16:colId xmlns:a16="http://schemas.microsoft.com/office/drawing/2014/main" val="585739347"/>
                    </a:ext>
                  </a:extLst>
                </a:gridCol>
                <a:gridCol w="553885">
                  <a:extLst>
                    <a:ext uri="{9D8B030D-6E8A-4147-A177-3AD203B41FA5}">
                      <a16:colId xmlns:a16="http://schemas.microsoft.com/office/drawing/2014/main" val="4026272059"/>
                    </a:ext>
                  </a:extLst>
                </a:gridCol>
                <a:gridCol w="483510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456422">
                  <a:extLst>
                    <a:ext uri="{9D8B030D-6E8A-4147-A177-3AD203B41FA5}">
                      <a16:colId xmlns:a16="http://schemas.microsoft.com/office/drawing/2014/main" val="2940727486"/>
                    </a:ext>
                  </a:extLst>
                </a:gridCol>
                <a:gridCol w="491150">
                  <a:extLst>
                    <a:ext uri="{9D8B030D-6E8A-4147-A177-3AD203B41FA5}">
                      <a16:colId xmlns:a16="http://schemas.microsoft.com/office/drawing/2014/main" val="2335078169"/>
                    </a:ext>
                  </a:extLst>
                </a:gridCol>
                <a:gridCol w="505081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459799">
                  <a:extLst>
                    <a:ext uri="{9D8B030D-6E8A-4147-A177-3AD203B41FA5}">
                      <a16:colId xmlns:a16="http://schemas.microsoft.com/office/drawing/2014/main" val="1559587635"/>
                    </a:ext>
                  </a:extLst>
                </a:gridCol>
                <a:gridCol w="542441">
                  <a:extLst>
                    <a:ext uri="{9D8B030D-6E8A-4147-A177-3AD203B41FA5}">
                      <a16:colId xmlns:a16="http://schemas.microsoft.com/office/drawing/2014/main" val="1933579927"/>
                    </a:ext>
                  </a:extLst>
                </a:gridCol>
                <a:gridCol w="530424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459406">
                  <a:extLst>
                    <a:ext uri="{9D8B030D-6E8A-4147-A177-3AD203B41FA5}">
                      <a16:colId xmlns:a16="http://schemas.microsoft.com/office/drawing/2014/main" val="4147401993"/>
                    </a:ext>
                  </a:extLst>
                </a:gridCol>
                <a:gridCol w="613069">
                  <a:extLst>
                    <a:ext uri="{9D8B030D-6E8A-4147-A177-3AD203B41FA5}">
                      <a16:colId xmlns:a16="http://schemas.microsoft.com/office/drawing/2014/main" val="854803779"/>
                    </a:ext>
                  </a:extLst>
                </a:gridCol>
              </a:tblGrid>
              <a:tr h="1428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(до срока окупаемости)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1428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4285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5762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 руб.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 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2,655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31,86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4247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600 м</a:t>
                      </a:r>
                      <a:r>
                        <a:rPr lang="ru-RU" sz="1400" u="none" strike="noStrike" baseline="30000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 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0,18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2,16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5656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Материалы на оснастку, материал керамической вставки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 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0,075 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188591"/>
                  </a:ext>
                </a:extLst>
              </a:tr>
              <a:tr h="5656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Зарплата работникам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 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2,88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102038"/>
                  </a:ext>
                </a:extLst>
              </a:tr>
              <a:tr h="28379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 руб.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Финансовый план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566855"/>
              </p:ext>
            </p:extLst>
          </p:nvPr>
        </p:nvGraphicFramePr>
        <p:xfrm>
          <a:off x="183166" y="1899171"/>
          <a:ext cx="9730016" cy="273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951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006359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501591">
                  <a:extLst>
                    <a:ext uri="{9D8B030D-6E8A-4147-A177-3AD203B41FA5}">
                      <a16:colId xmlns:a16="http://schemas.microsoft.com/office/drawing/2014/main" val="614958012"/>
                    </a:ext>
                  </a:extLst>
                </a:gridCol>
                <a:gridCol w="519648">
                  <a:extLst>
                    <a:ext uri="{9D8B030D-6E8A-4147-A177-3AD203B41FA5}">
                      <a16:colId xmlns:a16="http://schemas.microsoft.com/office/drawing/2014/main" val="781509229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4094818031"/>
                    </a:ext>
                  </a:extLst>
                </a:gridCol>
                <a:gridCol w="547851">
                  <a:extLst>
                    <a:ext uri="{9D8B030D-6E8A-4147-A177-3AD203B41FA5}">
                      <a16:colId xmlns:a16="http://schemas.microsoft.com/office/drawing/2014/main" val="2359096132"/>
                    </a:ext>
                  </a:extLst>
                </a:gridCol>
                <a:gridCol w="51397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522346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115019709"/>
                    </a:ext>
                  </a:extLst>
                </a:gridCol>
                <a:gridCol w="487750">
                  <a:extLst>
                    <a:ext uri="{9D8B030D-6E8A-4147-A177-3AD203B41FA5}">
                      <a16:colId xmlns:a16="http://schemas.microsoft.com/office/drawing/2014/main" val="2841940418"/>
                    </a:ext>
                  </a:extLst>
                </a:gridCol>
                <a:gridCol w="592370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489238">
                  <a:extLst>
                    <a:ext uri="{9D8B030D-6E8A-4147-A177-3AD203B41FA5}">
                      <a16:colId xmlns:a16="http://schemas.microsoft.com/office/drawing/2014/main" val="3261940309"/>
                    </a:ext>
                  </a:extLst>
                </a:gridCol>
                <a:gridCol w="527805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68177047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731796099"/>
                    </a:ext>
                  </a:extLst>
                </a:gridCol>
                <a:gridCol w="583928">
                  <a:extLst>
                    <a:ext uri="{9D8B030D-6E8A-4147-A177-3AD203B41FA5}">
                      <a16:colId xmlns:a16="http://schemas.microsoft.com/office/drawing/2014/main" val="3448681948"/>
                    </a:ext>
                  </a:extLst>
                </a:gridCol>
              </a:tblGrid>
              <a:tr h="1934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(до срока окупаемости)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193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9341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6043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 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3842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2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118,8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3842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61,2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9341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1934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4,3425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4,3425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52,11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297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92603" y="0"/>
            <a:ext cx="10074686" cy="1355122"/>
          </a:xfrm>
        </p:spPr>
        <p:txBody>
          <a:bodyPr lIns="720000"/>
          <a:lstStyle/>
          <a:p>
            <a:pPr algn="l"/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tx1"/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tx1"/>
                </a:solidFill>
                <a:ea typeface="MS Gothic" pitchFamily="49" charset="-128"/>
              </a:rPr>
              <a:t>Период окупаемости стартовых инвестиций 12 месяцев)</a:t>
            </a:r>
            <a:endParaRPr sz="1400" i="1" dirty="0">
              <a:solidFill>
                <a:schemeClr val="tx1"/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175475"/>
              </p:ext>
            </p:extLst>
          </p:nvPr>
        </p:nvGraphicFramePr>
        <p:xfrm>
          <a:off x="269280" y="1752415"/>
          <a:ext cx="9721080" cy="32381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3 600 000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360 000 000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31 860 000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118 800 000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256 000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52 224 000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52 110 000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96943" y="337511"/>
            <a:ext cx="10080625" cy="982800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План реализации проекта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206FBFD-1552-A57E-3763-CCB044E0B3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397499"/>
              </p:ext>
            </p:extLst>
          </p:nvPr>
        </p:nvGraphicFramePr>
        <p:xfrm>
          <a:off x="900750" y="1827163"/>
          <a:ext cx="8279124" cy="30861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826355908"/>
                    </a:ext>
                  </a:extLst>
                </a:gridCol>
                <a:gridCol w="755186">
                  <a:extLst>
                    <a:ext uri="{9D8B030D-6E8A-4147-A177-3AD203B41FA5}">
                      <a16:colId xmlns:a16="http://schemas.microsoft.com/office/drawing/2014/main" val="1160835816"/>
                    </a:ext>
                  </a:extLst>
                </a:gridCol>
                <a:gridCol w="755186">
                  <a:extLst>
                    <a:ext uri="{9D8B030D-6E8A-4147-A177-3AD203B41FA5}">
                      <a16:colId xmlns:a16="http://schemas.microsoft.com/office/drawing/2014/main" val="44579613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7434698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56845802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67440675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91844378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43553585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471806149"/>
                    </a:ext>
                  </a:extLst>
                </a:gridCol>
              </a:tblGrid>
              <a:tr h="181281">
                <a:tc>
                  <a:txBody>
                    <a:bodyPr/>
                    <a:lstStyle/>
                    <a:p>
                      <a:pPr indent="2286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Квартал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286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Кв. 2023</a:t>
                      </a: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кв. 2023</a:t>
                      </a: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кв. 2023</a:t>
                      </a: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кв. 2024</a:t>
                      </a: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кв. 2024</a:t>
                      </a: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кв. 2024</a:t>
                      </a: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кв. 2024</a:t>
                      </a: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кв. 2025</a:t>
                      </a: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575120"/>
                  </a:ext>
                </a:extLst>
              </a:tr>
              <a:tr h="276448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начало работ по реализации проекта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261562"/>
                  </a:ext>
                </a:extLst>
              </a:tr>
              <a:tr h="276448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начало финансирования проекта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851555"/>
                  </a:ext>
                </a:extLst>
              </a:tr>
              <a:tr h="137256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начало освоения капиталовложений по проекту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737481"/>
                  </a:ext>
                </a:extLst>
              </a:tr>
              <a:tr h="354689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окончание работ по реализации проекта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436380"/>
                  </a:ext>
                </a:extLst>
              </a:tr>
              <a:tr h="364025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окончание финансирования проекта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847715"/>
                  </a:ext>
                </a:extLst>
              </a:tr>
              <a:tr h="137256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окончание освоений капиталовложений по проекту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426654"/>
                  </a:ext>
                </a:extLst>
              </a:tr>
              <a:tr h="137256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выход на производственную мощность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1" marR="1731" marT="1731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089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170979"/>
            <a:ext cx="10080625" cy="982800"/>
          </a:xfrm>
        </p:spPr>
        <p:txBody>
          <a:bodyPr lIns="720000"/>
          <a:lstStyle/>
          <a:p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Координаты команды </a:t>
            </a:r>
            <a:b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</a:br>
            <a:r>
              <a:rPr lang="ru-RU" sz="4000" kern="1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  <a:cs typeface="+mn-cs"/>
              </a:rPr>
              <a:t>проекта</a:t>
            </a:r>
            <a:endParaRPr sz="4000" kern="12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3562514" y="4602876"/>
            <a:ext cx="2379035" cy="94291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200" b="1" dirty="0"/>
              <a:t>Сунцов Вячеслав, </a:t>
            </a:r>
          </a:p>
          <a:p>
            <a:pPr algn="ctr">
              <a:lnSpc>
                <a:spcPct val="110000"/>
              </a:lnSpc>
            </a:pPr>
            <a:r>
              <a:rPr lang="ru-RU" sz="1200" b="1" dirty="0"/>
              <a:t>+7 (912) 763 67 98, </a:t>
            </a:r>
          </a:p>
          <a:p>
            <a:pPr algn="ctr">
              <a:lnSpc>
                <a:spcPct val="110000"/>
              </a:lnSpc>
            </a:pPr>
            <a:r>
              <a:rPr lang="en-US" sz="1200" b="1" dirty="0"/>
              <a:t>suntsov2003@yandex.ru</a:t>
            </a:r>
            <a:r>
              <a:rPr lang="ru-RU" sz="1200" b="1" dirty="0"/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200" b="1" dirty="0"/>
              <a:t>VK</a:t>
            </a:r>
            <a:r>
              <a:rPr lang="ru-RU" sz="1200" b="1" dirty="0"/>
              <a:t>: </a:t>
            </a:r>
            <a:r>
              <a:rPr lang="en-US" sz="1200" dirty="0">
                <a:hlinkClick r:id="rId3"/>
              </a:rPr>
              <a:t>https://vk.com/vsuntsov</a:t>
            </a:r>
            <a:endParaRPr lang="ru-RU" sz="12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514" y="1313512"/>
            <a:ext cx="2198591" cy="328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8271</TotalTime>
  <Words>1250</Words>
  <Application>Microsoft Office PowerPoint</Application>
  <PresentationFormat>Произвольный</PresentationFormat>
  <Paragraphs>448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MS Gothic</vt:lpstr>
      <vt:lpstr>Arial</vt:lpstr>
      <vt:lpstr>Arial Black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Цель и задачи проекта</vt:lpstr>
      <vt:lpstr>О проекте. Что есть сейчас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Финансовый план</vt:lpstr>
      <vt:lpstr>Экономика проекта ( Период окупаемости стартовых инвестиций 12 месяцев)</vt:lpstr>
      <vt:lpstr>План реализации проекта</vt:lpstr>
      <vt:lpstr>Координаты команды 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Пользователь</cp:lastModifiedBy>
  <cp:revision>60</cp:revision>
  <dcterms:created xsi:type="dcterms:W3CDTF">2022-10-14T10:42:52Z</dcterms:created>
  <dcterms:modified xsi:type="dcterms:W3CDTF">2023-07-25T13:05:34Z</dcterms:modified>
  <dc:language>ru-RU</dc:language>
</cp:coreProperties>
</file>