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48" r:id="rId4"/>
    <p:sldMasterId id="214748365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y="11315700" cx="20104100"/>
  <p:notesSz cx="9947275" cy="6815125"/>
  <p:embeddedFontLst>
    <p:embeddedFont>
      <p:font typeface="Roboto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0" roundtripDataSignature="AMtx7mhZSsCHiTbnnn+FDL3692HlDZMHD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77FEC1A-04DE-471F-AC7A-CA892031F818}">
  <a:tblStyle styleId="{777FEC1A-04DE-471F-AC7A-CA892031F818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Roboto-bold.fntdata"/><Relationship Id="rId16" Type="http://schemas.openxmlformats.org/officeDocument/2006/relationships/font" Target="fonts/Roboto-regular.fntdata"/><Relationship Id="rId5" Type="http://schemas.openxmlformats.org/officeDocument/2006/relationships/slideMaster" Target="slideMasters/slideMaster2.xml"/><Relationship Id="rId19" Type="http://schemas.openxmlformats.org/officeDocument/2006/relationships/font" Target="fonts/Roboto-boldItalic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Roboto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" lIns="48750" spcFirstLastPara="1" rIns="48750" wrap="square" tIns="2437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anchorCtr="0" anchor="b" bIns="24375" lIns="48750" spcFirstLastPara="1" rIns="48750" wrap="square" tIns="243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anchorCtr="0" anchor="b" bIns="24375" lIns="48750" spcFirstLastPara="1" rIns="48750" wrap="square" tIns="243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b="0" i="0" lang="ru-RU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2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2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3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33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4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34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5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35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6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36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6cea6474cd_0_2:notes"/>
          <p:cNvSpPr/>
          <p:nvPr>
            <p:ph idx="2" type="sldImg"/>
          </p:nvPr>
        </p:nvSpPr>
        <p:spPr>
          <a:xfrm>
            <a:off x="2930525" y="852488"/>
            <a:ext cx="4086300" cy="2300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6cea6474cd_0_2:notes"/>
          <p:cNvSpPr txBox="1"/>
          <p:nvPr>
            <p:ph idx="1" type="body"/>
          </p:nvPr>
        </p:nvSpPr>
        <p:spPr>
          <a:xfrm>
            <a:off x="994414" y="3279451"/>
            <a:ext cx="7958400" cy="2683800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g36cea6474cd_0_2:notes"/>
          <p:cNvSpPr txBox="1"/>
          <p:nvPr>
            <p:ph idx="12" type="sldNum"/>
          </p:nvPr>
        </p:nvSpPr>
        <p:spPr>
          <a:xfrm>
            <a:off x="5634224" y="6473808"/>
            <a:ext cx="4310700" cy="341400"/>
          </a:xfrm>
          <a:prstGeom prst="rect">
            <a:avLst/>
          </a:prstGeom>
        </p:spPr>
        <p:txBody>
          <a:bodyPr anchorCtr="0" anchor="b" bIns="24375" lIns="48750" spcFirstLastPara="1" rIns="48750" wrap="square" tIns="243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40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40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6cea6474cd_0_29:notes"/>
          <p:cNvSpPr txBox="1"/>
          <p:nvPr>
            <p:ph idx="1" type="body"/>
          </p:nvPr>
        </p:nvSpPr>
        <p:spPr>
          <a:xfrm>
            <a:off x="994414" y="3279451"/>
            <a:ext cx="7958400" cy="2683800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g36cea6474cd_0_29:notes"/>
          <p:cNvSpPr/>
          <p:nvPr>
            <p:ph idx="2" type="sldImg"/>
          </p:nvPr>
        </p:nvSpPr>
        <p:spPr>
          <a:xfrm>
            <a:off x="2930525" y="852488"/>
            <a:ext cx="4086300" cy="2300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41:notes"/>
          <p:cNvSpPr txBox="1"/>
          <p:nvPr>
            <p:ph idx="1" type="body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</p:spPr>
        <p:txBody>
          <a:bodyPr anchorCtr="0" anchor="t" bIns="24375" lIns="48750" spcFirstLastPara="1" rIns="48750" wrap="square" tIns="24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41:notes"/>
          <p:cNvSpPr/>
          <p:nvPr>
            <p:ph idx="2" type="sldImg"/>
          </p:nvPr>
        </p:nvSpPr>
        <p:spPr>
          <a:xfrm>
            <a:off x="2930525" y="852488"/>
            <a:ext cx="4086225" cy="23002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5.png"/><Relationship Id="rId4" Type="http://schemas.openxmlformats.org/officeDocument/2006/relationships/image" Target="../media/image7.png"/><Relationship Id="rId5" Type="http://schemas.openxmlformats.org/officeDocument/2006/relationships/image" Target="../media/image2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26.png"/><Relationship Id="rId4" Type="http://schemas.openxmlformats.org/officeDocument/2006/relationships/image" Target="../media/image24.png"/><Relationship Id="rId5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24.png"/><Relationship Id="rId4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24.png"/><Relationship Id="rId4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26.png"/><Relationship Id="rId4" Type="http://schemas.openxmlformats.org/officeDocument/2006/relationships/image" Target="../media/image24.png"/><Relationship Id="rId5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24.png"/><Relationship Id="rId4" Type="http://schemas.openxmlformats.org/officeDocument/2006/relationships/image" Target="../media/image1.png"/><Relationship Id="rId5" Type="http://schemas.openxmlformats.org/officeDocument/2006/relationships/image" Target="../media/image10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24.png"/><Relationship Id="rId4" Type="http://schemas.openxmlformats.org/officeDocument/2006/relationships/image" Target="../media/image1.png"/><Relationship Id="rId5" Type="http://schemas.openxmlformats.org/officeDocument/2006/relationships/image" Target="../media/image10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jpg"/><Relationship Id="rId3" Type="http://schemas.openxmlformats.org/officeDocument/2006/relationships/image" Target="../media/image14.jpg"/><Relationship Id="rId4" Type="http://schemas.openxmlformats.org/officeDocument/2006/relationships/image" Target="../media/image7.png"/><Relationship Id="rId5" Type="http://schemas.openxmlformats.org/officeDocument/2006/relationships/image" Target="../media/image2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24.png"/><Relationship Id="rId4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png"/><Relationship Id="rId3" Type="http://schemas.openxmlformats.org/officeDocument/2006/relationships/image" Target="../media/image11.png"/><Relationship Id="rId4" Type="http://schemas.openxmlformats.org/officeDocument/2006/relationships/image" Target="../media/image21.png"/><Relationship Id="rId5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png"/><Relationship Id="rId3" Type="http://schemas.openxmlformats.org/officeDocument/2006/relationships/image" Target="../media/image16.png"/><Relationship Id="rId4" Type="http://schemas.openxmlformats.org/officeDocument/2006/relationships/image" Target="../media/image1.png"/><Relationship Id="rId5" Type="http://schemas.openxmlformats.org/officeDocument/2006/relationships/image" Target="../media/image21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8.jpg"/><Relationship Id="rId3" Type="http://schemas.openxmlformats.org/officeDocument/2006/relationships/image" Target="../media/image17.png"/><Relationship Id="rId4" Type="http://schemas.openxmlformats.org/officeDocument/2006/relationships/image" Target="../media/image7.png"/><Relationship Id="rId5" Type="http://schemas.openxmlformats.org/officeDocument/2006/relationships/image" Target="../media/image21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jpg"/><Relationship Id="rId3" Type="http://schemas.openxmlformats.org/officeDocument/2006/relationships/image" Target="../media/image7.png"/><Relationship Id="rId4" Type="http://schemas.openxmlformats.org/officeDocument/2006/relationships/image" Target="../media/image2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8.jpg"/><Relationship Id="rId3" Type="http://schemas.openxmlformats.org/officeDocument/2006/relationships/image" Target="../media/image27.png"/><Relationship Id="rId4" Type="http://schemas.openxmlformats.org/officeDocument/2006/relationships/image" Target="../media/image7.png"/><Relationship Id="rId5" Type="http://schemas.openxmlformats.org/officeDocument/2006/relationships/image" Target="../media/image2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>
  <p:cSld name="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88226" y="566928"/>
            <a:ext cx="10849819" cy="1165167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43"/>
          <p:cNvSpPr txBox="1"/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b="1" i="0" sz="6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4" name="Google Shape;14;p43"/>
          <p:cNvSpPr txBox="1"/>
          <p:nvPr>
            <p:ph idx="1" type="subTitle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" name="Google Shape;15;p43"/>
          <p:cNvSpPr txBox="1"/>
          <p:nvPr>
            <p:ph idx="2" type="body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0D7C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16" name="Google Shape;16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2976" y="740509"/>
            <a:ext cx="5432746" cy="1975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4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009876" y="725488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475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Пользовательский макет">
  <p:cSld name="4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44"/>
          <p:cNvPicPr preferRelativeResize="0"/>
          <p:nvPr/>
        </p:nvPicPr>
        <p:blipFill rotWithShape="1">
          <a:blip r:embed="rId3">
            <a:alphaModFix amt="58000"/>
          </a:blip>
          <a:srcRect b="0" l="0" r="0" t="0"/>
          <a:stretch/>
        </p:blipFill>
        <p:spPr>
          <a:xfrm rot="10800000">
            <a:off x="-2925208" y="4296696"/>
            <a:ext cx="10473262" cy="980447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44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44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22" name="Google Shape;22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4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44"/>
          <p:cNvSpPr txBox="1"/>
          <p:nvPr>
            <p:ph idx="2" type="body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Google Shape;25;p44"/>
          <p:cNvSpPr txBox="1"/>
          <p:nvPr>
            <p:ph idx="12" type="sldNum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6" name="Google Shape;26;p44"/>
          <p:cNvSpPr txBox="1"/>
          <p:nvPr>
            <p:ph idx="3" type="body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льзовательский макет">
  <p:cSld name="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45"/>
          <p:cNvSpPr txBox="1"/>
          <p:nvPr>
            <p:ph idx="12" type="sldNum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31" name="Google Shape;31;p45"/>
          <p:cNvSpPr txBox="1"/>
          <p:nvPr>
            <p:ph idx="1" type="body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" name="Google Shape;32;p45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3" name="Google Shape;33;p45"/>
          <p:cNvSpPr txBox="1"/>
          <p:nvPr>
            <p:ph idx="2" type="body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" name="Google Shape;34;p45"/>
          <p:cNvSpPr txBox="1"/>
          <p:nvPr>
            <p:ph idx="3" type="body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" name="Google Shape;35;p45"/>
          <p:cNvSpPr txBox="1"/>
          <p:nvPr>
            <p:ph idx="4" type="body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Пользовательский макет">
  <p:cSld name="5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46"/>
          <p:cNvSpPr txBox="1"/>
          <p:nvPr>
            <p:ph idx="12" type="sldNum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0" name="Google Shape;40;p46"/>
          <p:cNvSpPr txBox="1"/>
          <p:nvPr>
            <p:ph idx="1" type="body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" name="Google Shape;41;p46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2" name="Google Shape;42;p46"/>
          <p:cNvSpPr txBox="1"/>
          <p:nvPr>
            <p:ph idx="2" type="body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Пользовательский макет">
  <p:cSld name="1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47"/>
          <p:cNvPicPr preferRelativeResize="0"/>
          <p:nvPr/>
        </p:nvPicPr>
        <p:blipFill rotWithShape="1">
          <a:blip r:embed="rId3">
            <a:alphaModFix amt="58000"/>
          </a:blip>
          <a:srcRect b="0" l="0" r="0" t="0"/>
          <a:stretch/>
        </p:blipFill>
        <p:spPr>
          <a:xfrm>
            <a:off x="8650225" y="-2453964"/>
            <a:ext cx="14708920" cy="13769664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47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6" name="Google Shape;46;p47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47" name="Google Shape;47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48;p4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47"/>
          <p:cNvSpPr txBox="1"/>
          <p:nvPr>
            <p:ph idx="2" type="body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0" name="Google Shape;50;p47"/>
          <p:cNvSpPr txBox="1"/>
          <p:nvPr>
            <p:ph idx="12" type="sldNum"/>
          </p:nvPr>
        </p:nvSpPr>
        <p:spPr>
          <a:xfrm>
            <a:off x="14703136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Пользовательский макет">
  <p:cSld name="6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oogle Shape;52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4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27138" y="225635"/>
            <a:ext cx="16355822" cy="15633027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48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56" name="Google Shape;56;p48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7" name="Google Shape;57;p48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8" name="Google Shape;58;p48"/>
          <p:cNvSpPr txBox="1"/>
          <p:nvPr>
            <p:ph idx="2" type="body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9" name="Google Shape;59;p48"/>
          <p:cNvSpPr/>
          <p:nvPr>
            <p:ph idx="3" type="pic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0" name="Google Shape;60;p48"/>
          <p:cNvSpPr txBox="1"/>
          <p:nvPr>
            <p:ph idx="4" type="body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1" name="Google Shape;61;p48"/>
          <p:cNvSpPr txBox="1"/>
          <p:nvPr>
            <p:ph idx="5" type="body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48"/>
          <p:cNvSpPr/>
          <p:nvPr>
            <p:ph idx="6" type="pic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3" name="Google Shape;63;p48"/>
          <p:cNvSpPr txBox="1"/>
          <p:nvPr>
            <p:ph idx="7" type="body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Google Shape;64;p48"/>
          <p:cNvSpPr txBox="1"/>
          <p:nvPr>
            <p:ph idx="8" type="body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5" name="Google Shape;65;p48"/>
          <p:cNvSpPr/>
          <p:nvPr>
            <p:ph idx="9" type="pic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48"/>
          <p:cNvSpPr txBox="1"/>
          <p:nvPr>
            <p:ph idx="13" type="body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7" name="Google Shape;67;p48"/>
          <p:cNvSpPr txBox="1"/>
          <p:nvPr>
            <p:ph idx="14" type="body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" name="Google Shape;68;p48"/>
          <p:cNvSpPr/>
          <p:nvPr>
            <p:ph idx="15" type="pic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48"/>
          <p:cNvSpPr txBox="1"/>
          <p:nvPr>
            <p:ph idx="16" type="body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Пользовательский макет">
  <p:cSld name="2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4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27138" y="225635"/>
            <a:ext cx="16355822" cy="15633027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49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75" name="Google Shape;75;p49"/>
          <p:cNvSpPr txBox="1"/>
          <p:nvPr>
            <p:ph idx="1" type="body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6" name="Google Shape;76;p49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7" name="Google Shape;77;p49"/>
          <p:cNvSpPr txBox="1"/>
          <p:nvPr>
            <p:ph idx="2" type="body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8" name="Google Shape;78;p49"/>
          <p:cNvSpPr txBox="1"/>
          <p:nvPr>
            <p:ph idx="3" type="body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Титульный слайд">
  <p:cSld name="1_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52"/>
          <p:cNvPicPr preferRelativeResize="0"/>
          <p:nvPr/>
        </p:nvPicPr>
        <p:blipFill rotWithShape="1">
          <a:blip r:embed="rId3">
            <a:alphaModFix/>
          </a:blip>
          <a:srcRect b="8318" l="-911" r="6517" t="0"/>
          <a:stretch/>
        </p:blipFill>
        <p:spPr>
          <a:xfrm>
            <a:off x="0" y="0"/>
            <a:ext cx="20228511" cy="113157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52"/>
          <p:cNvSpPr txBox="1"/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b="1" i="0" sz="6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2" name="Google Shape;82;p52"/>
          <p:cNvSpPr txBox="1"/>
          <p:nvPr>
            <p:ph idx="1" type="subTitle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3" name="Google Shape;83;p52"/>
          <p:cNvSpPr txBox="1"/>
          <p:nvPr>
            <p:ph idx="2" type="body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0D7C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84" name="Google Shape;84;p5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1538" y="725488"/>
            <a:ext cx="5432746" cy="1975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5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475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Пользовательский макет">
  <p:cSld name="3_Пользовательский макет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5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05103" y="458194"/>
            <a:ext cx="1914137" cy="712237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53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90" name="Google Shape;90;p53"/>
          <p:cNvSpPr txBox="1"/>
          <p:nvPr>
            <p:ph idx="1" type="body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1" name="Google Shape;91;p53"/>
          <p:cNvSpPr txBox="1"/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2" name="Google Shape;92;p53"/>
          <p:cNvSpPr txBox="1"/>
          <p:nvPr>
            <p:ph idx="2" type="body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3" name="Google Shape;93;p53"/>
          <p:cNvSpPr/>
          <p:nvPr>
            <p:ph idx="3" type="pic"/>
          </p:nvPr>
        </p:nvSpPr>
        <p:spPr>
          <a:xfrm>
            <a:off x="0" y="0"/>
            <a:ext cx="10202755" cy="113157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Титульный слайд">
  <p:cSld name="1_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63346" y="-3760202"/>
            <a:ext cx="15445312" cy="14464127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51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99" name="Google Shape;99;p5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51"/>
          <p:cNvSpPr txBox="1"/>
          <p:nvPr>
            <p:ph idx="1" type="subTitle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1" name="Google Shape;101;p51"/>
          <p:cNvSpPr txBox="1"/>
          <p:nvPr>
            <p:ph type="title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2" name="Google Shape;102;p51"/>
          <p:cNvSpPr txBox="1"/>
          <p:nvPr>
            <p:ph idx="11" type="ftr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103" name="Google Shape;103;p5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06400" y="714058"/>
            <a:ext cx="3177669" cy="11823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57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>
  <p:cSld name="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4"/>
          <p:cNvSpPr txBox="1"/>
          <p:nvPr>
            <p:ph idx="1" type="subTitle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106" name="Google Shape;106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75391">
            <a:off x="5474785" y="-2762628"/>
            <a:ext cx="17590815" cy="16840956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54"/>
          <p:cNvSpPr txBox="1"/>
          <p:nvPr>
            <p:ph type="title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8" name="Google Shape;108;p54"/>
          <p:cNvSpPr txBox="1"/>
          <p:nvPr>
            <p:ph idx="11" type="ftr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9" name="Google Shape;109;p54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10" name="Google Shape;110;p5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88112" y="714058"/>
            <a:ext cx="3177669" cy="1182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5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549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Титульный слайд">
  <p:cSld name="3_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5"/>
          <p:cNvSpPr txBox="1"/>
          <p:nvPr>
            <p:ph idx="1" type="subTitle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" name="Google Shape;114;p55"/>
          <p:cNvSpPr txBox="1"/>
          <p:nvPr>
            <p:ph type="title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115" name="Google Shape;115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97805" y="-1758684"/>
            <a:ext cx="15018686" cy="15364879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55"/>
          <p:cNvSpPr txBox="1"/>
          <p:nvPr>
            <p:ph idx="11" type="ftr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7" name="Google Shape;117;p55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18" name="Google Shape;118;p5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2976" y="756372"/>
            <a:ext cx="3049855" cy="1109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5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571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Титульный слайд">
  <p:cSld name="4_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6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22" name="Google Shape;122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2976" y="756372"/>
            <a:ext cx="3049855" cy="1109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5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56"/>
          <p:cNvSpPr txBox="1"/>
          <p:nvPr>
            <p:ph idx="1" type="subTitle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5" name="Google Shape;125;p56"/>
          <p:cNvSpPr txBox="1"/>
          <p:nvPr>
            <p:ph type="title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6" name="Google Shape;126;p56"/>
          <p:cNvSpPr txBox="1"/>
          <p:nvPr>
            <p:ph idx="11" type="ftr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571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Титульный слайд">
  <p:cSld name="2_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57"/>
          <p:cNvPicPr preferRelativeResize="0"/>
          <p:nvPr/>
        </p:nvPicPr>
        <p:blipFill rotWithShape="1">
          <a:blip r:embed="rId3">
            <a:alphaModFix/>
          </a:blip>
          <a:srcRect b="31480" l="9099" r="12464" t="15719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57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30" name="Google Shape;130;p5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2976" y="756372"/>
            <a:ext cx="3049855" cy="1109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5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009876" y="458195"/>
            <a:ext cx="6407295" cy="564628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57"/>
          <p:cNvSpPr txBox="1"/>
          <p:nvPr>
            <p:ph idx="1" type="subTitle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3" name="Google Shape;133;p57"/>
          <p:cNvSpPr txBox="1"/>
          <p:nvPr>
            <p:ph type="title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4" name="Google Shape;134;p57"/>
          <p:cNvSpPr txBox="1"/>
          <p:nvPr>
            <p:ph idx="11" type="ftr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20D7C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571">
          <p15:clr>
            <a:srgbClr val="FBAE40"/>
          </p15:clr>
        </p15:guide>
        <p15:guide id="2" orient="horz" pos="6535">
          <p15:clr>
            <a:srgbClr val="FBAE40"/>
          </p15:clr>
        </p15:guide>
        <p15:guide id="3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slideLayout" Target="../slideLayouts/slideLayout11.xml"/><Relationship Id="rId3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4.xml"/><Relationship Id="rId6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2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549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50"/>
          <p:cNvSpPr txBox="1"/>
          <p:nvPr>
            <p:ph idx="12" type="sldNum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2"/>
          <p:cNvSpPr txBox="1"/>
          <p:nvPr>
            <p:ph type="ctrTitle"/>
          </p:nvPr>
        </p:nvSpPr>
        <p:spPr>
          <a:xfrm>
            <a:off x="647000" y="2224300"/>
            <a:ext cx="8627400" cy="4864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b="0" lang="ru-RU" sz="4700">
                <a:latin typeface="Times New Roman"/>
                <a:ea typeface="Times New Roman"/>
                <a:cs typeface="Times New Roman"/>
                <a:sym typeface="Times New Roman"/>
              </a:rPr>
              <a:t>Создание настольной карточной игры для адаптации молодых специалистов дошкольных образовательных организаций</a:t>
            </a:r>
            <a:endParaRPr sz="95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3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/>
              <a:t>Актуальность проекта</a:t>
            </a:r>
            <a:endParaRPr/>
          </a:p>
        </p:txBody>
      </p:sp>
      <p:sp>
        <p:nvSpPr>
          <p:cNvPr id="145" name="Google Shape;145;p33"/>
          <p:cNvSpPr/>
          <p:nvPr/>
        </p:nvSpPr>
        <p:spPr>
          <a:xfrm>
            <a:off x="96441" y="1725302"/>
            <a:ext cx="11907600" cy="17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Конечный результат проекта </a:t>
            </a:r>
            <a:r>
              <a:rPr lang="ru-RU" sz="3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создание настольной карточной игры для помощи в адаптации молодых специалистов дошкольных образовательных организаций. </a:t>
            </a:r>
            <a:endParaRPr sz="3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Цель игры </a:t>
            </a:r>
            <a:r>
              <a:rPr lang="ru-RU" sz="3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помочь молодым педагогам успешно адаптироваться к своей профессии, показать пути карьерного развития и содействовать достижению целей.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6" name="Google Shape;146;p33"/>
          <p:cNvSpPr/>
          <p:nvPr/>
        </p:nvSpPr>
        <p:spPr>
          <a:xfrm>
            <a:off x="456300" y="5078350"/>
            <a:ext cx="19555200" cy="47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Области применения:</a:t>
            </a:r>
            <a:r>
              <a:rPr lang="ru-RU" sz="3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3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93700" lvl="0" marL="28575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Char char="-"/>
            </a:pPr>
            <a:r>
              <a:rPr lang="ru-RU" sz="3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Образовательные учреждения, включая дошкольные образовательные организации. </a:t>
            </a:r>
            <a:endParaRPr sz="3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93700" lvl="0" marL="28575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Char char="-"/>
            </a:pPr>
            <a:r>
              <a:rPr lang="ru-RU" sz="3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Профессиональные тренинги и семинары для молодых специалистов. </a:t>
            </a:r>
            <a:endParaRPr sz="3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93700" lvl="0" marL="28575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Char char="-"/>
            </a:pPr>
            <a:r>
              <a:rPr lang="ru-RU" sz="3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Индивидуальное обучение и консультирование. </a:t>
            </a:r>
            <a:endParaRPr sz="3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Потенциальные потребители результатов:</a:t>
            </a:r>
            <a:r>
              <a:rPr lang="ru-RU" sz="3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3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93700" lvl="0" marL="28575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Char char="-"/>
            </a:pPr>
            <a:r>
              <a:rPr lang="ru-RU" sz="3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Молодые специалисты в дошкольных образовательных организациях.</a:t>
            </a:r>
            <a:endParaRPr sz="3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  Руководители образовательных учреждений. </a:t>
            </a:r>
            <a:endParaRPr sz="3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93700" lvl="0" marL="28575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Char char="-"/>
            </a:pPr>
            <a:r>
              <a:rPr lang="ru-RU" sz="3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Тренеры и консультанты по развитию профессиональных навыков. </a:t>
            </a:r>
            <a:endParaRPr sz="3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Целевая аудитория:</a:t>
            </a:r>
            <a:r>
              <a:rPr lang="ru-RU" sz="3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br>
              <a:rPr lang="ru-RU" sz="3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3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Молодые специалисты, выпустившиеся не более 3х лет назад до 35 лет.</a:t>
            </a:r>
            <a:br>
              <a:rPr lang="ru-RU" sz="3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3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Учреждения ДОО.</a:t>
            </a:r>
            <a:br>
              <a:rPr lang="ru-RU" sz="3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3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Центры дополнительного образования детей.</a:t>
            </a:r>
            <a:br>
              <a:rPr lang="ru-RU" sz="3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3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4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/>
              <a:t>Конкурентные приемущества</a:t>
            </a:r>
            <a:endParaRPr/>
          </a:p>
        </p:txBody>
      </p:sp>
      <p:sp>
        <p:nvSpPr>
          <p:cNvPr id="152" name="Google Shape;152;p34"/>
          <p:cNvSpPr/>
          <p:nvPr/>
        </p:nvSpPr>
        <p:spPr>
          <a:xfrm>
            <a:off x="336300" y="1267200"/>
            <a:ext cx="11702700" cy="100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3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</a:t>
            </a:r>
            <a:r>
              <a:rPr b="1" lang="ru-RU" sz="33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Инновационный подход: </a:t>
            </a:r>
            <a:r>
              <a:rPr lang="ru-RU" sz="33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использование игровой формы для обучения и адаптации педагогов представляет собой новаторский подход, который может привлечь внимание целевой аудитории.</a:t>
            </a:r>
            <a:endParaRPr sz="29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3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</a:t>
            </a:r>
            <a:r>
              <a:rPr b="1" lang="ru-RU" sz="33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Интерактивность: </a:t>
            </a:r>
            <a:r>
              <a:rPr lang="ru-RU" sz="33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игра предлагает участникам активное участие в процессе обучения и адаптации, что способствует лучшему усвоению материала и повышению мотивации.</a:t>
            </a:r>
            <a:endParaRPr sz="29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3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</a:t>
            </a:r>
            <a:r>
              <a:rPr b="1" lang="ru-RU" sz="33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Персонализация опыта: </a:t>
            </a:r>
            <a:r>
              <a:rPr lang="ru-RU" sz="33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возможность прокачать персонажа до уровня заведующего детским садом позволяет участникам пережить процесс карьерного роста и достижения целей.</a:t>
            </a:r>
            <a:endParaRPr sz="29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3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4. </a:t>
            </a:r>
            <a:r>
              <a:rPr b="1" lang="ru-RU" sz="33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Практическая польза: </a:t>
            </a:r>
            <a:r>
              <a:rPr lang="ru-RU" sz="33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игра помогает молодым педагогам не только адаптироваться к новой профессии, но и показывает пути карьерного развития, что делает ее полезной и ценной для целевой аудитории.</a:t>
            </a:r>
            <a:endParaRPr sz="29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3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5. </a:t>
            </a:r>
            <a:r>
              <a:rPr b="1" lang="ru-RU" sz="33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Увлекательность: </a:t>
            </a:r>
            <a:r>
              <a:rPr lang="ru-RU" sz="33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игровой формат способствует более эффективному усвоению информации и создает позитивный опыт участия.</a:t>
            </a:r>
            <a:endParaRPr sz="29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5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/>
              <a:t>Решение</a:t>
            </a:r>
            <a:endParaRPr/>
          </a:p>
        </p:txBody>
      </p:sp>
      <p:sp>
        <p:nvSpPr>
          <p:cNvPr id="158" name="Google Shape;158;p35"/>
          <p:cNvSpPr/>
          <p:nvPr/>
        </p:nvSpPr>
        <p:spPr>
          <a:xfrm>
            <a:off x="0" y="1426475"/>
            <a:ext cx="9049200" cy="50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Технические характеристики:</a:t>
            </a:r>
            <a:endParaRPr sz="2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- Игровые карточки с заданиями и вопросами.</a:t>
            </a:r>
            <a:endParaRPr sz="2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- Ведущий, который управляет процессом игры.</a:t>
            </a:r>
            <a:endParaRPr sz="2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- Система прокачки персонажа с различными уровнями достижений.</a:t>
            </a:r>
            <a:endParaRPr sz="2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- Механизмы для отслеживания прогресса участников.</a:t>
            </a:r>
            <a:endParaRPr sz="2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Состав и измеряемые параметры:</a:t>
            </a:r>
            <a:endParaRPr sz="2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- Набор игровых карточек с различными заданиями не менее 160 штук.</a:t>
            </a:r>
            <a:endParaRPr sz="2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- Блоки в игре не менее 5 штук (персонаж, преимущества в работе, жизненные ситуации с которыми сталкивается воспитатель, непредвиденные ситуации, документация )</a:t>
            </a:r>
            <a:endParaRPr sz="2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- Персонаж с 5 уровнями развития от воспитателя до заведующего.</a:t>
            </a:r>
            <a:endParaRPr sz="2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- Система оценки прогресса и достижений участников дополнительны элементы 3 наборов карт, в каждом не менее 50 дополнительных элементов прогресса, ведущий с не менее 100 дополнительными заданиями.</a:t>
            </a:r>
            <a:endParaRPr sz="2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- Уровни усвоения основных нормативных документов не менее 5 блоков (документации и положения ДОО, СанПин нормы, учебные программы, учебные планы).</a:t>
            </a:r>
            <a:endParaRPr sz="2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- Инструкция - 2 штука, одна для игроков и одна для ведущего.</a:t>
            </a:r>
            <a:endParaRPr sz="2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- Игровое поле - 1 штука.</a:t>
            </a:r>
            <a:endParaRPr sz="2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Свойства и составляющие процесса оказания услуги:</a:t>
            </a:r>
            <a:endParaRPr sz="2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- Интерактивность и адаптивность игры к уровню участников.</a:t>
            </a:r>
            <a:endParaRPr sz="2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- Поддержка развития ключевых навыков и знаний для успешной адаптации.</a:t>
            </a:r>
            <a:endParaRPr sz="2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- Возможность показать пути карьерного развития и достижения целей.</a:t>
            </a:r>
            <a:endParaRPr sz="2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4. Уникальность и основные конкурентные преимущества:</a:t>
            </a:r>
            <a:endParaRPr sz="2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- Инновационный подход к помощи молодым специалистам.</a:t>
            </a:r>
            <a:endParaRPr sz="2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- Игровой формат, который делает процесс обучения более увлекательным.</a:t>
            </a:r>
            <a:endParaRPr sz="2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- Персонализированный опыт для каждого участника.</a:t>
            </a:r>
            <a:endParaRPr sz="23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9" name="Google Shape;159;p35"/>
          <p:cNvSpPr/>
          <p:nvPr/>
        </p:nvSpPr>
        <p:spPr>
          <a:xfrm>
            <a:off x="11356276" y="1769901"/>
            <a:ext cx="7150800" cy="1460400"/>
          </a:xfrm>
          <a:prstGeom prst="ellipse">
            <a:avLst/>
          </a:prstGeom>
          <a:solidFill>
            <a:srgbClr val="FBB3C1"/>
          </a:solidFill>
          <a:ln cap="flat" cmpd="sng" w="477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5950" lIns="171950" spcFirstLastPara="1" rIns="171950" wrap="square" tIns="85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385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Инновационный подход</a:t>
            </a:r>
            <a:endParaRPr sz="3385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35"/>
          <p:cNvSpPr/>
          <p:nvPr/>
        </p:nvSpPr>
        <p:spPr>
          <a:xfrm>
            <a:off x="11516946" y="3222867"/>
            <a:ext cx="7150800" cy="1460400"/>
          </a:xfrm>
          <a:prstGeom prst="ellipse">
            <a:avLst/>
          </a:prstGeom>
          <a:solidFill>
            <a:srgbClr val="9F00FF"/>
          </a:solidFill>
          <a:ln cap="flat" cmpd="sng" w="477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5950" lIns="171950" spcFirstLastPara="1" rIns="171950" wrap="square" tIns="85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385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Интерактивность</a:t>
            </a:r>
            <a:endParaRPr sz="3385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35"/>
          <p:cNvSpPr/>
          <p:nvPr/>
        </p:nvSpPr>
        <p:spPr>
          <a:xfrm>
            <a:off x="11654793" y="4675832"/>
            <a:ext cx="7150800" cy="1460400"/>
          </a:xfrm>
          <a:prstGeom prst="ellipse">
            <a:avLst/>
          </a:prstGeom>
          <a:solidFill>
            <a:srgbClr val="FD493D"/>
          </a:solidFill>
          <a:ln cap="flat" cmpd="sng" w="477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5950" lIns="171950" spcFirstLastPara="1" rIns="171950" wrap="square" tIns="85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385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Персонализация</a:t>
            </a:r>
            <a:endParaRPr sz="3385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35"/>
          <p:cNvSpPr/>
          <p:nvPr/>
        </p:nvSpPr>
        <p:spPr>
          <a:xfrm>
            <a:off x="11654793" y="6128798"/>
            <a:ext cx="7150800" cy="1460400"/>
          </a:xfrm>
          <a:prstGeom prst="ellipse">
            <a:avLst/>
          </a:prstGeom>
          <a:solidFill>
            <a:srgbClr val="FCAF17"/>
          </a:solidFill>
          <a:ln cap="flat" cmpd="sng" w="477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5950" lIns="171950" spcFirstLastPara="1" rIns="171950" wrap="square" tIns="85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385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Поддержка карьерного роста</a:t>
            </a:r>
            <a:endParaRPr sz="3385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35"/>
          <p:cNvSpPr/>
          <p:nvPr/>
        </p:nvSpPr>
        <p:spPr>
          <a:xfrm>
            <a:off x="11747305" y="7581763"/>
            <a:ext cx="7150800" cy="1460400"/>
          </a:xfrm>
          <a:prstGeom prst="ellipse">
            <a:avLst/>
          </a:prstGeom>
          <a:solidFill>
            <a:srgbClr val="B5D8E1"/>
          </a:solidFill>
          <a:ln cap="flat" cmpd="sng" w="477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5950" lIns="171950" spcFirstLastPara="1" rIns="171950" wrap="square" tIns="85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385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Уникальность</a:t>
            </a:r>
            <a:endParaRPr sz="3385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35"/>
          <p:cNvSpPr/>
          <p:nvPr/>
        </p:nvSpPr>
        <p:spPr>
          <a:xfrm>
            <a:off x="11863930" y="9034729"/>
            <a:ext cx="7150800" cy="1460400"/>
          </a:xfrm>
          <a:prstGeom prst="ellipse">
            <a:avLst/>
          </a:prstGeom>
          <a:solidFill>
            <a:srgbClr val="E41017"/>
          </a:solidFill>
          <a:ln cap="flat" cmpd="sng" w="477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5950" lIns="171950" spcFirstLastPara="1" rIns="171950" wrap="square" tIns="85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385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Дешевизна</a:t>
            </a:r>
            <a:endParaRPr sz="3385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6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/>
              <a:t>Рынок</a:t>
            </a:r>
            <a:endParaRPr/>
          </a:p>
        </p:txBody>
      </p:sp>
      <p:graphicFrame>
        <p:nvGraphicFramePr>
          <p:cNvPr id="170" name="Google Shape;170;p36"/>
          <p:cNvGraphicFramePr/>
          <p:nvPr/>
        </p:nvGraphicFramePr>
        <p:xfrm>
          <a:off x="750588" y="2531250"/>
          <a:ext cx="3000000" cy="3000000"/>
        </p:xfrm>
        <a:graphic>
          <a:graphicData uri="http://schemas.openxmlformats.org/drawingml/2006/table">
            <a:tbl>
              <a:tblPr>
                <a:solidFill>
                  <a:srgbClr val="FFFFFF"/>
                </a:solidFill>
                <a:tableStyleId>{777FEC1A-04DE-471F-AC7A-CA892031F818}</a:tableStyleId>
              </a:tblPr>
              <a:tblGrid>
                <a:gridCol w="5023875"/>
                <a:gridCol w="3250750"/>
                <a:gridCol w="4309675"/>
                <a:gridCol w="3300000"/>
                <a:gridCol w="2856725"/>
              </a:tblGrid>
              <a:tr h="8904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6304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50">
                          <a:solidFill>
                            <a:srgbClr val="0F1115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Параметр</a:t>
                      </a:r>
                      <a:endParaRPr sz="2850">
                        <a:solidFill>
                          <a:srgbClr val="0F1115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5250" marB="95250" marR="152400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6304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50">
                          <a:solidFill>
                            <a:srgbClr val="0F1115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Наша игра</a:t>
                      </a:r>
                      <a:endParaRPr sz="2850">
                        <a:solidFill>
                          <a:srgbClr val="0F1115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5250" marB="95250" marR="152400" marL="1524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6304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50">
                          <a:solidFill>
                            <a:srgbClr val="0F1115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"Выжившие"</a:t>
                      </a:r>
                      <a:endParaRPr sz="2850">
                        <a:solidFill>
                          <a:srgbClr val="0F1115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5250" marB="95250" marR="152400" marL="1524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6304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50">
                          <a:solidFill>
                            <a:srgbClr val="0F1115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"По Плану"</a:t>
                      </a:r>
                      <a:endParaRPr sz="2850">
                        <a:solidFill>
                          <a:srgbClr val="0F1115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5250" marB="95250" marR="152400" marL="1524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6304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50">
                          <a:solidFill>
                            <a:srgbClr val="0F1115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Тренинги</a:t>
                      </a:r>
                      <a:endParaRPr sz="2850">
                        <a:solidFill>
                          <a:srgbClr val="0F1115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5250" marB="95250" marR="152400" marL="1524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247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6304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50">
                          <a:solidFill>
                            <a:srgbClr val="0F1115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Целевая аудитория</a:t>
                      </a:r>
                      <a:endParaRPr sz="2850">
                        <a:solidFill>
                          <a:srgbClr val="0F1115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5250" marB="95250" marR="152400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6304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50">
                          <a:solidFill>
                            <a:srgbClr val="0F1115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ДОО</a:t>
                      </a:r>
                      <a:endParaRPr sz="2850">
                        <a:solidFill>
                          <a:srgbClr val="0F1115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5250" marB="95250" marR="152400" marL="1524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6304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50">
                          <a:solidFill>
                            <a:srgbClr val="0F1115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Любые организации</a:t>
                      </a:r>
                      <a:endParaRPr sz="2850">
                        <a:solidFill>
                          <a:srgbClr val="0F1115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5250" marB="95250" marR="152400" marL="1524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6304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50">
                          <a:solidFill>
                            <a:srgbClr val="0F1115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Соц.адаптация</a:t>
                      </a:r>
                      <a:endParaRPr sz="2850">
                        <a:solidFill>
                          <a:srgbClr val="0F1115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5250" marB="95250" marR="152400" marL="1524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6304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50">
                          <a:solidFill>
                            <a:srgbClr val="0F1115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Все сферы</a:t>
                      </a:r>
                      <a:endParaRPr sz="2850">
                        <a:solidFill>
                          <a:srgbClr val="0F1115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5250" marB="95250" marR="91425" marL="1524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904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6304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50">
                          <a:solidFill>
                            <a:srgbClr val="0F1115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Стоимость</a:t>
                      </a:r>
                      <a:endParaRPr sz="2850">
                        <a:solidFill>
                          <a:srgbClr val="0F1115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5250" marB="95250" marR="152400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6304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50">
                          <a:solidFill>
                            <a:srgbClr val="0F1115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4 500 руб.</a:t>
                      </a:r>
                      <a:endParaRPr sz="2850">
                        <a:solidFill>
                          <a:srgbClr val="0F1115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5250" marB="95250" marR="152400" marL="1524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6304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50">
                          <a:solidFill>
                            <a:srgbClr val="0F1115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15 000 руб.</a:t>
                      </a:r>
                      <a:endParaRPr sz="2850">
                        <a:solidFill>
                          <a:srgbClr val="0F1115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5250" marB="95250" marR="152400" marL="1524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6304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50">
                          <a:solidFill>
                            <a:srgbClr val="0F1115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3 000 руб.</a:t>
                      </a:r>
                      <a:endParaRPr sz="2850">
                        <a:solidFill>
                          <a:srgbClr val="0F1115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5250" marB="95250" marR="152400" marL="1524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6304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50">
                          <a:solidFill>
                            <a:srgbClr val="0F1115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20 000+ руб.</a:t>
                      </a:r>
                      <a:endParaRPr sz="2850">
                        <a:solidFill>
                          <a:srgbClr val="0F1115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5250" marB="95250" marR="91425" marL="1524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247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6304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50">
                          <a:solidFill>
                            <a:srgbClr val="0F1115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Специализация под ДОО</a:t>
                      </a:r>
                      <a:endParaRPr sz="2850">
                        <a:solidFill>
                          <a:srgbClr val="0F1115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5250" marB="95250" marR="152400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6304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50">
                          <a:solidFill>
                            <a:srgbClr val="0F1115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✅ Да</a:t>
                      </a:r>
                      <a:endParaRPr sz="2850">
                        <a:solidFill>
                          <a:srgbClr val="0F1115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5250" marB="95250" marR="152400" marL="1524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6304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50">
                          <a:solidFill>
                            <a:srgbClr val="0F1115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❌ Нет</a:t>
                      </a:r>
                      <a:endParaRPr sz="2850">
                        <a:solidFill>
                          <a:srgbClr val="0F1115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5250" marB="95250" marR="152400" marL="1524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6304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50">
                          <a:solidFill>
                            <a:srgbClr val="0F1115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❌ Нет</a:t>
                      </a:r>
                      <a:endParaRPr sz="2850">
                        <a:solidFill>
                          <a:srgbClr val="0F1115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5250" marB="95250" marR="152400" marL="1524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6304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50">
                          <a:solidFill>
                            <a:srgbClr val="0F1115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⚠️ Частично</a:t>
                      </a:r>
                      <a:endParaRPr sz="2850">
                        <a:solidFill>
                          <a:srgbClr val="0F1115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5250" marB="95250" marR="91425" marL="1524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247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6304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50">
                          <a:solidFill>
                            <a:srgbClr val="0F1115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Охват аспектов адаптации</a:t>
                      </a:r>
                      <a:endParaRPr sz="2850">
                        <a:solidFill>
                          <a:srgbClr val="0F1115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5250" marB="95250" marR="152400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6304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50">
                          <a:solidFill>
                            <a:srgbClr val="0F1115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4 из 4</a:t>
                      </a:r>
                      <a:endParaRPr sz="2850">
                        <a:solidFill>
                          <a:srgbClr val="0F1115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5250" marB="95250" marR="152400" marL="1524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6304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50">
                          <a:solidFill>
                            <a:srgbClr val="0F1115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2 из 4</a:t>
                      </a:r>
                      <a:endParaRPr sz="2850">
                        <a:solidFill>
                          <a:srgbClr val="0F1115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5250" marB="95250" marR="152400" marL="1524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6304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50">
                          <a:solidFill>
                            <a:srgbClr val="0F1115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1 из 4</a:t>
                      </a:r>
                      <a:endParaRPr sz="2850">
                        <a:solidFill>
                          <a:srgbClr val="0F1115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5250" marB="95250" marR="152400" marL="1524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6304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50">
                          <a:solidFill>
                            <a:srgbClr val="0F1115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3 из 4</a:t>
                      </a:r>
                      <a:endParaRPr sz="2850">
                        <a:solidFill>
                          <a:srgbClr val="0F1115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5250" marB="95250" marR="91425" marL="1524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904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6304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50">
                          <a:solidFill>
                            <a:srgbClr val="0F1115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Производство в РФ</a:t>
                      </a:r>
                      <a:endParaRPr sz="2850">
                        <a:solidFill>
                          <a:srgbClr val="0F1115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5250" marB="95250" marR="152400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6304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50">
                          <a:solidFill>
                            <a:srgbClr val="0F1115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✅ Да</a:t>
                      </a:r>
                      <a:endParaRPr sz="2850">
                        <a:solidFill>
                          <a:srgbClr val="0F1115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5250" marB="95250" marR="152400" marL="1524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6304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50">
                          <a:solidFill>
                            <a:srgbClr val="0F1115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❌ Нет</a:t>
                      </a:r>
                      <a:endParaRPr sz="2850">
                        <a:solidFill>
                          <a:srgbClr val="0F1115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5250" marB="95250" marR="152400" marL="1524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6304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50">
                          <a:solidFill>
                            <a:srgbClr val="0F1115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❌ Нет</a:t>
                      </a:r>
                      <a:endParaRPr sz="2850">
                        <a:solidFill>
                          <a:srgbClr val="0F1115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5250" marB="95250" marR="152400" marL="1524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6304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50">
                          <a:solidFill>
                            <a:srgbClr val="0F1115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-</a:t>
                      </a:r>
                      <a:endParaRPr sz="2850">
                        <a:solidFill>
                          <a:srgbClr val="0F1115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5250" marB="95250" marR="91425" marL="1524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6cea6474cd_0_2"/>
          <p:cNvSpPr txBox="1"/>
          <p:nvPr/>
        </p:nvSpPr>
        <p:spPr>
          <a:xfrm>
            <a:off x="2515065" y="2409680"/>
            <a:ext cx="4456200" cy="12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201200" lIns="201200" spcFirstLastPara="1" rIns="201200" wrap="square" tIns="2012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777">
                <a:latin typeface="Times New Roman"/>
                <a:ea typeface="Times New Roman"/>
                <a:cs typeface="Times New Roman"/>
                <a:sym typeface="Times New Roman"/>
              </a:rPr>
              <a:t>Мы сделали:</a:t>
            </a:r>
            <a:endParaRPr sz="5777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7" name="Google Shape;177;g36cea6474cd_0_2"/>
          <p:cNvSpPr txBox="1"/>
          <p:nvPr/>
        </p:nvSpPr>
        <p:spPr>
          <a:xfrm>
            <a:off x="9603254" y="3518448"/>
            <a:ext cx="10424700" cy="68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201200" lIns="201200" spcFirstLastPara="1" rIns="201200" wrap="square" tIns="2012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621">
                <a:solidFill>
                  <a:srgbClr val="98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Где:</a:t>
            </a:r>
            <a:r>
              <a:rPr lang="ru-RU" sz="4621">
                <a:latin typeface="Times New Roman"/>
                <a:ea typeface="Times New Roman"/>
                <a:cs typeface="Times New Roman"/>
                <a:sym typeface="Times New Roman"/>
              </a:rPr>
              <a:t> на базе НовГУ им.Ярослава Мудрого </a:t>
            </a:r>
            <a:endParaRPr sz="462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621">
                <a:solidFill>
                  <a:srgbClr val="98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Что:</a:t>
            </a:r>
            <a:r>
              <a:rPr lang="ru-RU" sz="4621">
                <a:latin typeface="Times New Roman"/>
                <a:ea typeface="Times New Roman"/>
                <a:cs typeface="Times New Roman"/>
                <a:sym typeface="Times New Roman"/>
              </a:rPr>
              <a:t> созданы цифровые макеты игрового поля с методикой </a:t>
            </a:r>
            <a:endParaRPr sz="462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621">
                <a:solidFill>
                  <a:srgbClr val="98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Как:</a:t>
            </a:r>
            <a:endParaRPr sz="4621">
              <a:solidFill>
                <a:srgbClr val="98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62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Разработаны макеты</a:t>
            </a:r>
            <a:endParaRPr sz="462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62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Разработан ход игры</a:t>
            </a:r>
            <a:endParaRPr sz="462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62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Разработаны персонажи</a:t>
            </a:r>
            <a:endParaRPr sz="462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62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4. Разработана методика</a:t>
            </a:r>
            <a:endParaRPr sz="462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8" name="Google Shape;178;g36cea6474cd_0_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150" y="3957124"/>
            <a:ext cx="9275530" cy="6169068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g36cea6474cd_0_2"/>
          <p:cNvSpPr txBox="1"/>
          <p:nvPr>
            <p:ph type="title"/>
          </p:nvPr>
        </p:nvSpPr>
        <p:spPr>
          <a:xfrm>
            <a:off x="573113" y="499300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/>
              <a:t>Текущие результаты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40"/>
          <p:cNvSpPr txBox="1"/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/>
              <a:t>Планы развития</a:t>
            </a:r>
            <a:endParaRPr/>
          </a:p>
        </p:txBody>
      </p:sp>
      <p:sp>
        <p:nvSpPr>
          <p:cNvPr id="185" name="Google Shape;185;p40"/>
          <p:cNvSpPr/>
          <p:nvPr/>
        </p:nvSpPr>
        <p:spPr>
          <a:xfrm>
            <a:off x="-53" y="1993006"/>
            <a:ext cx="20104200" cy="82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Продажа игры непосредственно потребителям: продавать через онлайн-магазины, розничные магазины, на мероприятиях и ярмарках, а также через собственный веб-сайт.</a:t>
            </a:r>
            <a:endParaRPr sz="4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Лицензирование продукта: лицензирование игры другим компаниям или организациям для использования в их образовательных программах.</a:t>
            </a:r>
            <a:endParaRPr sz="4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Организация тренингов и мастер-классов: использование игры в качестве обучающего инструмента на тренингах и мастер-классах для педагогов и специалистов в сфере детского образования, сбор платы за участие.</a:t>
            </a:r>
            <a:endParaRPr sz="4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4. Проведение корпоративных мероприятий: предложение игры как элемента корпоративных тренингов или мероприятий для компаний и организаций, сбор платы за проведение.</a:t>
            </a:r>
            <a:endParaRPr sz="4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5. Создание дополнительных материалов и аксессуаров: разработать дополнительные материалы, расширяющие функционал игры, и продавать их в комплекте или отдельно.</a:t>
            </a:r>
            <a:endParaRPr sz="4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6cea6474cd_0_29"/>
          <p:cNvSpPr txBox="1"/>
          <p:nvPr>
            <p:ph type="title"/>
          </p:nvPr>
        </p:nvSpPr>
        <p:spPr>
          <a:xfrm>
            <a:off x="894588" y="515375"/>
            <a:ext cx="97413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-RU"/>
              <a:t>Команда</a:t>
            </a:r>
            <a:endParaRPr/>
          </a:p>
        </p:txBody>
      </p:sp>
      <p:sp>
        <p:nvSpPr>
          <p:cNvPr id="191" name="Google Shape;191;g36cea6474cd_0_29"/>
          <p:cNvSpPr/>
          <p:nvPr/>
        </p:nvSpPr>
        <p:spPr>
          <a:xfrm>
            <a:off x="-51" y="1993000"/>
            <a:ext cx="10383600" cy="82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2600">
                <a:solidFill>
                  <a:srgbClr val="0F111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Третьякова Елена – руководитель проекта, гейм-дизайн</a:t>
            </a:r>
            <a:endParaRPr sz="2600">
              <a:solidFill>
                <a:srgbClr val="0F111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None/>
            </a:pPr>
            <a:r>
              <a:rPr lang="ru-RU" sz="2600">
                <a:solidFill>
                  <a:srgbClr val="0F111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Диттель Виктория – методист, педагогический контент</a:t>
            </a:r>
            <a:endParaRPr sz="2600">
              <a:solidFill>
                <a:srgbClr val="0F111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None/>
            </a:pPr>
            <a:r>
              <a:rPr lang="ru-RU" sz="2600">
                <a:solidFill>
                  <a:srgbClr val="0F111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Подкидышева Мария – дизайнер, производство</a:t>
            </a:r>
            <a:endParaRPr sz="2600">
              <a:solidFill>
                <a:srgbClr val="0F111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None/>
            </a:pPr>
            <a:r>
              <a:rPr lang="ru-RU" sz="2600">
                <a:solidFill>
                  <a:srgbClr val="0F111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Компетенции: педагогика, игровые механики, дизайн, проектирование</a:t>
            </a:r>
            <a:endParaRPr sz="2600">
              <a:solidFill>
                <a:srgbClr val="0F111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4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41"/>
          <p:cNvSpPr txBox="1"/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lang="ru-RU"/>
              <a:t>Контакты</a:t>
            </a:r>
            <a:endParaRPr/>
          </a:p>
        </p:txBody>
      </p:sp>
      <p:sp>
        <p:nvSpPr>
          <p:cNvPr id="197" name="Google Shape;197;p41"/>
          <p:cNvSpPr txBox="1"/>
          <p:nvPr/>
        </p:nvSpPr>
        <p:spPr>
          <a:xfrm>
            <a:off x="906464" y="7272140"/>
            <a:ext cx="4896300" cy="16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Почта dittel-v@mail.ru</a:t>
            </a:r>
            <a:endParaRPr b="1" sz="1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Телефон </a:t>
            </a:r>
            <a:r>
              <a:rPr lang="ru-RU" sz="1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+7 950 684 71 66</a:t>
            </a:r>
            <a:endParaRPr sz="1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s://lh7-us.googleusercontent.com/3v4oEabDdPFlPVGIy9UTebwNe22zNfj-e_rsp62gOJaul7hXu51V1vRI6EUb-8qMCWwlw-SU5xOp0YmDAcAAwzh47ZjdngAYduQIN3uWY00LCiecvdnInUioJApk1rq5x-BcU8tbgLwn8fXGOAtPseDqgg=nw" id="198" name="Google Shape;198;p41"/>
          <p:cNvPicPr preferRelativeResize="0"/>
          <p:nvPr/>
        </p:nvPicPr>
        <p:blipFill rotWithShape="1">
          <a:blip r:embed="rId3">
            <a:alphaModFix/>
          </a:blip>
          <a:srcRect b="0" l="80987" r="0" t="0"/>
          <a:stretch/>
        </p:blipFill>
        <p:spPr>
          <a:xfrm>
            <a:off x="9053099" y="1719449"/>
            <a:ext cx="9733824" cy="88477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РАЗДЕЛИТЕЛ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ОБЛОЖКИ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2021-03-01T12:07:13Z</dcterms:created>
  <dc:creator>Пешкова Василиса Олеговна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