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2438400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DA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3" d="100"/>
          <a:sy n="33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3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72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7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 видеотрансляция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82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8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10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0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109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повестки дня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10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Темы повестки дня</a:t>
            </a:r>
          </a:p>
        </p:txBody>
      </p:sp>
      <p:sp>
        <p:nvSpPr>
          <p:cNvPr id="1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2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3" y="10675453"/>
            <a:ext cx="2020005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Авторство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36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2"/>
          </a:xfrm>
          <a:prstGeom prst="rect">
            <a:avLst/>
          </a:prstGeom>
        </p:spPr>
        <p:txBody>
          <a:bodyPr numCol="1" spcCol="38100"/>
          <a:lstStyle>
            <a:lvl1pPr marL="300990" indent="-132080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«Важная цитата»</a:t>
            </a:r>
          </a:p>
        </p:txBody>
      </p:sp>
      <p:sp>
        <p:nvSpPr>
          <p:cNvPr id="1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Миска салата с жареным рисом, варёными яйцами и палочками для еды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145" name="Тарелка с рублеными котлетами из лосося, салатом и хумусом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146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14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миска салата с жареным рисом, варёными яйцами и палочками для еды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/>
        </p:txBody>
      </p:sp>
      <p:sp>
        <p:nvSpPr>
          <p:cNvPr id="1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numCol="2" spcCol="1098550">
            <a:normAutofit/>
          </a:bodyPr>
          <a:lstStyle/>
          <a:p>
            <a:r>
              <a:t>Текст пункта на слайде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hf hdr="0" ftr="0" dt="0"/>
  <p:txStyles>
    <p:titleStyle>
      <a:lvl1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400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11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12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11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12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12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0.png"/><Relationship Id="rId7" Type="http://schemas.openxmlformats.org/officeDocument/2006/relationships/image" Target="../media/image11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2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1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12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3554095" y="1858302"/>
            <a:ext cx="17276445" cy="9909810"/>
          </a:xfrm>
          <a:prstGeom prst="rect">
            <a:avLst/>
          </a:prstGeom>
        </p:spPr>
        <p:txBody>
          <a:bodyPr lIns="45699" tIns="45699" rIns="45699" bIns="45699">
            <a:noAutofit/>
          </a:bodyPr>
          <a:lstStyle/>
          <a:p>
            <a:pPr algn="ctr" defTabSz="914400">
              <a:lnSpc>
                <a:spcPct val="90000"/>
              </a:lnSpc>
              <a:defRPr sz="6000" b="0" spc="0">
                <a:solidFill>
                  <a:srgbClr val="FF0000"/>
                </a:solidFill>
                <a:latin typeface="Gilroy-Medium"/>
                <a:ea typeface="Gilroy-Medium"/>
                <a:cs typeface="Gilroy-Medium"/>
                <a:sym typeface="Gilroy-Medium"/>
              </a:defRPr>
            </a:pPr>
            <a:r>
              <a:rPr lang="en-US" altLang="ru-RU" sz="34500" dirty="0">
                <a:solidFill>
                  <a:schemeClr val="tx1"/>
                </a:solidFill>
              </a:rPr>
              <a:t>EASY EATS</a:t>
            </a:r>
            <a:endParaRPr lang="ru-RU" altLang="en-US" sz="34500" dirty="0">
              <a:solidFill>
                <a:schemeClr val="tx1"/>
              </a:solidFill>
            </a:endParaRPr>
          </a:p>
        </p:txBody>
      </p:sp>
      <p:pic>
        <p:nvPicPr>
          <p:cNvPr id="767" name="Рисунок 7" descr="Рисунок 7"/>
          <p:cNvPicPr>
            <a:picLocks noChangeAspect="1"/>
          </p:cNvPicPr>
          <p:nvPr/>
        </p:nvPicPr>
        <p:blipFill>
          <a:blip r:embed="rId1"/>
          <a:srcRect l="5218" b="20482"/>
          <a:stretch>
            <a:fillRect/>
          </a:stretch>
        </p:blipFill>
        <p:spPr>
          <a:xfrm>
            <a:off x="0" y="11715029"/>
            <a:ext cx="3494725" cy="20009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68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1046" y="11487394"/>
            <a:ext cx="4292955" cy="222860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771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5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72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88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77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74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775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7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7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782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778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7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80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781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783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84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85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786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87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790" name="Рисунок 4" descr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129626"/>
            <a:ext cx="3055824" cy="158637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" name="Целевая аудитория и проблема"/>
          <p:cNvSpPr txBox="1">
            <a:spLocks noGrp="1"/>
          </p:cNvSpPr>
          <p:nvPr/>
        </p:nvSpPr>
        <p:spPr>
          <a:xfrm>
            <a:off x="2338866" y="1695744"/>
            <a:ext cx="9695817" cy="11794187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 fontScale="90000"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endParaRPr lang="ru-RU" altLang="en-US" sz="4900" dirty="0" smtClean="0"/>
          </a:p>
          <a:p>
            <a:endParaRPr lang="ru-RU" altLang="en-US" sz="4900" dirty="0"/>
          </a:p>
          <a:p>
            <a:r>
              <a:rPr lang="en-US" altLang="en-US" sz="5300" dirty="0" err="1" smtClean="0"/>
              <a:t>Целевая</a:t>
            </a:r>
            <a:r>
              <a:rPr lang="en-US" altLang="ru-RU" sz="5300" dirty="0" smtClean="0"/>
              <a:t> </a:t>
            </a:r>
            <a:r>
              <a:rPr lang="en-US" altLang="en-US" sz="5300" dirty="0" err="1"/>
              <a:t>аудитория</a:t>
            </a:r>
            <a:r>
              <a:rPr lang="en-US" altLang="ru-RU" sz="5300" dirty="0"/>
              <a:t>:</a:t>
            </a:r>
            <a:endParaRPr lang="en-US" altLang="ru-RU" sz="5300" dirty="0"/>
          </a:p>
          <a:p>
            <a:pPr marL="914400" indent="-914400">
              <a:buAutoNum type="arabicPeriod"/>
            </a:pPr>
            <a:r>
              <a:rPr lang="en-US" altLang="en-US" sz="4900" dirty="0" err="1" smtClean="0"/>
              <a:t>Люди</a:t>
            </a:r>
            <a:r>
              <a:rPr lang="en-US" altLang="ru-RU" sz="4900" dirty="0" smtClean="0"/>
              <a:t> </a:t>
            </a:r>
            <a:r>
              <a:rPr lang="en-US" altLang="en-US" sz="4900" dirty="0"/>
              <a:t>с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интенсивным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графиком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дня</a:t>
            </a:r>
            <a:r>
              <a:rPr lang="en-US" altLang="ru-RU" sz="4900" dirty="0"/>
              <a:t>: </a:t>
            </a:r>
            <a:r>
              <a:rPr lang="en-US" altLang="en-US" sz="4900" dirty="0" err="1"/>
              <a:t>студенты</a:t>
            </a:r>
            <a:r>
              <a:rPr lang="en-US" altLang="ru-RU" sz="4900" dirty="0"/>
              <a:t>, </a:t>
            </a:r>
            <a:r>
              <a:rPr lang="en-US" altLang="en-US" sz="4900" dirty="0" err="1"/>
              <a:t>офисные</a:t>
            </a:r>
            <a:r>
              <a:rPr lang="en-US" altLang="ru-RU" sz="4900" dirty="0"/>
              <a:t> </a:t>
            </a:r>
            <a:r>
              <a:rPr lang="en-US" altLang="en-US" sz="4900" dirty="0" err="1"/>
              <a:t>сотрудники</a:t>
            </a:r>
            <a:r>
              <a:rPr lang="en-US" altLang="ru-RU" sz="4900" dirty="0"/>
              <a:t>, </a:t>
            </a:r>
            <a:r>
              <a:rPr lang="en-US" altLang="en-US" sz="4900" dirty="0" err="1"/>
              <a:t>курьеры</a:t>
            </a:r>
            <a:r>
              <a:rPr lang="en-US" altLang="ru-RU" sz="4900" dirty="0" smtClean="0"/>
              <a:t>.</a:t>
            </a:r>
            <a:endParaRPr lang="en-US" altLang="ru-RU" sz="4900" dirty="0"/>
          </a:p>
          <a:p>
            <a:pPr marL="914400" indent="-914400">
              <a:buAutoNum type="arabicPeriod" startAt="2"/>
            </a:pPr>
            <a:r>
              <a:rPr lang="en-US" altLang="en-US" sz="4900" dirty="0" err="1" smtClean="0"/>
              <a:t>Спортсмены</a:t>
            </a:r>
            <a:r>
              <a:rPr lang="en-US" altLang="ru-RU" sz="4900" dirty="0"/>
              <a:t>: </a:t>
            </a:r>
            <a:r>
              <a:rPr lang="en-US" altLang="en-US" sz="4900" dirty="0" err="1"/>
              <a:t>поможет</a:t>
            </a:r>
            <a:r>
              <a:rPr lang="en-US" altLang="ru-RU" sz="4900" dirty="0"/>
              <a:t> </a:t>
            </a:r>
            <a:r>
              <a:rPr lang="en-US" altLang="en-US" sz="4900" dirty="0" err="1"/>
              <a:t>сохранить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баланс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между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интенсивным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графиком</a:t>
            </a:r>
            <a:r>
              <a:rPr lang="en-US" altLang="ru-RU" sz="4900" dirty="0"/>
              <a:t> </a:t>
            </a:r>
            <a:r>
              <a:rPr lang="en-US" altLang="en-US" sz="4900" dirty="0"/>
              <a:t>и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потребностями</a:t>
            </a:r>
            <a:r>
              <a:rPr lang="en-US" altLang="ru-RU" sz="4900" dirty="0"/>
              <a:t> </a:t>
            </a:r>
            <a:r>
              <a:rPr lang="en-US" altLang="en-US" sz="4900" dirty="0"/>
              <a:t>в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качественном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питании</a:t>
            </a:r>
            <a:r>
              <a:rPr lang="en-US" altLang="ru-RU" sz="4900" dirty="0" smtClean="0"/>
              <a:t>.</a:t>
            </a:r>
            <a:endParaRPr lang="en-US" altLang="ru-RU" sz="4900" dirty="0"/>
          </a:p>
          <a:p>
            <a:pPr marL="914400" indent="-914400">
              <a:buAutoNum type="arabicPeriod" startAt="3"/>
            </a:pPr>
            <a:r>
              <a:rPr lang="en-US" altLang="en-US" sz="4900" dirty="0" err="1" smtClean="0"/>
              <a:t>Люди</a:t>
            </a:r>
            <a:r>
              <a:rPr lang="en-US" altLang="ru-RU" sz="4900" dirty="0" smtClean="0"/>
              <a:t> </a:t>
            </a:r>
            <a:r>
              <a:rPr lang="en-US" altLang="en-US" sz="4900" dirty="0"/>
              <a:t>с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ограничениями</a:t>
            </a:r>
            <a:r>
              <a:rPr lang="en-US" altLang="ru-RU" sz="4900" dirty="0"/>
              <a:t> </a:t>
            </a:r>
            <a:r>
              <a:rPr lang="en-US" altLang="en-US" sz="4900" dirty="0"/>
              <a:t>в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потреблении</a:t>
            </a:r>
            <a:r>
              <a:rPr lang="en-US" altLang="ru-RU" sz="4900" dirty="0"/>
              <a:t> </a:t>
            </a:r>
            <a:r>
              <a:rPr lang="en-US" altLang="en-US" sz="4900" dirty="0" err="1"/>
              <a:t>твёрдой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пищи</a:t>
            </a:r>
            <a:r>
              <a:rPr lang="en-US" altLang="ru-RU" sz="4900" dirty="0"/>
              <a:t> : </a:t>
            </a:r>
            <a:r>
              <a:rPr lang="en-US" altLang="en-US" sz="4900" dirty="0" err="1"/>
              <a:t>после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операций</a:t>
            </a:r>
            <a:r>
              <a:rPr lang="en-US" altLang="ru-RU" sz="4900" dirty="0"/>
              <a:t>, </a:t>
            </a:r>
            <a:r>
              <a:rPr lang="en-US" altLang="en-US" sz="4900" dirty="0"/>
              <a:t>с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проблемами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зубов</a:t>
            </a:r>
            <a:r>
              <a:rPr lang="en-US" altLang="ru-RU" sz="4900" dirty="0"/>
              <a:t> </a:t>
            </a:r>
            <a:r>
              <a:rPr lang="en-US" altLang="en-US" sz="4900" dirty="0"/>
              <a:t>и</a:t>
            </a:r>
            <a:r>
              <a:rPr lang="en-US" altLang="ru-RU" sz="4900" dirty="0"/>
              <a:t> </a:t>
            </a:r>
            <a:r>
              <a:rPr lang="en-US" altLang="en-US" sz="4900" dirty="0"/>
              <a:t>ЖКТ</a:t>
            </a:r>
            <a:r>
              <a:rPr lang="en-US" altLang="ru-RU" sz="4900" dirty="0" smtClean="0"/>
              <a:t>.</a:t>
            </a:r>
            <a:endParaRPr lang="ru-RU" altLang="ru-RU" sz="4900" dirty="0" smtClean="0"/>
          </a:p>
          <a:p>
            <a:pPr marL="914400" indent="-914400">
              <a:buAutoNum type="arabicPeriod" startAt="3"/>
            </a:pPr>
            <a:endParaRPr lang="en-US" altLang="ru-RU" sz="4445" dirty="0"/>
          </a:p>
          <a:p>
            <a:endParaRPr sz="4445" dirty="0"/>
          </a:p>
        </p:txBody>
      </p:sp>
      <p:sp>
        <p:nvSpPr>
          <p:cNvPr id="5" name="Целевая аудитория и проблема"/>
          <p:cNvSpPr txBox="1">
            <a:spLocks noGrp="1"/>
          </p:cNvSpPr>
          <p:nvPr/>
        </p:nvSpPr>
        <p:spPr>
          <a:xfrm>
            <a:off x="13202825" y="2393316"/>
            <a:ext cx="9566910" cy="9395460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en-US" altLang="en-US" sz="4800" dirty="0" err="1"/>
              <a:t>Проблем</a:t>
            </a:r>
            <a:r>
              <a:rPr lang="ru-RU" altLang="en-US" sz="4800" dirty="0"/>
              <a:t>ы</a:t>
            </a:r>
            <a:r>
              <a:rPr lang="en-US" altLang="ru-RU" sz="4800" dirty="0"/>
              <a:t>:</a:t>
            </a:r>
            <a:endParaRPr lang="en-US" altLang="ru-RU" sz="4800" dirty="0"/>
          </a:p>
          <a:p>
            <a:r>
              <a:rPr lang="ru-RU" altLang="ru-RU" sz="4400" dirty="0" smtClean="0"/>
              <a:t>1.</a:t>
            </a:r>
            <a:r>
              <a:rPr lang="en-US" altLang="ru-RU" sz="4400" dirty="0" smtClean="0"/>
              <a:t> </a:t>
            </a:r>
            <a:r>
              <a:rPr lang="en-US" altLang="en-US" sz="4400" dirty="0" err="1"/>
              <a:t>Отсутствие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рынке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удобных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питательных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вкусных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решений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полноценного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питания</a:t>
            </a:r>
            <a:r>
              <a:rPr lang="en-US" altLang="ru-RU" sz="4400" dirty="0"/>
              <a:t> "</a:t>
            </a:r>
            <a:r>
              <a:rPr lang="en-US" altLang="en-US" sz="4400" dirty="0" err="1"/>
              <a:t>на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ходу</a:t>
            </a:r>
            <a:r>
              <a:rPr lang="en-US" altLang="ru-RU" sz="4400" dirty="0"/>
              <a:t>".</a:t>
            </a:r>
            <a:endParaRPr lang="en-US" altLang="ru-RU" sz="4400" dirty="0"/>
          </a:p>
          <a:p>
            <a:r>
              <a:rPr lang="ru-RU" altLang="ru-RU" sz="4400" dirty="0" smtClean="0"/>
              <a:t>2.</a:t>
            </a:r>
            <a:r>
              <a:rPr lang="en-US" altLang="ru-RU" sz="4400" dirty="0" smtClean="0"/>
              <a:t> </a:t>
            </a:r>
            <a:r>
              <a:rPr lang="en-US" altLang="en-US" sz="4400" dirty="0" err="1"/>
              <a:t>Недостаток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сбалансированных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доступных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цене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продуктов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активного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пожилого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населения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r>
              <a:rPr lang="ru-RU" altLang="ru-RU" sz="4400" dirty="0" smtClean="0"/>
              <a:t>3.</a:t>
            </a:r>
            <a:r>
              <a:rPr lang="en-US" altLang="ru-RU" sz="4400" dirty="0" smtClean="0"/>
              <a:t> </a:t>
            </a:r>
            <a:r>
              <a:rPr lang="en-US" altLang="en-US" sz="4400" dirty="0" err="1"/>
              <a:t>Высокая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цена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альтернативных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решений</a:t>
            </a:r>
            <a:r>
              <a:rPr lang="en-US" altLang="ru-RU" sz="4400" dirty="0"/>
              <a:t> (</a:t>
            </a:r>
            <a:r>
              <a:rPr lang="en-US" altLang="en-US" sz="4400" dirty="0" err="1"/>
              <a:t>спортивное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питание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готовая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еда</a:t>
            </a:r>
            <a:r>
              <a:rPr lang="en-US" altLang="ru-RU" sz="4400" dirty="0"/>
              <a:t>).</a:t>
            </a:r>
            <a:endParaRPr sz="4400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37685" y="266065"/>
            <a:ext cx="1849120" cy="158623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Описание предлагаемого решения и технологии"/>
          <p:cNvSpPr txBox="1">
            <a:spLocks noGrp="1"/>
          </p:cNvSpPr>
          <p:nvPr>
            <p:ph type="title"/>
          </p:nvPr>
        </p:nvSpPr>
        <p:spPr>
          <a:xfrm>
            <a:off x="2107634" y="-272879"/>
            <a:ext cx="10197465" cy="11267440"/>
          </a:xfrm>
          <a:prstGeom prst="rect">
            <a:avLst/>
          </a:prstGeom>
        </p:spPr>
        <p:txBody>
          <a:bodyPr lIns="45699" tIns="45699" rIns="45699" bIns="45699">
            <a:no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 algn="l"/>
            <a:br>
              <a:rPr sz="4300" dirty="0"/>
            </a:br>
            <a:r>
              <a:rPr lang="en-US" altLang="en-US" sz="4800" dirty="0" err="1"/>
              <a:t>Решение</a:t>
            </a:r>
            <a:r>
              <a:rPr lang="en-US" altLang="ru-RU" sz="4800" dirty="0"/>
              <a:t>:</a:t>
            </a:r>
            <a:br>
              <a:rPr lang="en-US" altLang="ru-RU" sz="4900" dirty="0"/>
            </a:br>
            <a:br>
              <a:rPr lang="en-US" altLang="ru-RU" sz="4900" dirty="0"/>
            </a:br>
            <a:r>
              <a:rPr lang="en-US" altLang="ru-RU" sz="4400" dirty="0"/>
              <a:t> Easy Eats  — </a:t>
            </a:r>
            <a:r>
              <a:rPr lang="en-US" altLang="en-US" sz="4400" dirty="0" err="1"/>
              <a:t>это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жидкая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еда</a:t>
            </a:r>
            <a:r>
              <a:rPr lang="en-US" altLang="ru-RU" sz="4400" dirty="0"/>
              <a:t>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формате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стаканов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объёмом</a:t>
            </a:r>
            <a:r>
              <a:rPr lang="en-US" altLang="ru-RU" sz="4400" dirty="0"/>
              <a:t> 300 </a:t>
            </a:r>
            <a:r>
              <a:rPr lang="en-US" altLang="en-US" sz="4400" dirty="0" err="1"/>
              <a:t>мл</a:t>
            </a:r>
            <a:r>
              <a:rPr lang="en-US" altLang="ru-RU" sz="4400" dirty="0"/>
              <a:t>., </a:t>
            </a:r>
            <a:r>
              <a:rPr lang="en-US" altLang="en-US" sz="4400" dirty="0" err="1"/>
              <a:t>готовая</a:t>
            </a:r>
            <a:r>
              <a:rPr lang="en-US" altLang="ru-RU" sz="4400" dirty="0"/>
              <a:t> </a:t>
            </a:r>
            <a:r>
              <a:rPr lang="en-US" altLang="en-US" sz="4400" dirty="0"/>
              <a:t>к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употреблению</a:t>
            </a:r>
            <a:r>
              <a:rPr lang="en-US" altLang="ru-RU" sz="4400" dirty="0"/>
              <a:t>. 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en-US" sz="4400" dirty="0" err="1"/>
              <a:t>Основные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характеристики</a:t>
            </a:r>
            <a:r>
              <a:rPr lang="en-US" altLang="ru-RU" sz="4400" dirty="0" smtClean="0"/>
              <a:t>:</a:t>
            </a:r>
            <a:br>
              <a:rPr lang="ru-RU" altLang="ru-RU" sz="4400" dirty="0" smtClean="0"/>
            </a:b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Быстрое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употребление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не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требует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приготовления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Сбалансированный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состав</a:t>
            </a:r>
            <a:r>
              <a:rPr lang="en-US" altLang="ru-RU" sz="4400" dirty="0"/>
              <a:t>: </a:t>
            </a:r>
            <a:r>
              <a:rPr lang="en-US" altLang="en-US" sz="4400" dirty="0" err="1"/>
              <a:t>оптимальное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соотношение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белков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жиров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углеводов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обогащение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витаминами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минералами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sp>
        <p:nvSpPr>
          <p:cNvPr id="793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794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95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811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796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797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798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99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00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805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01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02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03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04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806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07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08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09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10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812" name="Рисунок 3" descr="Рисунок 3"/>
          <p:cNvPicPr>
            <a:picLocks noChangeAspect="1"/>
          </p:cNvPicPr>
          <p:nvPr/>
        </p:nvPicPr>
        <p:blipFill>
          <a:blip r:embed="rId7"/>
          <a:srcRect r="5541"/>
          <a:stretch>
            <a:fillRect/>
          </a:stretch>
        </p:blipFill>
        <p:spPr>
          <a:xfrm>
            <a:off x="22113901" y="10035692"/>
            <a:ext cx="2288030" cy="368030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" name="Описание предлагаемого решения и технологии"/>
          <p:cNvSpPr txBox="1">
            <a:spLocks noGrp="1"/>
          </p:cNvSpPr>
          <p:nvPr/>
        </p:nvSpPr>
        <p:spPr>
          <a:xfrm>
            <a:off x="12858474" y="2307450"/>
            <a:ext cx="10938510" cy="7718589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 algn="l"/>
            <a:r>
              <a:rPr lang="en-US" altLang="en-US" sz="4800" dirty="0" err="1"/>
              <a:t>Технология</a:t>
            </a:r>
            <a:r>
              <a:rPr lang="en-US" altLang="ru-RU" sz="4800" dirty="0"/>
              <a:t>:</a:t>
            </a:r>
            <a:endParaRPr lang="en-US" altLang="ru-RU" sz="48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Диспергирование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твёрдой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фазы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Добавление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наваристого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бульона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Эмульгирование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добавлением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пищевых</a:t>
            </a:r>
            <a:r>
              <a:rPr lang="en-US" altLang="ru-RU" sz="4400" dirty="0"/>
              <a:t> </a:t>
            </a:r>
            <a:r>
              <a:rPr lang="en-US" altLang="en-US" sz="4400" dirty="0"/>
              <a:t>ПАВ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Образование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стабильной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питательной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эмульсии</a:t>
            </a:r>
            <a:r>
              <a:rPr lang="en-US" altLang="ru-RU" sz="4400" dirty="0"/>
              <a:t>: </a:t>
            </a:r>
            <a:endParaRPr lang="en-US" altLang="ru-RU" sz="4400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3141" y="266065"/>
            <a:ext cx="3366562" cy="29914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815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16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832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17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18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819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20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21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826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22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23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24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25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827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28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29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30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31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834" name="Рисунок 38" descr="Рисунок 38"/>
          <p:cNvPicPr>
            <a:picLocks noChangeAspect="1"/>
          </p:cNvPicPr>
          <p:nvPr/>
        </p:nvPicPr>
        <p:blipFill>
          <a:blip r:embed="rId7"/>
          <a:srcRect r="10999" b="11275"/>
          <a:stretch>
            <a:fillRect/>
          </a:stretch>
        </p:blipFill>
        <p:spPr>
          <a:xfrm>
            <a:off x="20213510" y="9628092"/>
            <a:ext cx="4170490" cy="406998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71354" y="184786"/>
            <a:ext cx="3373517" cy="27943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3935" y="1701483"/>
            <a:ext cx="4310380" cy="76581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4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Medium"/>
                <a:sym typeface="Helvetica"/>
              </a:rPr>
              <a:t>Конкуренты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Medium"/>
              <a:sym typeface="Helvetic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273883" y="2757186"/>
          <a:ext cx="19169436" cy="98737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4906"/>
                <a:gridCol w="3194906"/>
                <a:gridCol w="3194906"/>
                <a:gridCol w="3194906"/>
                <a:gridCol w="3194906"/>
                <a:gridCol w="3194906"/>
              </a:tblGrid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Gilroy-Medium"/>
                        </a:rPr>
                        <a:t>Критерий</a:t>
                      </a:r>
                      <a:endParaRPr lang="ru-RU" sz="2800" dirty="0">
                        <a:latin typeface="Gilroy-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Easy Eats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Спортивное питание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Детское питание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Космическая еда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Готовые блюда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Формат</a:t>
                      </a:r>
                      <a:r>
                        <a:rPr lang="ru-RU" sz="2800" baseline="0" dirty="0" smtClean="0"/>
                        <a:t> потребления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Удобно пить на ходу, компактная упаковка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Шейки, требуется шейкер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Маленькие</a:t>
                      </a:r>
                      <a:r>
                        <a:rPr lang="ru-RU" sz="2800" baseline="0" dirty="0" smtClean="0"/>
                        <a:t> порции, в тюбиках или баночках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Обычно в тюбиках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Требуется разогрев 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Состав (КБЖУ)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Сбалансирован для взрослого организма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Упор на белок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Упрощенный состав для детей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Ультраобработанные</a:t>
                      </a:r>
                      <a:r>
                        <a:rPr lang="ru-RU" sz="2800" dirty="0" smtClean="0"/>
                        <a:t> продукты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Зачастую </a:t>
                      </a:r>
                      <a:r>
                        <a:rPr lang="ru-RU" sz="2800" dirty="0" err="1" smtClean="0"/>
                        <a:t>дизбаланс</a:t>
                      </a:r>
                      <a:r>
                        <a:rPr lang="ru-RU" sz="2800" dirty="0" smtClean="0"/>
                        <a:t> ккал</a:t>
                      </a:r>
                      <a:r>
                        <a:rPr lang="en-US" sz="2800" dirty="0" smtClean="0"/>
                        <a:t>/</a:t>
                      </a:r>
                      <a:r>
                        <a:rPr lang="ru-RU" sz="2800" dirty="0" smtClean="0"/>
                        <a:t>жиры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Быстрота употребления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Мгновенно, с</a:t>
                      </a:r>
                      <a:r>
                        <a:rPr lang="ru-RU" sz="2800" baseline="0" dirty="0" smtClean="0"/>
                        <a:t> минимальной подготовкой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Нужно смешивать, </a:t>
                      </a:r>
                      <a:r>
                        <a:rPr lang="ru-RU" sz="2800" dirty="0" err="1" smtClean="0"/>
                        <a:t>шейковать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Ложка, иногда разогрев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Мгновенно, но не удобно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Требует времени на разогрев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Назначение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Перекус и насыщение на ходу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Фокус</a:t>
                      </a:r>
                      <a:r>
                        <a:rPr lang="ru-RU" sz="2800" baseline="0" dirty="0" smtClean="0"/>
                        <a:t> на восстановление после </a:t>
                      </a:r>
                      <a:r>
                        <a:rPr lang="ru-RU" sz="2800" baseline="0" dirty="0" err="1" smtClean="0"/>
                        <a:t>тренеровок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Для детей и малышей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Для узкого круга применения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Для полноценного приема пищи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Цена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Доступная для массового рынка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Средняя или высокая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Низкая</a:t>
                      </a:r>
                      <a:r>
                        <a:rPr lang="ru-RU" sz="2800" baseline="0" dirty="0" smtClean="0"/>
                        <a:t> или средняя за счёт упрощения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Высокая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Средняя</a:t>
                      </a:r>
                      <a:r>
                        <a:rPr lang="ru-RU" sz="2800" baseline="0" dirty="0" smtClean="0"/>
                        <a:t> или высокая</a:t>
                      </a:r>
                      <a:endParaRPr lang="ru-RU" sz="2800" dirty="0"/>
                    </a:p>
                  </a:txBody>
                  <a:tcPr/>
                </a:tc>
              </a:tr>
              <a:tr h="12174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Вкус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Разнообразные и адаптированные вкусы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Часто однообразны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Сладкие или пресные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Специфические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Разнообразный и привычный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837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38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854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39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40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841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42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43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84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4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4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4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4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849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5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5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5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53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855" name="Рынок"/>
          <p:cNvSpPr txBox="1">
            <a:spLocks noGrp="1"/>
          </p:cNvSpPr>
          <p:nvPr>
            <p:ph type="title"/>
          </p:nvPr>
        </p:nvSpPr>
        <p:spPr>
          <a:xfrm>
            <a:off x="2183095" y="1150370"/>
            <a:ext cx="19323726" cy="9099099"/>
          </a:xfrm>
          <a:prstGeom prst="rect">
            <a:avLst/>
          </a:prstGeom>
        </p:spPr>
        <p:txBody>
          <a:bodyPr lIns="45699" tIns="45699" rIns="45699" bIns="45699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4800" dirty="0" err="1"/>
              <a:t>Рынок</a:t>
            </a:r>
            <a:br>
              <a:rPr dirty="0"/>
            </a:br>
            <a:br>
              <a:rPr sz="4400" dirty="0"/>
            </a:br>
            <a:r>
              <a:rPr lang="en-US" altLang="en-US" sz="4400" dirty="0" err="1"/>
              <a:t>Оценка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рынка</a:t>
            </a:r>
            <a:r>
              <a:rPr lang="en-US" altLang="ru-RU" sz="4400" dirty="0"/>
              <a:t>:</a:t>
            </a: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Общий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объём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российского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рынка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здорового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питания</a:t>
            </a:r>
            <a:r>
              <a:rPr lang="en-US" altLang="ru-RU" sz="4400" dirty="0"/>
              <a:t>:  300 </a:t>
            </a:r>
            <a:r>
              <a:rPr lang="en-US" altLang="en-US" sz="4400" dirty="0" err="1"/>
              <a:t>млрд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рублей</a:t>
            </a:r>
            <a:r>
              <a:rPr lang="en-US" altLang="ru-RU" sz="4400" dirty="0"/>
              <a:t>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год</a:t>
            </a:r>
            <a:r>
              <a:rPr lang="en-US" altLang="ru-RU" sz="4400" dirty="0"/>
              <a:t> .</a:t>
            </a: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Целевая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доля</a:t>
            </a:r>
            <a:r>
              <a:rPr lang="en-US" altLang="ru-RU" sz="4400" dirty="0"/>
              <a:t>:  </a:t>
            </a:r>
            <a:r>
              <a:rPr lang="ru-RU" altLang="en-US" sz="4400" dirty="0"/>
              <a:t>0,0</a:t>
            </a:r>
            <a:r>
              <a:rPr lang="en-US" altLang="ru-RU" sz="4400" dirty="0"/>
              <a:t>5%  </a:t>
            </a:r>
            <a:r>
              <a:rPr lang="ru-RU" altLang="en-US" sz="4400" dirty="0"/>
              <a:t>за 5 лет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ru-RU" sz="4400" dirty="0"/>
              <a:t>   </a:t>
            </a:r>
            <a:r>
              <a:rPr lang="en-US" altLang="en-US" sz="4400" dirty="0" err="1"/>
              <a:t>Дефицит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альтернатив</a:t>
            </a:r>
            <a:r>
              <a:rPr lang="en-US" altLang="ru-RU" sz="4400" dirty="0"/>
              <a:t>:</a:t>
            </a: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Отсутствие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продуктов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сочетающих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удобство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питательность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доступность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Потребность</a:t>
            </a:r>
            <a:r>
              <a:rPr lang="en-US" altLang="ru-RU" sz="4400" dirty="0"/>
              <a:t>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качественном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питании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активных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пожилых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групп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населения</a:t>
            </a:r>
            <a:r>
              <a:rPr lang="en-US" altLang="ru-RU" sz="4400" dirty="0"/>
              <a:t>.</a:t>
            </a:r>
            <a:br>
              <a:rPr sz="4400" dirty="0"/>
            </a:br>
            <a:endParaRPr lang="en-US" altLang="ru-RU" sz="4400" dirty="0"/>
          </a:p>
        </p:txBody>
      </p:sp>
      <p:pic>
        <p:nvPicPr>
          <p:cNvPr id="856" name="Рисунок 36" descr="Рисунок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13901" y="10035692"/>
            <a:ext cx="2422267" cy="368030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51423" y="327434"/>
            <a:ext cx="3219287" cy="281432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859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60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876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61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62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863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64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65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870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66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67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68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69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871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72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73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74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75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877" name="Бизнес-модель (можно объединить слайд с ФЭО)"/>
          <p:cNvSpPr txBox="1">
            <a:spLocks noGrp="1"/>
          </p:cNvSpPr>
          <p:nvPr>
            <p:ph type="title"/>
          </p:nvPr>
        </p:nvSpPr>
        <p:spPr>
          <a:xfrm>
            <a:off x="2300530" y="1320541"/>
            <a:ext cx="8468360" cy="9451463"/>
          </a:xfrm>
          <a:prstGeom prst="rect">
            <a:avLst/>
          </a:prstGeom>
        </p:spPr>
        <p:txBody>
          <a:bodyPr lIns="45699" tIns="45699" rIns="45699" bIns="45699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4800" dirty="0" err="1"/>
              <a:t>Бизнес-модель</a:t>
            </a:r>
            <a:br>
              <a:rPr dirty="0"/>
            </a:br>
            <a:br>
              <a:rPr dirty="0"/>
            </a:br>
            <a:r>
              <a:rPr lang="en-US" altLang="en-US" sz="4400" dirty="0" err="1"/>
              <a:t>Каналы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сбыта</a:t>
            </a:r>
            <a:r>
              <a:rPr lang="en-US" altLang="ru-RU" sz="4400" dirty="0"/>
              <a:t>: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ru-RU" sz="4400" dirty="0"/>
              <a:t>1. </a:t>
            </a:r>
            <a:r>
              <a:rPr lang="en-US" altLang="en-US" sz="4400" dirty="0" err="1"/>
              <a:t>Розничные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магазины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супермаркеты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ru-RU" sz="4400" dirty="0"/>
              <a:t>2. </a:t>
            </a:r>
            <a:r>
              <a:rPr lang="en-US" altLang="en-US" sz="4400" dirty="0" err="1"/>
              <a:t>Вендинговые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аппараты</a:t>
            </a:r>
            <a:r>
              <a:rPr lang="en-US" altLang="ru-RU" sz="4400" dirty="0"/>
              <a:t>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университетах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офисах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на</a:t>
            </a:r>
            <a:r>
              <a:rPr lang="en-US" altLang="ru-RU" sz="4400" dirty="0"/>
              <a:t> </a:t>
            </a:r>
            <a:r>
              <a:rPr lang="en-US" altLang="en-US" sz="4400" dirty="0"/>
              <a:t>АЗС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br>
              <a:rPr lang="en-US" altLang="ru-RU" sz="4400" dirty="0"/>
            </a:br>
            <a:r>
              <a:rPr lang="en-US" altLang="ru-RU" sz="4400" dirty="0"/>
              <a:t>3. </a:t>
            </a:r>
            <a:r>
              <a:rPr lang="en-US" altLang="en-US" sz="4400" dirty="0" err="1"/>
              <a:t>Сотрудничество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платформами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доставки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еды</a:t>
            </a:r>
            <a:r>
              <a:rPr lang="en-US" altLang="ru-RU" sz="4400" dirty="0"/>
              <a:t> (</a:t>
            </a:r>
            <a:r>
              <a:rPr lang="en-US" altLang="en-US" sz="4400" dirty="0" err="1"/>
              <a:t>Яндекс</a:t>
            </a:r>
            <a:r>
              <a:rPr lang="en-US" altLang="ru-RU" sz="4400" dirty="0" err="1"/>
              <a:t>.</a:t>
            </a:r>
            <a:r>
              <a:rPr lang="en-US" altLang="en-US" sz="4400" dirty="0" err="1"/>
              <a:t>Еда</a:t>
            </a:r>
            <a:r>
              <a:rPr lang="en-US" altLang="ru-RU" sz="4400" dirty="0"/>
              <a:t>, Delivery Club).</a:t>
            </a:r>
            <a:endParaRPr lang="en-US" altLang="ru-RU" sz="4400" dirty="0"/>
          </a:p>
        </p:txBody>
      </p:sp>
      <p:pic>
        <p:nvPicPr>
          <p:cNvPr id="878" name="Рисунок 2" descr="Рисунок 2"/>
          <p:cNvPicPr>
            <a:picLocks noChangeAspect="1"/>
          </p:cNvPicPr>
          <p:nvPr/>
        </p:nvPicPr>
        <p:blipFill>
          <a:blip r:embed="rId7"/>
          <a:srcRect r="10998" b="11274"/>
          <a:stretch>
            <a:fillRect/>
          </a:stretch>
        </p:blipFill>
        <p:spPr>
          <a:xfrm>
            <a:off x="19777436" y="9202528"/>
            <a:ext cx="4606566" cy="449554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Бизнес-модель (можно объединить слайд с ФЭО)"/>
          <p:cNvSpPr txBox="1">
            <a:spLocks noGrp="1"/>
          </p:cNvSpPr>
          <p:nvPr/>
        </p:nvSpPr>
        <p:spPr>
          <a:xfrm>
            <a:off x="13060790" y="2333113"/>
            <a:ext cx="9190355" cy="6423435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en-US" altLang="en-US" sz="4800" dirty="0" err="1"/>
              <a:t>Потенциальные</a:t>
            </a:r>
            <a:r>
              <a:rPr lang="en-US" altLang="ru-RU" sz="4800" dirty="0"/>
              <a:t> </a:t>
            </a:r>
            <a:r>
              <a:rPr lang="en-US" altLang="en-US" sz="4800" dirty="0" err="1"/>
              <a:t>партнёры</a:t>
            </a:r>
            <a:r>
              <a:rPr lang="en-US" altLang="ru-RU" sz="4800" dirty="0"/>
              <a:t>:</a:t>
            </a:r>
            <a:endParaRPr lang="en-US" altLang="ru-RU" sz="4800" dirty="0"/>
          </a:p>
          <a:p>
            <a:r>
              <a:rPr lang="en-US" altLang="ru-RU" sz="4400" dirty="0"/>
              <a:t>- </a:t>
            </a:r>
            <a:r>
              <a:rPr lang="en-US" altLang="en-US" sz="4400" dirty="0" err="1"/>
              <a:t>Поставщики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упаковки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ингредиентов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r>
              <a:rPr lang="en-US" altLang="ru-RU" sz="4400" dirty="0"/>
              <a:t>- </a:t>
            </a:r>
            <a:r>
              <a:rPr lang="en-US" altLang="en-US" sz="4400" dirty="0" err="1"/>
              <a:t>Сети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кафе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фитнес</a:t>
            </a:r>
            <a:r>
              <a:rPr lang="en-US" altLang="ru-RU" sz="4400" dirty="0" err="1"/>
              <a:t>-</a:t>
            </a:r>
            <a:r>
              <a:rPr lang="en-US" altLang="en-US" sz="4400" dirty="0" err="1"/>
              <a:t>клубов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r>
              <a:rPr lang="en-US" altLang="ru-RU" sz="4400" dirty="0"/>
              <a:t>- </a:t>
            </a:r>
            <a:r>
              <a:rPr lang="en-US" altLang="en-US" sz="4400" dirty="0" err="1"/>
              <a:t>Производственные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компании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масштабирования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0600" y="377190"/>
            <a:ext cx="2885440" cy="263906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881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82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898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88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84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885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8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8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892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888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8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90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891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893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94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95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896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897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899" name="Бизнес-модель (можно объединить слайд с ФЭО)"/>
          <p:cNvSpPr txBox="1">
            <a:spLocks noGrp="1"/>
          </p:cNvSpPr>
          <p:nvPr>
            <p:ph type="title"/>
          </p:nvPr>
        </p:nvSpPr>
        <p:spPr>
          <a:xfrm>
            <a:off x="2084070" y="826135"/>
            <a:ext cx="7861935" cy="8838565"/>
          </a:xfrm>
          <a:prstGeom prst="rect">
            <a:avLst/>
          </a:prstGeom>
        </p:spPr>
        <p:txBody>
          <a:bodyPr lIns="45699" tIns="45699" rIns="45699" bIns="45699">
            <a:normAutofit fontScale="90000"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4800" dirty="0" err="1"/>
              <a:t>Финансовая</a:t>
            </a:r>
            <a:r>
              <a:rPr sz="4800" dirty="0"/>
              <a:t> </a:t>
            </a:r>
            <a:r>
              <a:rPr sz="4800" dirty="0" err="1"/>
              <a:t>модель</a:t>
            </a:r>
            <a:br>
              <a:rPr sz="2220" dirty="0"/>
            </a:br>
            <a:br>
              <a:rPr sz="2220" dirty="0"/>
            </a:br>
            <a:r>
              <a:rPr lang="en-US" altLang="ru-RU" sz="3600" b="1" dirty="0"/>
              <a:t>1. </a:t>
            </a:r>
            <a:r>
              <a:rPr lang="en-US" altLang="en-US" sz="3600" b="1" dirty="0" err="1"/>
              <a:t>Постоянные</a:t>
            </a:r>
            <a:r>
              <a:rPr lang="en-US" altLang="ru-RU" sz="3600" b="1" dirty="0"/>
              <a:t> </a:t>
            </a:r>
            <a:r>
              <a:rPr lang="en-US" altLang="en-US" sz="3600" b="1" dirty="0" err="1"/>
              <a:t>затраты</a:t>
            </a:r>
            <a:r>
              <a:rPr lang="en-US" altLang="ru-RU" sz="3600" b="1" dirty="0"/>
              <a:t> (</a:t>
            </a:r>
            <a:r>
              <a:rPr lang="en-US" altLang="en-US" sz="3600" b="1" dirty="0"/>
              <a:t>в</a:t>
            </a:r>
            <a:r>
              <a:rPr lang="en-US" altLang="ru-RU" sz="3600" b="1" dirty="0"/>
              <a:t> </a:t>
            </a:r>
            <a:r>
              <a:rPr lang="en-US" altLang="en-US" sz="3600" b="1" dirty="0" err="1"/>
              <a:t>месяц</a:t>
            </a:r>
            <a:r>
              <a:rPr lang="en-US" altLang="ru-RU" sz="3600" b="1" dirty="0"/>
              <a:t>):</a:t>
            </a:r>
            <a:br>
              <a:rPr lang="en-US" altLang="ru-RU" sz="3200" dirty="0"/>
            </a:br>
            <a:r>
              <a:rPr lang="en-US" altLang="ru-RU" sz="3200" dirty="0" smtClean="0"/>
              <a:t>-</a:t>
            </a:r>
            <a:r>
              <a:rPr lang="en-US" altLang="en-US" sz="3200" dirty="0" err="1" smtClean="0"/>
              <a:t>Аренда</a:t>
            </a:r>
            <a:r>
              <a:rPr lang="en-US" altLang="ru-RU" sz="3200" dirty="0" smtClean="0"/>
              <a:t> </a:t>
            </a:r>
            <a:r>
              <a:rPr lang="en-US" altLang="en-US" sz="3200" dirty="0" err="1"/>
              <a:t>помещения</a:t>
            </a:r>
            <a:r>
              <a:rPr lang="en-US" altLang="ru-RU" sz="3200" dirty="0"/>
              <a:t> (</a:t>
            </a:r>
            <a:r>
              <a:rPr lang="en-US" altLang="en-US" sz="3200" dirty="0" err="1"/>
              <a:t>Санкт</a:t>
            </a:r>
            <a:r>
              <a:rPr lang="en-US" altLang="ru-RU" sz="3200" dirty="0" err="1"/>
              <a:t>-</a:t>
            </a:r>
            <a:r>
              <a:rPr lang="en-US" altLang="en-US" sz="3200" dirty="0" err="1"/>
              <a:t>Петербург</a:t>
            </a:r>
            <a:r>
              <a:rPr lang="en-US" altLang="ru-RU" sz="3200" dirty="0" smtClean="0"/>
              <a:t>):</a:t>
            </a:r>
            <a:r>
              <a:rPr lang="ru-RU" altLang="ru-RU" sz="3200" dirty="0" smtClean="0"/>
              <a:t>  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~100 000 </a:t>
            </a:r>
            <a:r>
              <a:rPr lang="en-US" altLang="en-US" sz="3200" dirty="0" err="1"/>
              <a:t>рублей</a:t>
            </a:r>
            <a:r>
              <a:rPr lang="en-US" altLang="ru-RU" sz="3200" dirty="0"/>
              <a:t> (100–150 </a:t>
            </a:r>
            <a:r>
              <a:rPr lang="en-US" altLang="en-US" sz="3200" dirty="0"/>
              <a:t>м²</a:t>
            </a:r>
            <a:r>
              <a:rPr lang="en-US" altLang="ru-RU" sz="3200" dirty="0"/>
              <a:t> </a:t>
            </a:r>
            <a:r>
              <a:rPr lang="en-US" altLang="en-US" sz="3200" dirty="0" err="1"/>
              <a:t>производственного</a:t>
            </a:r>
            <a:r>
              <a:rPr lang="en-US" altLang="ru-RU" sz="3200" dirty="0"/>
              <a:t> </a:t>
            </a:r>
            <a:r>
              <a:rPr lang="en-US" altLang="en-US" sz="3200" dirty="0" err="1"/>
              <a:t>помещения</a:t>
            </a:r>
            <a:r>
              <a:rPr lang="en-US" altLang="ru-RU" sz="3200" dirty="0"/>
              <a:t>).</a:t>
            </a:r>
            <a:br>
              <a:rPr lang="en-US" altLang="ru-RU" sz="3200" dirty="0"/>
            </a:br>
            <a:r>
              <a:rPr lang="en-US" altLang="ru-RU" sz="3200" dirty="0" smtClean="0"/>
              <a:t>-</a:t>
            </a:r>
            <a:r>
              <a:rPr lang="en-US" altLang="en-US" sz="3200" dirty="0" err="1" smtClean="0"/>
              <a:t>Коммунальные</a:t>
            </a:r>
            <a:r>
              <a:rPr lang="en-US" altLang="ru-RU" sz="3200" dirty="0" smtClean="0"/>
              <a:t> </a:t>
            </a:r>
            <a:r>
              <a:rPr lang="en-US" altLang="en-US" sz="3200" dirty="0" err="1"/>
              <a:t>услуги</a:t>
            </a:r>
            <a:r>
              <a:rPr lang="en-US" altLang="ru-RU" sz="3200" dirty="0"/>
              <a:t>: ~20 000 </a:t>
            </a:r>
            <a:r>
              <a:rPr lang="en-US" altLang="en-US" sz="3200" dirty="0" err="1"/>
              <a:t>рублей</a:t>
            </a:r>
            <a:r>
              <a:rPr lang="en-US" altLang="ru-RU" sz="3200" dirty="0"/>
              <a:t>.</a:t>
            </a:r>
            <a:br>
              <a:rPr lang="en-US" altLang="ru-RU" sz="3200" dirty="0"/>
            </a:br>
            <a:r>
              <a:rPr lang="en-US" altLang="ru-RU" sz="3200" dirty="0" smtClean="0"/>
              <a:t>-</a:t>
            </a:r>
            <a:r>
              <a:rPr lang="en-US" altLang="en-US" sz="3200" dirty="0" err="1" smtClean="0"/>
              <a:t>Зарплаты</a:t>
            </a:r>
            <a:r>
              <a:rPr lang="en-US" altLang="ru-RU" sz="3200" dirty="0" smtClean="0"/>
              <a:t> </a:t>
            </a:r>
            <a:r>
              <a:rPr lang="en-US" altLang="en-US" sz="3200" dirty="0" err="1"/>
              <a:t>сотрудников</a:t>
            </a:r>
            <a:r>
              <a:rPr lang="en-US" altLang="ru-RU" sz="3200" dirty="0"/>
              <a:t>:</a:t>
            </a:r>
            <a:br>
              <a:rPr lang="en-US" altLang="ru-RU" sz="3200" dirty="0"/>
            </a:br>
            <a:r>
              <a:rPr lang="en-US" altLang="ru-RU" sz="3200" dirty="0" smtClean="0"/>
              <a:t>2 </a:t>
            </a:r>
            <a:r>
              <a:rPr lang="ru-RU" altLang="ru-RU" sz="3200" dirty="0" err="1"/>
              <a:t>Т</a:t>
            </a:r>
            <a:r>
              <a:rPr lang="en-US" altLang="en-US" sz="3200" dirty="0" err="1" smtClean="0"/>
              <a:t>ехнолога</a:t>
            </a:r>
            <a:r>
              <a:rPr lang="en-US" altLang="ru-RU" sz="3200" dirty="0"/>
              <a:t>: 70 000 </a:t>
            </a:r>
            <a:r>
              <a:rPr lang="en-US" altLang="en-US" sz="3200" dirty="0" err="1"/>
              <a:t>рублей</a:t>
            </a:r>
            <a:r>
              <a:rPr lang="en-US" altLang="ru-RU" sz="3200" dirty="0"/>
              <a:t> </a:t>
            </a:r>
            <a:r>
              <a:rPr lang="en-US" altLang="en-US" sz="3200" dirty="0"/>
              <a:t>×</a:t>
            </a:r>
            <a:r>
              <a:rPr lang="en-US" altLang="ru-RU" sz="3200" dirty="0"/>
              <a:t> 2 = 140 000 </a:t>
            </a:r>
            <a:r>
              <a:rPr lang="en-US" altLang="en-US" sz="3200" dirty="0" err="1"/>
              <a:t>рублей</a:t>
            </a:r>
            <a:r>
              <a:rPr lang="en-US" altLang="ru-RU" sz="3200" dirty="0"/>
              <a:t>.</a:t>
            </a:r>
            <a:br>
              <a:rPr lang="en-US" altLang="ru-RU" sz="3200" dirty="0"/>
            </a:br>
            <a:r>
              <a:rPr lang="en-US" altLang="en-US" sz="3200" dirty="0" err="1" smtClean="0"/>
              <a:t>Экономист</a:t>
            </a:r>
            <a:r>
              <a:rPr lang="en-US" altLang="ru-RU" sz="3200" dirty="0"/>
              <a:t>: 60 000 </a:t>
            </a:r>
            <a:r>
              <a:rPr lang="en-US" altLang="en-US" sz="3200" dirty="0" err="1"/>
              <a:t>рублей</a:t>
            </a:r>
            <a:r>
              <a:rPr lang="en-US" altLang="ru-RU" sz="3200" dirty="0"/>
              <a:t>.</a:t>
            </a:r>
            <a:br>
              <a:rPr lang="en-US" altLang="ru-RU" sz="3200" dirty="0"/>
            </a:br>
            <a:r>
              <a:rPr lang="en-US" altLang="en-US" sz="3200" dirty="0" err="1" smtClean="0"/>
              <a:t>Логист</a:t>
            </a:r>
            <a:r>
              <a:rPr lang="en-US" altLang="ru-RU" sz="3200" dirty="0"/>
              <a:t>: 50 000 </a:t>
            </a:r>
            <a:r>
              <a:rPr lang="en-US" altLang="en-US" sz="3200" dirty="0" err="1"/>
              <a:t>рублей</a:t>
            </a:r>
            <a:r>
              <a:rPr lang="en-US" altLang="ru-RU" sz="3200" dirty="0"/>
              <a:t>.</a:t>
            </a:r>
            <a:br>
              <a:rPr lang="en-US" altLang="ru-RU" sz="3200" dirty="0"/>
            </a:br>
            <a:r>
              <a:rPr lang="en-US" altLang="en-US" sz="3200" dirty="0" err="1" smtClean="0"/>
              <a:t>Итого</a:t>
            </a:r>
            <a:r>
              <a:rPr lang="en-US" altLang="ru-RU" sz="3200" dirty="0" smtClean="0"/>
              <a:t> </a:t>
            </a:r>
            <a:r>
              <a:rPr lang="en-US" altLang="en-US" sz="3200" dirty="0" err="1"/>
              <a:t>зарплатный</a:t>
            </a:r>
            <a:r>
              <a:rPr lang="en-US" altLang="ru-RU" sz="3200" dirty="0"/>
              <a:t> </a:t>
            </a:r>
            <a:r>
              <a:rPr lang="en-US" altLang="en-US" sz="3200" dirty="0" err="1"/>
              <a:t>фонд</a:t>
            </a:r>
            <a:r>
              <a:rPr lang="en-US" altLang="ru-RU" sz="3200" dirty="0"/>
              <a:t>: 250 000 </a:t>
            </a:r>
            <a:r>
              <a:rPr lang="en-US" altLang="en-US" sz="3200" dirty="0" err="1"/>
              <a:t>рублей</a:t>
            </a:r>
            <a:r>
              <a:rPr lang="en-US" altLang="ru-RU" sz="3200" dirty="0"/>
              <a:t>.</a:t>
            </a:r>
            <a:br>
              <a:rPr lang="en-US" altLang="ru-RU" sz="3200" dirty="0"/>
            </a:br>
            <a:r>
              <a:rPr lang="ru-RU" altLang="ru-RU" sz="3200" dirty="0" smtClean="0"/>
              <a:t>-</a:t>
            </a:r>
            <a:r>
              <a:rPr lang="en-US" altLang="en-US" sz="3200" dirty="0" err="1" smtClean="0"/>
              <a:t>Обслуживание</a:t>
            </a:r>
            <a:r>
              <a:rPr lang="en-US" altLang="ru-RU" sz="3200" dirty="0" smtClean="0"/>
              <a:t> </a:t>
            </a:r>
            <a:r>
              <a:rPr lang="en-US" altLang="en-US" sz="3200" dirty="0" err="1"/>
              <a:t>оборудования</a:t>
            </a:r>
            <a:r>
              <a:rPr lang="en-US" altLang="ru-RU" sz="3200" dirty="0"/>
              <a:t>: ~10 000 </a:t>
            </a:r>
            <a:r>
              <a:rPr lang="en-US" altLang="en-US" sz="3200" dirty="0" err="1"/>
              <a:t>рублей</a:t>
            </a:r>
            <a:r>
              <a:rPr lang="en-US" altLang="ru-RU" sz="3200" dirty="0"/>
              <a:t>.</a:t>
            </a:r>
            <a:br>
              <a:rPr lang="en-US" altLang="ru-RU" sz="3200" dirty="0"/>
            </a:br>
            <a:r>
              <a:rPr lang="ru-RU" altLang="ru-RU" sz="3200" dirty="0" smtClean="0"/>
              <a:t>-</a:t>
            </a:r>
            <a:r>
              <a:rPr lang="en-US" altLang="en-US" sz="3200" dirty="0" err="1" smtClean="0"/>
              <a:t>Маркетинг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(</a:t>
            </a:r>
            <a:r>
              <a:rPr lang="en-US" altLang="en-US" sz="3200" dirty="0" err="1"/>
              <a:t>реклама</a:t>
            </a:r>
            <a:r>
              <a:rPr lang="en-US" altLang="ru-RU" sz="3200" dirty="0"/>
              <a:t>, </a:t>
            </a:r>
            <a:r>
              <a:rPr lang="en-US" altLang="en-US" sz="3200" dirty="0" err="1"/>
              <a:t>продвижение</a:t>
            </a:r>
            <a:r>
              <a:rPr lang="en-US" altLang="ru-RU" sz="3200" dirty="0"/>
              <a:t>): ~50 000 </a:t>
            </a:r>
            <a:r>
              <a:rPr lang="en-US" altLang="en-US" sz="3200" dirty="0" err="1"/>
              <a:t>рублей</a:t>
            </a:r>
            <a:r>
              <a:rPr lang="en-US" altLang="ru-RU" sz="3200" dirty="0"/>
              <a:t>.</a:t>
            </a:r>
            <a:br>
              <a:rPr lang="en-US" altLang="ru-RU" sz="3200" dirty="0"/>
            </a:br>
            <a:r>
              <a:rPr lang="en-US" altLang="en-US" sz="3200" dirty="0" err="1"/>
              <a:t>Итого</a:t>
            </a:r>
            <a:r>
              <a:rPr lang="en-US" altLang="ru-RU" sz="3200" dirty="0"/>
              <a:t> </a:t>
            </a:r>
            <a:r>
              <a:rPr lang="en-US" altLang="en-US" sz="3200" dirty="0" err="1"/>
              <a:t>постоянные</a:t>
            </a:r>
            <a:r>
              <a:rPr lang="en-US" altLang="ru-RU" sz="3200" dirty="0"/>
              <a:t> </a:t>
            </a:r>
            <a:r>
              <a:rPr lang="en-US" altLang="en-US" sz="3200" dirty="0" err="1"/>
              <a:t>затраты</a:t>
            </a:r>
            <a:r>
              <a:rPr lang="en-US" altLang="ru-RU" sz="3200" dirty="0"/>
              <a:t>: ~430 000 </a:t>
            </a:r>
            <a:r>
              <a:rPr lang="en-US" altLang="en-US" sz="3200" dirty="0" err="1"/>
              <a:t>рублей</a:t>
            </a:r>
            <a:r>
              <a:rPr lang="en-US" altLang="ru-RU" sz="3200" dirty="0"/>
              <a:t>.</a:t>
            </a:r>
            <a:br>
              <a:rPr lang="en-US" altLang="ru-RU" sz="3200" dirty="0"/>
            </a:br>
            <a:br>
              <a:rPr lang="en-US" altLang="ru-RU" sz="2220" dirty="0"/>
            </a:br>
            <a:endParaRPr lang="en-US" altLang="ru-RU" sz="2220" dirty="0"/>
          </a:p>
        </p:txBody>
      </p:sp>
      <p:pic>
        <p:nvPicPr>
          <p:cNvPr id="900" name="Рисунок 2" descr="Рисунок 2"/>
          <p:cNvPicPr>
            <a:picLocks noChangeAspect="1"/>
          </p:cNvPicPr>
          <p:nvPr/>
        </p:nvPicPr>
        <p:blipFill>
          <a:blip r:embed="rId7"/>
          <a:srcRect r="10998" b="11274"/>
          <a:stretch>
            <a:fillRect/>
          </a:stretch>
        </p:blipFill>
        <p:spPr>
          <a:xfrm>
            <a:off x="19777436" y="9202528"/>
            <a:ext cx="4606566" cy="449554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" name="Бизнес-модель (можно объединить слайд с ФЭО)"/>
          <p:cNvSpPr txBox="1">
            <a:spLocks noGrp="1"/>
          </p:cNvSpPr>
          <p:nvPr/>
        </p:nvSpPr>
        <p:spPr>
          <a:xfrm>
            <a:off x="17381109" y="2541769"/>
            <a:ext cx="5883017" cy="3996923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 lnSpcReduction="20000"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ru-RU" sz="3200" b="1" dirty="0"/>
              <a:t>4. </a:t>
            </a:r>
            <a:r>
              <a:rPr lang="en-US" altLang="en-US" sz="3200" b="1" dirty="0" err="1"/>
              <a:t>Цена</a:t>
            </a:r>
            <a:r>
              <a:rPr lang="en-US" altLang="ru-RU" sz="3200" b="1" dirty="0"/>
              <a:t> </a:t>
            </a:r>
            <a:r>
              <a:rPr lang="en-US" altLang="en-US" sz="3200" b="1" dirty="0" err="1"/>
              <a:t>продажи</a:t>
            </a:r>
            <a:r>
              <a:rPr lang="en-US" altLang="ru-RU" sz="3200" b="1" dirty="0"/>
              <a:t> </a:t>
            </a:r>
            <a:r>
              <a:rPr lang="en-US" altLang="en-US" sz="3200" b="1" dirty="0"/>
              <a:t>и</a:t>
            </a:r>
            <a:r>
              <a:rPr lang="en-US" altLang="ru-RU" sz="3200" b="1" dirty="0"/>
              <a:t> </a:t>
            </a:r>
            <a:r>
              <a:rPr lang="en-US" altLang="en-US" sz="3200" b="1" dirty="0" err="1"/>
              <a:t>маржинальность</a:t>
            </a:r>
            <a:r>
              <a:rPr lang="en-US" altLang="ru-RU" sz="3200" b="1" dirty="0"/>
              <a:t>:</a:t>
            </a:r>
            <a:endParaRPr lang="en-US" altLang="ru-RU" sz="3200" b="1" dirty="0"/>
          </a:p>
          <a:p>
            <a:pPr>
              <a:spcBef>
                <a:spcPts val="0"/>
              </a:spcBef>
            </a:pPr>
            <a:r>
              <a:rPr lang="en-US" altLang="en-US" sz="2900" dirty="0"/>
              <a:t>-</a:t>
            </a:r>
            <a:r>
              <a:rPr lang="en-US" altLang="en-US" sz="2900" dirty="0" err="1" smtClean="0"/>
              <a:t>Цена</a:t>
            </a:r>
            <a:r>
              <a:rPr lang="en-US" altLang="ru-RU" sz="2900" dirty="0" smtClean="0"/>
              <a:t> </a:t>
            </a:r>
            <a:r>
              <a:rPr lang="en-US" altLang="en-US" sz="2900" dirty="0" err="1"/>
              <a:t>продажи</a:t>
            </a:r>
            <a:r>
              <a:rPr lang="en-US" altLang="ru-RU" sz="2900" dirty="0"/>
              <a:t>: ~200 </a:t>
            </a:r>
            <a:r>
              <a:rPr lang="en-US" altLang="en-US" sz="2900" dirty="0" err="1"/>
              <a:t>рублей</a:t>
            </a:r>
            <a:r>
              <a:rPr lang="en-US" altLang="ru-RU" sz="2900" dirty="0"/>
              <a:t>.</a:t>
            </a:r>
            <a:endParaRPr lang="en-US" altLang="ru-RU" sz="2900" dirty="0"/>
          </a:p>
          <a:p>
            <a:pPr>
              <a:spcBef>
                <a:spcPts val="0"/>
              </a:spcBef>
            </a:pPr>
            <a:r>
              <a:rPr lang="en-US" altLang="en-US" sz="2900" dirty="0"/>
              <a:t>-</a:t>
            </a:r>
            <a:r>
              <a:rPr lang="en-US" altLang="en-US" sz="2900" dirty="0" err="1" smtClean="0"/>
              <a:t>Маржинальность</a:t>
            </a:r>
            <a:r>
              <a:rPr lang="en-US" altLang="ru-RU" sz="2900" dirty="0"/>
              <a:t>:</a:t>
            </a:r>
            <a:endParaRPr lang="en-US" altLang="ru-RU" sz="2900" dirty="0"/>
          </a:p>
          <a:p>
            <a:pPr>
              <a:spcBef>
                <a:spcPts val="0"/>
              </a:spcBef>
            </a:pPr>
            <a:r>
              <a:rPr lang="en-US" altLang="en-US" sz="2900" dirty="0"/>
              <a:t>-</a:t>
            </a:r>
            <a:r>
              <a:rPr lang="en-US" altLang="en-US" sz="2900" dirty="0" err="1" smtClean="0"/>
              <a:t>Цена</a:t>
            </a:r>
            <a:r>
              <a:rPr lang="en-US" altLang="ru-RU" sz="2900" dirty="0" smtClean="0"/>
              <a:t> </a:t>
            </a:r>
            <a:r>
              <a:rPr lang="en-US" altLang="ru-RU" sz="2900" dirty="0"/>
              <a:t>- </a:t>
            </a:r>
            <a:r>
              <a:rPr lang="en-US" altLang="en-US" sz="2900" dirty="0" err="1"/>
              <a:t>Себестоимость</a:t>
            </a:r>
            <a:r>
              <a:rPr lang="en-US" altLang="ru-RU" sz="2900" dirty="0"/>
              <a:t> = 200 - 122,5 = 77,5 </a:t>
            </a:r>
            <a:r>
              <a:rPr lang="en-US" altLang="en-US" sz="2900" dirty="0" err="1"/>
              <a:t>рублей</a:t>
            </a:r>
            <a:r>
              <a:rPr lang="en-US" altLang="ru-RU" sz="2900" dirty="0"/>
              <a:t>.</a:t>
            </a:r>
            <a:endParaRPr lang="en-US" altLang="ru-RU" sz="2900" dirty="0"/>
          </a:p>
          <a:p>
            <a:pPr>
              <a:spcBef>
                <a:spcPts val="0"/>
              </a:spcBef>
            </a:pPr>
            <a:r>
              <a:rPr lang="en-US" altLang="en-US" sz="2900" dirty="0"/>
              <a:t>-</a:t>
            </a:r>
            <a:r>
              <a:rPr lang="en-US" altLang="en-US" sz="2900" dirty="0" err="1" smtClean="0"/>
              <a:t>Маржинальность</a:t>
            </a:r>
            <a:r>
              <a:rPr lang="en-US" altLang="ru-RU" sz="2900" dirty="0" smtClean="0"/>
              <a:t> </a:t>
            </a:r>
            <a:r>
              <a:rPr lang="en-US" altLang="ru-RU" sz="2900" dirty="0"/>
              <a:t>= (77,5 </a:t>
            </a:r>
            <a:r>
              <a:rPr lang="en-US" altLang="en-US" sz="2900" dirty="0"/>
              <a:t>÷</a:t>
            </a:r>
            <a:r>
              <a:rPr lang="en-US" altLang="ru-RU" sz="2900" dirty="0"/>
              <a:t> 200) </a:t>
            </a:r>
            <a:r>
              <a:rPr lang="en-US" altLang="en-US" sz="2900" dirty="0"/>
              <a:t>×</a:t>
            </a:r>
            <a:r>
              <a:rPr lang="en-US" altLang="ru-RU" sz="2900" dirty="0"/>
              <a:t> 100 ≈ 38,75%.</a:t>
            </a:r>
            <a:br>
              <a:rPr lang="en-US" altLang="ru-RU" sz="2900" dirty="0"/>
            </a:br>
            <a:br>
              <a:rPr lang="en-US" altLang="ru-RU" sz="2220" dirty="0"/>
            </a:br>
            <a:endParaRPr lang="en-US" altLang="ru-RU" sz="2220" dirty="0"/>
          </a:p>
        </p:txBody>
      </p:sp>
      <p:sp>
        <p:nvSpPr>
          <p:cNvPr id="7" name="Бизнес-модель (можно объединить слайд с ФЭО)"/>
          <p:cNvSpPr txBox="1">
            <a:spLocks noGrp="1"/>
          </p:cNvSpPr>
          <p:nvPr/>
        </p:nvSpPr>
        <p:spPr>
          <a:xfrm>
            <a:off x="10678390" y="8658710"/>
            <a:ext cx="7668605" cy="4069020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 lnSpcReduction="20000"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ru-RU" sz="3200" b="1" dirty="0"/>
              <a:t>5. </a:t>
            </a:r>
            <a:r>
              <a:rPr lang="en-US" altLang="en-US" sz="3200" b="1" dirty="0" err="1"/>
              <a:t>Рентабельность</a:t>
            </a:r>
            <a:r>
              <a:rPr lang="en-US" altLang="ru-RU" sz="3200" b="1" dirty="0"/>
              <a:t> (</a:t>
            </a:r>
            <a:r>
              <a:rPr lang="en-US" altLang="en-US" sz="3200" b="1" dirty="0" err="1"/>
              <a:t>на</a:t>
            </a:r>
            <a:r>
              <a:rPr lang="en-US" altLang="ru-RU" sz="3200" b="1" dirty="0"/>
              <a:t> 1 000 </a:t>
            </a:r>
            <a:r>
              <a:rPr lang="en-US" altLang="en-US" sz="3200" b="1" dirty="0" err="1"/>
              <a:t>единиц</a:t>
            </a:r>
            <a:r>
              <a:rPr lang="en-US" altLang="ru-RU" sz="3200" b="1" dirty="0"/>
              <a:t>):</a:t>
            </a:r>
            <a:endParaRPr lang="en-US" altLang="ru-RU" sz="3200" b="1" dirty="0"/>
          </a:p>
          <a:p>
            <a:pPr>
              <a:spcBef>
                <a:spcPts val="0"/>
              </a:spcBef>
            </a:pPr>
            <a:r>
              <a:rPr lang="en-US" altLang="en-US" sz="2900" dirty="0" err="1" smtClean="0"/>
              <a:t>Выручка</a:t>
            </a:r>
            <a:r>
              <a:rPr lang="en-US" altLang="ru-RU" sz="2900" dirty="0"/>
              <a:t>: 200 </a:t>
            </a:r>
            <a:r>
              <a:rPr lang="en-US" altLang="en-US" sz="2900" dirty="0" err="1"/>
              <a:t>рублей</a:t>
            </a:r>
            <a:r>
              <a:rPr lang="en-US" altLang="ru-RU" sz="2900" dirty="0"/>
              <a:t> </a:t>
            </a:r>
            <a:r>
              <a:rPr lang="en-US" altLang="en-US" sz="2900" dirty="0"/>
              <a:t>×</a:t>
            </a:r>
            <a:r>
              <a:rPr lang="en-US" altLang="ru-RU" sz="2900" dirty="0"/>
              <a:t> 1 000 = 200 000 </a:t>
            </a:r>
            <a:r>
              <a:rPr lang="en-US" altLang="en-US" sz="2900" dirty="0" err="1"/>
              <a:t>рублей</a:t>
            </a:r>
            <a:r>
              <a:rPr lang="en-US" altLang="ru-RU" sz="2900" dirty="0"/>
              <a:t>.</a:t>
            </a:r>
            <a:endParaRPr lang="en-US" altLang="ru-RU" sz="2900" dirty="0"/>
          </a:p>
          <a:p>
            <a:pPr>
              <a:spcBef>
                <a:spcPts val="0"/>
              </a:spcBef>
            </a:pPr>
            <a:r>
              <a:rPr lang="en-US" altLang="en-US" sz="2900" dirty="0" err="1"/>
              <a:t>Чистая</a:t>
            </a:r>
            <a:r>
              <a:rPr lang="en-US" altLang="ru-RU" sz="2900" dirty="0"/>
              <a:t> </a:t>
            </a:r>
            <a:r>
              <a:rPr lang="en-US" altLang="en-US" sz="2900" dirty="0" err="1"/>
              <a:t>прибыль</a:t>
            </a:r>
            <a:r>
              <a:rPr lang="en-US" altLang="ru-RU" sz="2900" dirty="0"/>
              <a:t>: 77,5 </a:t>
            </a:r>
            <a:r>
              <a:rPr lang="en-US" altLang="en-US" sz="2900" dirty="0" err="1"/>
              <a:t>рублей</a:t>
            </a:r>
            <a:r>
              <a:rPr lang="en-US" altLang="ru-RU" sz="2900" dirty="0"/>
              <a:t> </a:t>
            </a:r>
            <a:r>
              <a:rPr lang="en-US" altLang="en-US" sz="2900" dirty="0"/>
              <a:t>×</a:t>
            </a:r>
            <a:r>
              <a:rPr lang="en-US" altLang="ru-RU" sz="2900" dirty="0"/>
              <a:t> 1 000 = 77 500 </a:t>
            </a:r>
            <a:r>
              <a:rPr lang="en-US" altLang="en-US" sz="2900" dirty="0" err="1" smtClean="0"/>
              <a:t>рублей</a:t>
            </a:r>
            <a:r>
              <a:rPr lang="en-US" altLang="en-US" sz="2900" dirty="0" smtClean="0"/>
              <a:t>.</a:t>
            </a:r>
            <a:endParaRPr lang="en-US" altLang="en-US" sz="2900" dirty="0" smtClean="0"/>
          </a:p>
          <a:p>
            <a:pPr>
              <a:spcBef>
                <a:spcPts val="0"/>
              </a:spcBef>
            </a:pPr>
            <a:r>
              <a:rPr lang="ru-RU" altLang="ru-RU" sz="2900" dirty="0" smtClean="0"/>
              <a:t>При достижение кол-ва продаж в 10000 по истечении года, точка безубыточности достигается спустя 1,5 года после запуска проекта</a:t>
            </a:r>
            <a:br>
              <a:rPr lang="en-US" altLang="ru-RU" sz="2900" dirty="0"/>
            </a:br>
            <a:endParaRPr lang="en-US" altLang="ru-RU" sz="2900" dirty="0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12876" y="243"/>
            <a:ext cx="3333117" cy="27878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84070" y="9406255"/>
            <a:ext cx="7867650" cy="404939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>
              <a:spcBef>
                <a:spcPts val="0"/>
              </a:spcBef>
            </a:pPr>
            <a:r>
              <a:rPr lang="en-US" sz="3200" b="1" dirty="0" smtClean="0">
                <a:latin typeface="Gilroy-Medium"/>
              </a:rPr>
              <a:t>2. </a:t>
            </a:r>
            <a:r>
              <a:rPr lang="ru-RU" sz="3200" b="1" dirty="0" smtClean="0">
                <a:latin typeface="Gilroy-Medium"/>
              </a:rPr>
              <a:t>Переменные </a:t>
            </a:r>
            <a:r>
              <a:rPr lang="ru-RU" sz="3200" b="1" dirty="0">
                <a:latin typeface="Gilroy-Medium"/>
              </a:rPr>
              <a:t>затраты (на 1 000 </a:t>
            </a:r>
            <a:r>
              <a:rPr lang="ru-RU" sz="3200" b="1" dirty="0" smtClean="0">
                <a:latin typeface="Gilroy-Medium"/>
              </a:rPr>
              <a:t>единиц):</a:t>
            </a:r>
            <a:endParaRPr lang="en-US" sz="3200" b="1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en-US" sz="2900" dirty="0" smtClean="0">
                <a:latin typeface="Gilroy-Medium"/>
              </a:rPr>
              <a:t>-</a:t>
            </a:r>
            <a:r>
              <a:rPr lang="ru-RU" sz="2900" dirty="0" smtClean="0">
                <a:latin typeface="Gilroy-Medium"/>
              </a:rPr>
              <a:t>Ингредиенты </a:t>
            </a:r>
            <a:r>
              <a:rPr lang="ru-RU" sz="2900" dirty="0">
                <a:latin typeface="Gilroy-Medium"/>
              </a:rPr>
              <a:t>(на основе рецепта): ~72 500 </a:t>
            </a:r>
            <a:r>
              <a:rPr lang="ru-RU" sz="2900" dirty="0" smtClean="0">
                <a:latin typeface="Gilroy-Medium"/>
              </a:rPr>
              <a:t>рублей.</a:t>
            </a:r>
            <a:endParaRPr lang="en-US" sz="29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en-US" sz="2900" dirty="0" smtClean="0">
                <a:latin typeface="Gilroy-Medium"/>
              </a:rPr>
              <a:t>-</a:t>
            </a:r>
            <a:r>
              <a:rPr lang="ru-RU" sz="2900" dirty="0" smtClean="0">
                <a:latin typeface="Gilroy-Medium"/>
              </a:rPr>
              <a:t>Упаковка (</a:t>
            </a:r>
            <a:r>
              <a:rPr lang="ru-RU" sz="2900" dirty="0">
                <a:latin typeface="Gilroy-Medium"/>
              </a:rPr>
              <a:t>стакан, крышка, наклейка): ~30 рублей × 1 000 = 30 000 рублей. </a:t>
            </a:r>
            <a:endParaRPr lang="en-US" sz="29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en-US" sz="2900" dirty="0" smtClean="0">
                <a:latin typeface="Gilroy-Medium"/>
              </a:rPr>
              <a:t>-</a:t>
            </a:r>
            <a:r>
              <a:rPr lang="ru-RU" sz="2900" dirty="0" smtClean="0">
                <a:latin typeface="Gilroy-Medium"/>
              </a:rPr>
              <a:t>Логистика</a:t>
            </a:r>
            <a:r>
              <a:rPr lang="ru-RU" sz="2900" dirty="0">
                <a:latin typeface="Gilroy-Medium"/>
              </a:rPr>
              <a:t>: ~15 000 рублей. </a:t>
            </a:r>
            <a:endParaRPr lang="en-US" sz="29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en-US" sz="2900" dirty="0" smtClean="0">
                <a:latin typeface="Gilroy-Medium"/>
              </a:rPr>
              <a:t>-</a:t>
            </a:r>
            <a:r>
              <a:rPr lang="ru-RU" sz="2900" dirty="0" smtClean="0">
                <a:latin typeface="Gilroy-Medium"/>
              </a:rPr>
              <a:t>Моющие </a:t>
            </a:r>
            <a:r>
              <a:rPr lang="ru-RU" sz="2900" dirty="0">
                <a:latin typeface="Gilroy-Medium"/>
              </a:rPr>
              <a:t>средства: ~5 000 рублей</a:t>
            </a:r>
            <a:r>
              <a:rPr lang="ru-RU" sz="2900" dirty="0" smtClean="0">
                <a:latin typeface="Gilroy-Medium"/>
              </a:rPr>
              <a:t>.</a:t>
            </a:r>
            <a:endParaRPr lang="en-US" sz="29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900" dirty="0" smtClean="0">
                <a:latin typeface="Gilroy-Medium"/>
              </a:rPr>
              <a:t>Итого </a:t>
            </a:r>
            <a:r>
              <a:rPr lang="ru-RU" sz="2900" dirty="0">
                <a:latin typeface="Gilroy-Medium"/>
              </a:rPr>
              <a:t>переменные затраты на 1 000 единиц: ~122 500 рублей. </a:t>
            </a:r>
            <a:endParaRPr lang="en-US" sz="29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900" dirty="0" smtClean="0">
                <a:latin typeface="Gilroy-Medium"/>
              </a:rPr>
              <a:t>Себестоимость </a:t>
            </a:r>
            <a:r>
              <a:rPr lang="ru-RU" sz="2900" dirty="0">
                <a:latin typeface="Gilroy-Medium"/>
              </a:rPr>
              <a:t>одного стаканчика: ~122,5 рублей.</a:t>
            </a:r>
            <a:endParaRPr lang="ru-RU" sz="2900" dirty="0">
              <a:latin typeface="Gilroy-Medium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78390" y="2541769"/>
            <a:ext cx="6400237" cy="58813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ru-RU" sz="3200" b="1" dirty="0">
                <a:latin typeface="Gilroy-Medium"/>
              </a:rPr>
              <a:t>3. Инвестиции в оборудование (разовые): </a:t>
            </a:r>
            <a:endParaRPr lang="en-US" sz="3200" dirty="0" smtClean="0">
              <a:latin typeface="Gilroy-Medium"/>
            </a:endParaRPr>
          </a:p>
          <a:p>
            <a:pPr>
              <a:spcBef>
                <a:spcPts val="600"/>
              </a:spcBef>
            </a:pPr>
            <a:r>
              <a:rPr lang="ru-RU" sz="2900" dirty="0" smtClean="0">
                <a:latin typeface="Gilroy-Medium"/>
              </a:rPr>
              <a:t>-</a:t>
            </a:r>
            <a:r>
              <a:rPr lang="ru-RU" sz="2900" dirty="0">
                <a:latin typeface="Gilroy-Medium"/>
              </a:rPr>
              <a:t>Устройство для гомогенизации: ~500 000 рублей</a:t>
            </a:r>
            <a:r>
              <a:rPr lang="ru-RU" sz="2900" dirty="0" smtClean="0">
                <a:latin typeface="Gilroy-Medium"/>
              </a:rPr>
              <a:t>.</a:t>
            </a:r>
            <a:endParaRPr lang="en-US" sz="29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900" dirty="0" smtClean="0">
                <a:latin typeface="Gilroy-Medium"/>
              </a:rPr>
              <a:t>-Разливочная </a:t>
            </a:r>
            <a:r>
              <a:rPr lang="ru-RU" sz="2900" dirty="0">
                <a:latin typeface="Gilroy-Medium"/>
              </a:rPr>
              <a:t>станция: ~700 000 рублей. </a:t>
            </a:r>
            <a:endParaRPr lang="en-US" sz="29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900" dirty="0" smtClean="0">
                <a:latin typeface="Gilroy-Medium"/>
              </a:rPr>
              <a:t>-</a:t>
            </a:r>
            <a:r>
              <a:rPr lang="ru-RU" sz="2900" dirty="0">
                <a:latin typeface="Gilroy-Medium"/>
              </a:rPr>
              <a:t>Холодильное оборудование: ~300 000 рублей. </a:t>
            </a:r>
            <a:endParaRPr lang="en-US" sz="29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900" dirty="0" smtClean="0">
                <a:latin typeface="Gilroy-Medium"/>
              </a:rPr>
              <a:t>-</a:t>
            </a:r>
            <a:r>
              <a:rPr lang="ru-RU" sz="2900" dirty="0">
                <a:latin typeface="Gilroy-Medium"/>
              </a:rPr>
              <a:t>Дополнительные инструменты: ~100 000 рублей. </a:t>
            </a:r>
            <a:endParaRPr lang="en-US" sz="2900" dirty="0" smtClean="0">
              <a:latin typeface="Gilroy-Medium"/>
            </a:endParaRPr>
          </a:p>
          <a:p>
            <a:pPr>
              <a:spcBef>
                <a:spcPts val="0"/>
              </a:spcBef>
            </a:pPr>
            <a:r>
              <a:rPr lang="ru-RU" sz="2900" dirty="0" smtClean="0">
                <a:latin typeface="Gilroy-Medium"/>
              </a:rPr>
              <a:t>Итого </a:t>
            </a:r>
            <a:r>
              <a:rPr lang="ru-RU" sz="2900" dirty="0">
                <a:latin typeface="Gilroy-Medium"/>
              </a:rPr>
              <a:t>начальные вложения: ~1 600 000 рублей</a:t>
            </a:r>
            <a:r>
              <a:rPr lang="ru-RU" sz="2900" dirty="0" smtClean="0">
                <a:latin typeface="Gilroy-Medium"/>
              </a:rPr>
              <a:t>.</a:t>
            </a:r>
            <a:endParaRPr lang="ru-RU" sz="2900" dirty="0">
              <a:latin typeface="Gilroy-Medium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903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04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920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05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06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907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08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09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914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10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11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12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13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915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16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17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18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19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921" name="Команда"/>
          <p:cNvSpPr txBox="1"/>
          <p:nvPr/>
        </p:nvSpPr>
        <p:spPr>
          <a:xfrm>
            <a:off x="2349225" y="1747538"/>
            <a:ext cx="3786109" cy="1061884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b">
            <a:normAutofit/>
          </a:bodyPr>
          <a:lstStyle>
            <a:lvl1pPr defTabSz="914400">
              <a:spcBef>
                <a:spcPts val="0"/>
              </a:spcBef>
              <a:defRPr sz="50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4800" dirty="0" err="1" smtClean="0"/>
              <a:t>Команда</a:t>
            </a:r>
            <a:endParaRPr sz="4800" dirty="0"/>
          </a:p>
        </p:txBody>
      </p:sp>
      <p:pic>
        <p:nvPicPr>
          <p:cNvPr id="922" name="Рисунок 35" descr="Рисунок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13901" y="10035692"/>
            <a:ext cx="2422267" cy="368030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5" name="Изображение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88373" y="230747"/>
            <a:ext cx="3333117" cy="29890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4325" y="4070553"/>
            <a:ext cx="19453462" cy="5313677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653823" y="4247536"/>
            <a:ext cx="4808858" cy="4716412"/>
          </a:xfrm>
          <a:prstGeom prst="ellips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9615949" y="4070553"/>
            <a:ext cx="5397910" cy="5225186"/>
          </a:xfrm>
          <a:prstGeom prst="ellipse">
            <a:avLst/>
          </a:prstGeom>
          <a:noFill/>
          <a:ln w="635000" cap="flat" cmpd="sng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6668873" y="4247536"/>
            <a:ext cx="4808858" cy="4716412"/>
          </a:xfrm>
          <a:prstGeom prst="ellips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6375633" y="4075468"/>
            <a:ext cx="5397910" cy="5225186"/>
          </a:xfrm>
          <a:prstGeom prst="ellipse">
            <a:avLst/>
          </a:prstGeom>
          <a:noFill/>
          <a:ln w="635000" cap="flat" cmpd="sng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2394151" y="4075468"/>
            <a:ext cx="5397910" cy="5225186"/>
          </a:xfrm>
          <a:prstGeom prst="ellipse">
            <a:avLst/>
          </a:prstGeom>
          <a:noFill/>
          <a:ln w="635000" cap="flat" cmpd="sng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7113636" y="3657600"/>
            <a:ext cx="1415845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7266036" y="7703570"/>
            <a:ext cx="1415845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8917855" y="2807106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6263146" y="2664537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8981765" y="2576046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1845071" y="2809422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8150945" y="3483996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1894265" y="8260747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6116526" y="8539620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13706173" y="2920178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20337785" y="2791395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21202709" y="4021632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0" name="Овал 49"/>
          <p:cNvSpPr/>
          <p:nvPr/>
        </p:nvSpPr>
        <p:spPr>
          <a:xfrm>
            <a:off x="20696881" y="7851421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19363746" y="8854744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5065958" y="7880918"/>
            <a:ext cx="2461456" cy="220242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16859292" y="8961925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15736660" y="2809422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5" name="Овал 54"/>
          <p:cNvSpPr/>
          <p:nvPr/>
        </p:nvSpPr>
        <p:spPr>
          <a:xfrm>
            <a:off x="14983116" y="3430624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13520377" y="8111194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9276730" y="8440331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8188321" y="7589996"/>
            <a:ext cx="2005780" cy="2123768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92528" y="9027106"/>
            <a:ext cx="4446980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4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Medium"/>
                <a:sym typeface="Helvetica"/>
              </a:rPr>
              <a:t>Макурин</a:t>
            </a:r>
            <a:r>
              <a:rPr kumimoji="0" lang="ru-RU" sz="4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Medium"/>
                <a:sym typeface="Helvetica"/>
              </a:rPr>
              <a:t> Иван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Medium"/>
              <a:sym typeface="Helvetic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008150" y="9062171"/>
            <a:ext cx="4446980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 err="1" smtClean="0">
                <a:latin typeface="Gilroy-Medium"/>
              </a:rPr>
              <a:t>Потенко</a:t>
            </a:r>
            <a:r>
              <a:rPr lang="ru-RU" dirty="0" smtClean="0">
                <a:latin typeface="Gilroy-Medium"/>
              </a:rPr>
              <a:t> Артём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Medium"/>
              <a:sym typeface="Helvetic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6660067" y="9086099"/>
            <a:ext cx="5057956" cy="134447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4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Medium"/>
                <a:sym typeface="Helvetica"/>
              </a:rPr>
              <a:t>Махова</a:t>
            </a:r>
            <a:r>
              <a:rPr kumimoji="0" lang="ru-RU" sz="4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Medium"/>
                <a:sym typeface="Helvetica"/>
              </a:rPr>
              <a:t> Наталия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Medium"/>
              <a:sym typeface="Helvetica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925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26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942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27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28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929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30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31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936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32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33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34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35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937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38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39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40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41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943" name="Результаты акселератора промтехдизайн"/>
          <p:cNvSpPr txBox="1"/>
          <p:nvPr/>
        </p:nvSpPr>
        <p:spPr>
          <a:xfrm>
            <a:off x="2233381" y="2064778"/>
            <a:ext cx="14744700" cy="9343103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/>
          </a:bodyPr>
          <a:lstStyle>
            <a:lvl1pPr defTabSz="914400">
              <a:spcBef>
                <a:spcPts val="0"/>
              </a:spcBef>
              <a:defRPr sz="50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4800" dirty="0" err="1"/>
              <a:t>Результаты</a:t>
            </a:r>
            <a:r>
              <a:rPr sz="4800" dirty="0"/>
              <a:t> </a:t>
            </a:r>
            <a:r>
              <a:rPr sz="4800" dirty="0" err="1"/>
              <a:t>акселератора</a:t>
            </a:r>
            <a:r>
              <a:rPr sz="4800" dirty="0"/>
              <a:t> </a:t>
            </a:r>
            <a:endParaRPr lang="ru-RU" sz="4800" dirty="0" smtClean="0"/>
          </a:p>
          <a:p>
            <a:r>
              <a:rPr sz="4800" dirty="0" err="1" smtClean="0"/>
              <a:t>ПромТехДизайн</a:t>
            </a:r>
            <a:endParaRPr sz="4800" dirty="0"/>
          </a:p>
          <a:p>
            <a:endParaRPr dirty="0"/>
          </a:p>
          <a:p>
            <a:r>
              <a:rPr lang="en-US" altLang="ru-RU" sz="4400" dirty="0"/>
              <a:t>-</a:t>
            </a:r>
            <a:r>
              <a:rPr lang="en-US" altLang="en-US" sz="4400" dirty="0" err="1"/>
              <a:t>Разработали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сформировали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команду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нашего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проекта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r>
              <a:rPr lang="en-US" altLang="ru-RU" sz="4400" dirty="0"/>
              <a:t>-</a:t>
            </a:r>
            <a:r>
              <a:rPr lang="en-US" altLang="en-US" sz="4400" dirty="0" err="1"/>
              <a:t>Достигли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уровня</a:t>
            </a:r>
            <a:r>
              <a:rPr lang="en-US" altLang="ru-RU" sz="4400" dirty="0"/>
              <a:t> TRL-3</a:t>
            </a:r>
            <a:r>
              <a:rPr lang="en-US" altLang="ru-RU" sz="4400" dirty="0" smtClean="0"/>
              <a:t>,</a:t>
            </a:r>
            <a:r>
              <a:rPr lang="ru-RU" altLang="ru-RU" sz="4400" dirty="0" smtClean="0"/>
              <a:t> </a:t>
            </a:r>
            <a:r>
              <a:rPr lang="en-US" altLang="ru-RU" sz="4400" dirty="0" smtClean="0"/>
              <a:t>CRL-2, IRL-1, MRL-2, </a:t>
            </a:r>
            <a:r>
              <a:rPr lang="en-US" altLang="en-US" sz="4400" dirty="0" err="1"/>
              <a:t>подготовив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проект</a:t>
            </a:r>
            <a:r>
              <a:rPr lang="en-US" altLang="ru-RU" sz="4400" dirty="0"/>
              <a:t> </a:t>
            </a:r>
            <a:r>
              <a:rPr lang="en-US" altLang="en-US" sz="4400" dirty="0"/>
              <a:t>к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следующему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этапу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развития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r>
              <a:rPr lang="en-US" altLang="ru-RU" sz="4400" dirty="0"/>
              <a:t>-</a:t>
            </a:r>
            <a:r>
              <a:rPr lang="en-US" altLang="en-US" sz="4400" dirty="0" err="1"/>
              <a:t>Участвовали</a:t>
            </a:r>
            <a:r>
              <a:rPr lang="en-US" altLang="ru-RU" sz="4400" dirty="0"/>
              <a:t>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семинарах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лекциях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экспертами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получив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ценные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знания</a:t>
            </a:r>
            <a:r>
              <a:rPr lang="en-US" altLang="ru-RU" sz="4400" dirty="0"/>
              <a:t> </a:t>
            </a:r>
            <a:r>
              <a:rPr lang="en-US" altLang="en-US" sz="4400" dirty="0"/>
              <a:t>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поиске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проблем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решений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r>
              <a:rPr lang="en-US" altLang="ru-RU" sz="4400" dirty="0"/>
              <a:t>-</a:t>
            </a:r>
            <a:r>
              <a:rPr lang="en-US" altLang="en-US" sz="4400" dirty="0" err="1"/>
              <a:t>Научились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эффективно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работать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потенциальной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аудиторией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задавая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ключевые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вопросы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r>
              <a:rPr lang="en-US" altLang="ru-RU" sz="4400" dirty="0"/>
              <a:t>-</a:t>
            </a:r>
            <a:r>
              <a:rPr lang="en-US" altLang="en-US" sz="4400" dirty="0" err="1"/>
              <a:t>Создали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бизнес</a:t>
            </a:r>
            <a:r>
              <a:rPr lang="en-US" altLang="ru-RU" sz="4400" dirty="0" err="1"/>
              <a:t>-</a:t>
            </a:r>
            <a:r>
              <a:rPr lang="en-US" altLang="en-US" sz="4400" dirty="0" err="1"/>
              <a:t>модель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финансовую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модель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дальнейшего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роста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проекта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r>
              <a:rPr lang="en-US" altLang="ru-RU" sz="4400" dirty="0"/>
              <a:t>-</a:t>
            </a:r>
            <a:r>
              <a:rPr lang="en-US" altLang="en-US" sz="4400" dirty="0" err="1"/>
              <a:t>Разработали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дорожную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карту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достижения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целей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задач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pic>
        <p:nvPicPr>
          <p:cNvPr id="944" name="Рисунок 41" descr="Рисунок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10004" y="12120191"/>
            <a:ext cx="3073997" cy="159580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86671" y="0"/>
            <a:ext cx="3386493" cy="303816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947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48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964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49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50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951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52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53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958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54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55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56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57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959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60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61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62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63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965" name="Текущий статус проекта"/>
          <p:cNvSpPr txBox="1">
            <a:spLocks noGrp="1"/>
          </p:cNvSpPr>
          <p:nvPr>
            <p:ph type="title"/>
          </p:nvPr>
        </p:nvSpPr>
        <p:spPr>
          <a:xfrm>
            <a:off x="2219365" y="2859059"/>
            <a:ext cx="9399905" cy="8323580"/>
          </a:xfrm>
          <a:prstGeom prst="rect">
            <a:avLst/>
          </a:prstGeom>
        </p:spPr>
        <p:txBody>
          <a:bodyPr lIns="45699" tIns="45699" rIns="45699" bIns="45699">
            <a:normAutofit fontScale="90000"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5300" dirty="0" err="1"/>
              <a:t>Текущий</a:t>
            </a:r>
            <a:r>
              <a:rPr sz="5300" dirty="0"/>
              <a:t> </a:t>
            </a:r>
            <a:r>
              <a:rPr sz="5300" dirty="0" err="1"/>
              <a:t>статус</a:t>
            </a:r>
            <a:r>
              <a:rPr sz="5300" dirty="0"/>
              <a:t> </a:t>
            </a:r>
            <a:r>
              <a:rPr sz="5300" dirty="0" err="1" smtClean="0"/>
              <a:t>проекта</a:t>
            </a:r>
            <a:br>
              <a:rPr lang="en-US" dirty="0" smtClean="0"/>
            </a:br>
            <a:br>
              <a:rPr dirty="0"/>
            </a:br>
            <a:r>
              <a:rPr lang="en-US" altLang="ru-RU" sz="4900" dirty="0"/>
              <a:t>-  </a:t>
            </a:r>
            <a:r>
              <a:rPr lang="en-US" altLang="en-US" sz="4900" dirty="0" err="1"/>
              <a:t>Уровень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готовности</a:t>
            </a:r>
            <a:r>
              <a:rPr lang="en-US" altLang="ru-RU" sz="4900" dirty="0"/>
              <a:t> (TRL-3): </a:t>
            </a:r>
            <a:br>
              <a:rPr lang="ru-RU" altLang="ru-RU" sz="4900" dirty="0" smtClean="0"/>
            </a:br>
            <a:br>
              <a:rPr lang="en-US" altLang="ru-RU" sz="4900" dirty="0"/>
            </a:br>
            <a:r>
              <a:rPr lang="en-US" altLang="ru-RU" sz="4900" dirty="0"/>
              <a:t>  - </a:t>
            </a:r>
            <a:r>
              <a:rPr lang="en-US" altLang="en-US" sz="4900" dirty="0" err="1"/>
              <a:t>Разработаны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первые</a:t>
            </a:r>
            <a:r>
              <a:rPr lang="en-US" altLang="ru-RU" sz="4900" dirty="0"/>
              <a:t> </a:t>
            </a:r>
            <a:r>
              <a:rPr lang="en-US" altLang="en-US" sz="4900" dirty="0" err="1"/>
              <a:t>рецептуры</a:t>
            </a:r>
            <a:r>
              <a:rPr lang="en-US" altLang="ru-RU" sz="4900" dirty="0"/>
              <a:t>.</a:t>
            </a:r>
            <a:br>
              <a:rPr lang="en-US" altLang="ru-RU" sz="4900" dirty="0"/>
            </a:br>
            <a:br>
              <a:rPr lang="en-US" altLang="ru-RU" sz="4900" dirty="0"/>
            </a:br>
            <a:r>
              <a:rPr lang="en-US" altLang="ru-RU" sz="4900" dirty="0"/>
              <a:t>  - </a:t>
            </a:r>
            <a:r>
              <a:rPr lang="en-US" altLang="en-US" sz="4900" dirty="0" err="1"/>
              <a:t>Изготовлены</a:t>
            </a:r>
            <a:r>
              <a:rPr lang="en-US" altLang="ru-RU" sz="4900" dirty="0"/>
              <a:t> </a:t>
            </a:r>
            <a:r>
              <a:rPr lang="en-US" altLang="en-US" sz="4900" dirty="0" err="1"/>
              <a:t>тестовые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образцы</a:t>
            </a:r>
            <a:r>
              <a:rPr lang="en-US" altLang="ru-RU" sz="4900" dirty="0"/>
              <a:t>.</a:t>
            </a:r>
            <a:br>
              <a:rPr lang="en-US" altLang="ru-RU" sz="4900" dirty="0"/>
            </a:br>
            <a:br>
              <a:rPr lang="en-US" altLang="ru-RU" sz="4900" dirty="0"/>
            </a:br>
            <a:r>
              <a:rPr lang="en-US" altLang="ru-RU" sz="4900" dirty="0"/>
              <a:t>  - </a:t>
            </a:r>
            <a:r>
              <a:rPr lang="en-US" altLang="en-US" sz="4900" dirty="0" err="1"/>
              <a:t>Проведены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предварительные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вкусовые</a:t>
            </a:r>
            <a:r>
              <a:rPr lang="en-US" altLang="ru-RU" sz="4900" dirty="0"/>
              <a:t> </a:t>
            </a:r>
            <a:r>
              <a:rPr lang="en-US" altLang="en-US" sz="4900" dirty="0" err="1"/>
              <a:t>тесты</a:t>
            </a:r>
            <a:r>
              <a:rPr lang="en-US" altLang="ru-RU" sz="4900" dirty="0"/>
              <a:t>.</a:t>
            </a:r>
            <a:br>
              <a:rPr lang="en-US" altLang="ru-RU" sz="4900" dirty="0"/>
            </a:br>
            <a:br>
              <a:rPr lang="en-US" altLang="ru-RU" sz="4900" dirty="0"/>
            </a:br>
            <a:r>
              <a:rPr lang="en-US" altLang="ru-RU" sz="4900" dirty="0"/>
              <a:t>- </a:t>
            </a:r>
            <a:r>
              <a:rPr lang="en-US" altLang="en-US" sz="4900" dirty="0" err="1"/>
              <a:t>Начата</a:t>
            </a:r>
            <a:r>
              <a:rPr lang="en-US" altLang="ru-RU" sz="4900" dirty="0"/>
              <a:t> </a:t>
            </a:r>
            <a:r>
              <a:rPr lang="en-US" altLang="en-US" sz="4900" dirty="0" err="1"/>
              <a:t>работа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по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поиску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партнёров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для</a:t>
            </a:r>
            <a:r>
              <a:rPr lang="en-US" altLang="ru-RU" sz="4900" dirty="0"/>
              <a:t> </a:t>
            </a:r>
            <a:r>
              <a:rPr lang="en-US" altLang="en-US" sz="4900" dirty="0" err="1"/>
              <a:t>упаковки</a:t>
            </a:r>
            <a:r>
              <a:rPr lang="en-US" altLang="ru-RU" sz="4900" dirty="0"/>
              <a:t> </a:t>
            </a:r>
            <a:r>
              <a:rPr lang="en-US" altLang="en-US" sz="4900" dirty="0"/>
              <a:t>и</a:t>
            </a:r>
            <a:r>
              <a:rPr lang="en-US" altLang="ru-RU" sz="4900" dirty="0"/>
              <a:t> </a:t>
            </a:r>
            <a:r>
              <a:rPr lang="en-US" altLang="en-US" sz="4900" dirty="0" err="1"/>
              <a:t>логистики</a:t>
            </a:r>
            <a:r>
              <a:rPr lang="en-US" altLang="ru-RU" sz="4900" dirty="0"/>
              <a:t>.</a:t>
            </a:r>
            <a:endParaRPr lang="en-US" altLang="ru-RU" sz="4900" dirty="0"/>
          </a:p>
        </p:txBody>
      </p:sp>
      <p:pic>
        <p:nvPicPr>
          <p:cNvPr id="966" name="Рисунок 3" descr="Рисунок 3"/>
          <p:cNvPicPr>
            <a:picLocks noChangeAspect="1"/>
          </p:cNvPicPr>
          <p:nvPr/>
        </p:nvPicPr>
        <p:blipFill>
          <a:blip r:embed="rId7"/>
          <a:srcRect l="5218" b="20482"/>
          <a:stretch>
            <a:fillRect/>
          </a:stretch>
        </p:blipFill>
        <p:spPr>
          <a:xfrm>
            <a:off x="0" y="11715029"/>
            <a:ext cx="3494725" cy="20009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81900" y="183532"/>
            <a:ext cx="3294918" cy="303161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969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70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986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71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72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973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74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75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980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76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77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78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79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981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82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83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84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85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987" name="Дорожная карта (план развития)"/>
          <p:cNvSpPr txBox="1"/>
          <p:nvPr/>
        </p:nvSpPr>
        <p:spPr>
          <a:xfrm>
            <a:off x="2400969" y="1228926"/>
            <a:ext cx="13484130" cy="10862041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b">
            <a:normAutofit/>
          </a:bodyPr>
          <a:lstStyle>
            <a:lvl1pPr defTabSz="914400">
              <a:spcBef>
                <a:spcPts val="0"/>
              </a:spcBef>
              <a:defRPr sz="50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 algn="l"/>
            <a:r>
              <a:rPr sz="4800" dirty="0" err="1"/>
              <a:t>Дорожная</a:t>
            </a:r>
            <a:r>
              <a:rPr sz="4800" dirty="0"/>
              <a:t> </a:t>
            </a:r>
            <a:r>
              <a:rPr sz="4800" dirty="0" err="1"/>
              <a:t>карта</a:t>
            </a:r>
            <a:r>
              <a:rPr sz="4800" dirty="0"/>
              <a:t> (</a:t>
            </a:r>
            <a:r>
              <a:rPr sz="4800" dirty="0" err="1"/>
              <a:t>план</a:t>
            </a:r>
            <a:r>
              <a:rPr sz="4800" dirty="0"/>
              <a:t> </a:t>
            </a:r>
            <a:r>
              <a:rPr sz="4800" dirty="0" err="1"/>
              <a:t>развития</a:t>
            </a:r>
            <a:r>
              <a:rPr sz="4800" dirty="0" smtClean="0"/>
              <a:t>)</a:t>
            </a:r>
            <a:endParaRPr lang="en-US" sz="4800" dirty="0" smtClean="0"/>
          </a:p>
          <a:p>
            <a:pPr algn="l"/>
            <a:endParaRPr dirty="0"/>
          </a:p>
          <a:p>
            <a:pPr algn="l"/>
            <a:r>
              <a:rPr lang="en-US" altLang="ru-RU" dirty="0"/>
              <a:t>   </a:t>
            </a:r>
            <a:r>
              <a:rPr lang="en-US" altLang="ru-RU" sz="4400" dirty="0"/>
              <a:t>0-3 </a:t>
            </a:r>
            <a:r>
              <a:rPr lang="en-US" altLang="en-US" sz="4400" dirty="0" err="1"/>
              <a:t>месяца</a:t>
            </a:r>
            <a:r>
              <a:rPr lang="en-US" altLang="ru-RU" sz="4400" dirty="0"/>
              <a:t>: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Завершение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доработки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рецептур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Проведение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потребительских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тестов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Доработка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упаковки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логистики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pPr algn="l"/>
            <a:endParaRPr lang="en-US" altLang="ru-RU" sz="4400" dirty="0"/>
          </a:p>
          <a:p>
            <a:pPr algn="l"/>
            <a:r>
              <a:rPr lang="en-US" altLang="ru-RU" sz="4400" dirty="0"/>
              <a:t>   3-6 </a:t>
            </a:r>
            <a:r>
              <a:rPr lang="en-US" altLang="en-US" sz="4400" dirty="0" err="1"/>
              <a:t>месяцев</a:t>
            </a:r>
            <a:r>
              <a:rPr lang="en-US" altLang="ru-RU" sz="4400" dirty="0"/>
              <a:t>: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Запуск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пробного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производства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Пилотные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продажи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через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онлайн</a:t>
            </a:r>
            <a:r>
              <a:rPr lang="en-US" altLang="ru-RU" sz="4400" dirty="0" err="1"/>
              <a:t>-</a:t>
            </a:r>
            <a:r>
              <a:rPr lang="en-US" altLang="en-US" sz="4400" dirty="0" err="1"/>
              <a:t>каналы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endParaRPr lang="en-US" altLang="en-US" sz="4400" dirty="0"/>
          </a:p>
          <a:p>
            <a:pPr algn="l"/>
            <a:r>
              <a:rPr lang="en-US" altLang="en-US" sz="4400" dirty="0" err="1"/>
              <a:t>точки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розничной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торговли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Разработка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маркетинговой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кампании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pPr algn="l"/>
            <a:endParaRPr lang="en-US" altLang="ru-RU" sz="4400" dirty="0"/>
          </a:p>
          <a:p>
            <a:pPr algn="l"/>
            <a:r>
              <a:rPr lang="en-US" altLang="ru-RU" sz="4400" dirty="0"/>
              <a:t>   6-12 </a:t>
            </a:r>
            <a:r>
              <a:rPr lang="en-US" altLang="en-US" sz="4400" dirty="0" err="1"/>
              <a:t>месяцев</a:t>
            </a:r>
            <a:r>
              <a:rPr lang="en-US" altLang="ru-RU" sz="4400" dirty="0"/>
              <a:t>: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Масштабирование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производства</a:t>
            </a:r>
            <a:r>
              <a:rPr lang="en-US" altLang="ru-RU" sz="4400" dirty="0"/>
              <a:t>.</a:t>
            </a:r>
            <a:endParaRPr lang="en-US" altLang="ru-RU" sz="4400" dirty="0"/>
          </a:p>
          <a:p>
            <a:pPr algn="l"/>
            <a:r>
              <a:rPr lang="en-US" altLang="ru-RU" sz="4400" dirty="0"/>
              <a:t>- </a:t>
            </a:r>
            <a:r>
              <a:rPr lang="en-US" altLang="en-US" sz="4400" dirty="0" err="1"/>
              <a:t>Расширение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каналов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сбыта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42590" y="294719"/>
            <a:ext cx="3311365" cy="309740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</a:p>
        </p:txBody>
      </p:sp>
      <p:pic>
        <p:nvPicPr>
          <p:cNvPr id="990" name="object 14" descr="object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91" name="object 15" descr="object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007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992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993" name="object 17" descr="object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994" name="object 18" descr="object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95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996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grpSp>
          <p:nvGrpSpPr>
            <p:cNvPr id="1001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997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98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999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  <p:sp>
            <p:nvSpPr>
              <p:cNvPr id="1000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defRPr>
                </a:pPr>
              </a:p>
            </p:txBody>
          </p:sp>
        </p:grpSp>
        <p:pic>
          <p:nvPicPr>
            <p:cNvPr id="1002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003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1004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sp>
          <p:nvSpPr>
            <p:cNvPr id="1005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</a:p>
          </p:txBody>
        </p:sp>
        <p:pic>
          <p:nvPicPr>
            <p:cNvPr id="1006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1008" name="Запрос на поддержку"/>
          <p:cNvSpPr txBox="1">
            <a:spLocks noGrp="1"/>
          </p:cNvSpPr>
          <p:nvPr>
            <p:ph type="title"/>
          </p:nvPr>
        </p:nvSpPr>
        <p:spPr>
          <a:xfrm>
            <a:off x="2362930" y="1740308"/>
            <a:ext cx="10611977" cy="7749488"/>
          </a:xfrm>
          <a:prstGeom prst="rect">
            <a:avLst/>
          </a:prstGeom>
        </p:spPr>
        <p:txBody>
          <a:bodyPr lIns="45699" tIns="45699" rIns="45699" bIns="45699">
            <a:normAutofit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4800" dirty="0" err="1"/>
              <a:t>Запрос</a:t>
            </a:r>
            <a:r>
              <a:rPr sz="4800" dirty="0"/>
              <a:t> </a:t>
            </a:r>
            <a:r>
              <a:rPr sz="4800" dirty="0" err="1"/>
              <a:t>на</a:t>
            </a:r>
            <a:r>
              <a:rPr sz="4800" dirty="0"/>
              <a:t> </a:t>
            </a:r>
            <a:r>
              <a:rPr sz="4800" dirty="0" err="1"/>
              <a:t>поддержку</a:t>
            </a:r>
            <a:br>
              <a:rPr dirty="0"/>
            </a:br>
            <a:br>
              <a:rPr dirty="0"/>
            </a:br>
            <a:r>
              <a:rPr lang="en-US" altLang="en-US" sz="4400" dirty="0" err="1"/>
              <a:t>Что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нужно</a:t>
            </a:r>
            <a:r>
              <a:rPr lang="en-US" altLang="ru-RU" sz="4400" dirty="0"/>
              <a:t>:</a:t>
            </a:r>
            <a:br>
              <a:rPr lang="en-US" altLang="ru-RU" sz="4400" dirty="0"/>
            </a:br>
            <a:r>
              <a:rPr lang="en-US" altLang="ru-RU" sz="4400" dirty="0"/>
              <a:t>1.  </a:t>
            </a:r>
            <a:r>
              <a:rPr lang="en-US" altLang="en-US" sz="4400" dirty="0" err="1"/>
              <a:t>Финансовая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поддержка</a:t>
            </a:r>
            <a:r>
              <a:rPr lang="en-US" altLang="ru-RU" sz="4400" dirty="0"/>
              <a:t>:  </a:t>
            </a:r>
            <a:r>
              <a:rPr lang="en-US" altLang="en-US" sz="4400" dirty="0" err="1"/>
              <a:t>для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запуска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производства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маркетинговой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кампании</a:t>
            </a:r>
            <a:r>
              <a:rPr lang="en-US" altLang="ru-RU" sz="4400" dirty="0"/>
              <a:t> (5 </a:t>
            </a:r>
            <a:r>
              <a:rPr lang="en-US" altLang="en-US" sz="4400" dirty="0" err="1"/>
              <a:t>млн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рублей</a:t>
            </a:r>
            <a:r>
              <a:rPr lang="en-US" altLang="ru-RU" sz="4400" dirty="0"/>
              <a:t>).</a:t>
            </a:r>
            <a:br>
              <a:rPr lang="en-US" altLang="ru-RU" sz="4400" dirty="0"/>
            </a:br>
            <a:r>
              <a:rPr lang="en-US" altLang="ru-RU" sz="4400" dirty="0"/>
              <a:t>2.  </a:t>
            </a:r>
            <a:r>
              <a:rPr lang="en-US" altLang="en-US" sz="4400" dirty="0" err="1"/>
              <a:t>Менторская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помощь</a:t>
            </a:r>
            <a:r>
              <a:rPr lang="en-US" altLang="ru-RU" sz="4400" dirty="0"/>
              <a:t>:  </a:t>
            </a:r>
            <a:r>
              <a:rPr lang="en-US" altLang="en-US" sz="4400" dirty="0"/>
              <a:t>в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области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пищевой</a:t>
            </a:r>
            <a:r>
              <a:rPr lang="en-US" altLang="ru-RU" sz="4400" dirty="0"/>
              <a:t> </a:t>
            </a:r>
            <a:r>
              <a:rPr lang="en-US" altLang="en-US" sz="4400" dirty="0" err="1"/>
              <a:t>технологии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маркетинга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r>
              <a:rPr lang="en-US" altLang="ru-RU" sz="4400" dirty="0"/>
              <a:t>3.  </a:t>
            </a:r>
            <a:r>
              <a:rPr lang="en-US" altLang="en-US" sz="4400" dirty="0" err="1"/>
              <a:t>Партнёрства</a:t>
            </a:r>
            <a:r>
              <a:rPr lang="en-US" altLang="ru-RU" sz="4400" dirty="0"/>
              <a:t>: 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поставщиками</a:t>
            </a:r>
            <a:r>
              <a:rPr lang="en-US" altLang="ru-RU" sz="4400" dirty="0"/>
              <a:t>, </a:t>
            </a:r>
            <a:r>
              <a:rPr lang="en-US" altLang="en-US" sz="4400" dirty="0" err="1"/>
              <a:t>производителями</a:t>
            </a:r>
            <a:r>
              <a:rPr lang="en-US" altLang="ru-RU" sz="4400" dirty="0"/>
              <a:t> </a:t>
            </a:r>
            <a:r>
              <a:rPr lang="en-US" altLang="en-US" sz="4400" dirty="0"/>
              <a:t>и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дистрибьюторами</a:t>
            </a:r>
            <a:r>
              <a:rPr lang="en-US" altLang="ru-RU" sz="4400" dirty="0"/>
              <a:t>.</a:t>
            </a:r>
            <a:br>
              <a:rPr lang="en-US" altLang="ru-RU" sz="4400" dirty="0"/>
            </a:br>
            <a:r>
              <a:rPr lang="en-US" altLang="ru-RU" sz="4400" dirty="0"/>
              <a:t>- </a:t>
            </a:r>
            <a:r>
              <a:rPr lang="en-US" altLang="en-US" sz="4400" dirty="0" err="1"/>
              <a:t>Амбициозная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команда</a:t>
            </a:r>
            <a:r>
              <a:rPr lang="en-US" altLang="ru-RU" sz="4400" dirty="0"/>
              <a:t> </a:t>
            </a:r>
            <a:r>
              <a:rPr lang="en-US" altLang="en-US" sz="4400" dirty="0"/>
              <a:t>с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научно</a:t>
            </a:r>
            <a:r>
              <a:rPr lang="en-US" altLang="ru-RU" sz="4400" dirty="0" err="1"/>
              <a:t>-</a:t>
            </a:r>
            <a:r>
              <a:rPr lang="en-US" altLang="en-US" sz="4400" dirty="0" err="1"/>
              <a:t>техническим</a:t>
            </a:r>
            <a:r>
              <a:rPr lang="en-US" altLang="ru-RU" sz="4400" dirty="0"/>
              <a:t> </a:t>
            </a:r>
            <a:r>
              <a:rPr lang="en-US" altLang="en-US" sz="4400" dirty="0" err="1"/>
              <a:t>подходом</a:t>
            </a:r>
            <a:r>
              <a:rPr lang="en-US" altLang="ru-RU" sz="4400" dirty="0"/>
              <a:t>.</a:t>
            </a:r>
            <a:endParaRPr lang="en-US" altLang="ru-RU" sz="4400" dirty="0"/>
          </a:p>
        </p:txBody>
      </p:sp>
      <p:pic>
        <p:nvPicPr>
          <p:cNvPr id="1009" name="Рисунок 31" descr="Рисунок 31"/>
          <p:cNvPicPr>
            <a:picLocks noChangeAspect="1"/>
          </p:cNvPicPr>
          <p:nvPr/>
        </p:nvPicPr>
        <p:blipFill>
          <a:blip r:embed="rId7"/>
          <a:srcRect r="10998" b="11274"/>
          <a:stretch>
            <a:fillRect/>
          </a:stretch>
        </p:blipFill>
        <p:spPr>
          <a:xfrm>
            <a:off x="19661863" y="9089739"/>
            <a:ext cx="4722139" cy="460833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10" name="Запрос на поддержку"/>
          <p:cNvSpPr txBox="1"/>
          <p:nvPr/>
        </p:nvSpPr>
        <p:spPr>
          <a:xfrm>
            <a:off x="2362929" y="10118533"/>
            <a:ext cx="17666726" cy="1111571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/>
          </a:bodyPr>
          <a:lstStyle>
            <a:lvl1pPr defTabSz="914400">
              <a:spcBef>
                <a:spcPts val="0"/>
              </a:spcBef>
              <a:defRPr sz="50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4800" dirty="0" err="1"/>
              <a:t>Контакты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en-US" dirty="0" smtClean="0"/>
              <a:t>a</a:t>
            </a:r>
            <a:r>
              <a:rPr lang="en-US" dirty="0" smtClean="0"/>
              <a:t>rtem.potenko2003@gmail.com</a:t>
            </a:r>
            <a:endParaRPr dirty="0"/>
          </a:p>
        </p:txBody>
      </p:sp>
      <p:sp>
        <p:nvSpPr>
          <p:cNvPr id="2" name="Запрос на поддержку"/>
          <p:cNvSpPr txBox="1">
            <a:spLocks noGrp="1"/>
          </p:cNvSpPr>
          <p:nvPr/>
        </p:nvSpPr>
        <p:spPr>
          <a:xfrm>
            <a:off x="13426578" y="2015069"/>
            <a:ext cx="9343157" cy="5831074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 anchor="b">
            <a:normAutofit fontScale="92500" lnSpcReduction="10000"/>
          </a:bodyPr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pPr>
              <a:spcBef>
                <a:spcPts val="0"/>
              </a:spcBef>
            </a:pPr>
            <a:br>
              <a:rPr lang="en-US" altLang="ru-RU" dirty="0"/>
            </a:br>
            <a:br>
              <a:rPr lang="en-US" altLang="ru-RU" sz="5200" dirty="0"/>
            </a:br>
            <a:r>
              <a:rPr lang="ru-RU" altLang="en-US" sz="5200" dirty="0"/>
              <a:t> </a:t>
            </a:r>
            <a:r>
              <a:rPr lang="en-US" altLang="en-US" sz="5200" dirty="0" err="1"/>
              <a:t>Почему</a:t>
            </a:r>
            <a:r>
              <a:rPr lang="en-US" altLang="ru-RU" sz="5200" dirty="0"/>
              <a:t> </a:t>
            </a:r>
            <a:r>
              <a:rPr lang="en-US" altLang="en-US" sz="5200" dirty="0" err="1"/>
              <a:t>мы</a:t>
            </a:r>
            <a:r>
              <a:rPr lang="en-US" altLang="ru-RU" sz="5200" dirty="0" smtClean="0"/>
              <a:t>:</a:t>
            </a:r>
            <a:endParaRPr lang="en-US" altLang="ru-RU" sz="5200" dirty="0" smtClean="0"/>
          </a:p>
          <a:p>
            <a:pPr>
              <a:spcBef>
                <a:spcPts val="0"/>
              </a:spcBef>
            </a:pPr>
            <a:br>
              <a:rPr lang="en-US" altLang="ru-RU" sz="4800" dirty="0"/>
            </a:br>
            <a:r>
              <a:rPr lang="en-US" altLang="ru-RU" sz="4800" dirty="0"/>
              <a:t>- </a:t>
            </a:r>
            <a:r>
              <a:rPr lang="en-US" altLang="en-US" sz="4800" dirty="0" err="1"/>
              <a:t>Уникальная</a:t>
            </a:r>
            <a:r>
              <a:rPr lang="en-US" altLang="ru-RU" sz="4800" dirty="0"/>
              <a:t> </a:t>
            </a:r>
            <a:r>
              <a:rPr lang="en-US" altLang="en-US" sz="4800" dirty="0" err="1"/>
              <a:t>идея</a:t>
            </a:r>
            <a:r>
              <a:rPr lang="en-US" altLang="ru-RU" sz="4800" dirty="0"/>
              <a:t> </a:t>
            </a:r>
            <a:r>
              <a:rPr lang="en-US" altLang="en-US" sz="4800" dirty="0"/>
              <a:t>с</a:t>
            </a:r>
            <a:r>
              <a:rPr lang="en-US" altLang="ru-RU" sz="4800" dirty="0"/>
              <a:t> </a:t>
            </a:r>
            <a:r>
              <a:rPr lang="en-US" altLang="en-US" sz="4800" dirty="0" err="1"/>
              <a:t>высоким</a:t>
            </a:r>
            <a:r>
              <a:rPr lang="en-US" altLang="ru-RU" sz="4800" dirty="0"/>
              <a:t> </a:t>
            </a:r>
            <a:r>
              <a:rPr lang="en-US" altLang="en-US" sz="4800" dirty="0" err="1"/>
              <a:t>потенциалом</a:t>
            </a:r>
            <a:r>
              <a:rPr lang="en-US" altLang="ru-RU" sz="4800" dirty="0"/>
              <a:t>.</a:t>
            </a:r>
            <a:endParaRPr lang="en-US" altLang="ru-RU" sz="4800" dirty="0"/>
          </a:p>
          <a:p>
            <a:pPr>
              <a:spcBef>
                <a:spcPts val="0"/>
              </a:spcBef>
            </a:pPr>
            <a:r>
              <a:rPr lang="en-US" altLang="ru-RU" sz="4800" dirty="0"/>
              <a:t>- </a:t>
            </a:r>
            <a:r>
              <a:rPr lang="en-US" altLang="en-US" sz="4800" dirty="0" err="1"/>
              <a:t>Привлекательный</a:t>
            </a:r>
            <a:r>
              <a:rPr lang="en-US" altLang="ru-RU" sz="4800" dirty="0"/>
              <a:t> </a:t>
            </a:r>
            <a:r>
              <a:rPr lang="en-US" altLang="en-US" sz="4800" dirty="0" err="1"/>
              <a:t>рынок</a:t>
            </a:r>
            <a:r>
              <a:rPr lang="en-US" altLang="ru-RU" sz="4800" dirty="0"/>
              <a:t> </a:t>
            </a:r>
            <a:r>
              <a:rPr lang="en-US" altLang="en-US" sz="4800" dirty="0" err="1"/>
              <a:t>сбыта</a:t>
            </a:r>
            <a:r>
              <a:rPr lang="en-US" altLang="ru-RU" sz="4800" dirty="0"/>
              <a:t> </a:t>
            </a:r>
            <a:r>
              <a:rPr lang="en-US" altLang="en-US" sz="4800" dirty="0"/>
              <a:t>и</a:t>
            </a:r>
            <a:r>
              <a:rPr lang="en-US" altLang="ru-RU" sz="4800" dirty="0"/>
              <a:t> </a:t>
            </a:r>
            <a:r>
              <a:rPr lang="en-US" altLang="en-US" sz="4800" dirty="0" err="1"/>
              <a:t>недостаток</a:t>
            </a:r>
            <a:r>
              <a:rPr lang="en-US" altLang="ru-RU" sz="4800" dirty="0"/>
              <a:t> </a:t>
            </a:r>
            <a:r>
              <a:rPr lang="en-US" altLang="en-US" sz="4800" dirty="0" err="1"/>
              <a:t>конкурентов</a:t>
            </a:r>
            <a:r>
              <a:rPr lang="en-US" altLang="ru-RU" sz="4800" dirty="0" smtClean="0"/>
              <a:t>.</a:t>
            </a:r>
            <a:br>
              <a:rPr lang="en-US" altLang="ru-RU" sz="4800" dirty="0"/>
            </a:br>
            <a:r>
              <a:rPr lang="en-US" altLang="ru-RU" sz="4800" dirty="0"/>
              <a:t>- </a:t>
            </a:r>
            <a:r>
              <a:rPr lang="en-US" altLang="en-US" sz="4800" dirty="0" err="1"/>
              <a:t>Амбициозная</a:t>
            </a:r>
            <a:r>
              <a:rPr lang="en-US" altLang="ru-RU" sz="4800" dirty="0"/>
              <a:t> </a:t>
            </a:r>
            <a:r>
              <a:rPr lang="en-US" altLang="en-US" sz="4800" dirty="0" err="1"/>
              <a:t>команда</a:t>
            </a:r>
            <a:r>
              <a:rPr lang="en-US" altLang="ru-RU" sz="4800" dirty="0"/>
              <a:t> </a:t>
            </a:r>
            <a:r>
              <a:rPr lang="en-US" altLang="en-US" sz="4800" dirty="0"/>
              <a:t>с</a:t>
            </a:r>
            <a:r>
              <a:rPr lang="en-US" altLang="ru-RU" sz="4800" dirty="0"/>
              <a:t> </a:t>
            </a:r>
            <a:r>
              <a:rPr lang="en-US" altLang="en-US" sz="4800" dirty="0" err="1"/>
              <a:t>научно</a:t>
            </a:r>
            <a:r>
              <a:rPr lang="en-US" altLang="ru-RU" sz="4800" dirty="0" err="1"/>
              <a:t>-</a:t>
            </a:r>
            <a:r>
              <a:rPr lang="en-US" altLang="en-US" sz="4800" dirty="0" err="1"/>
              <a:t>техническим</a:t>
            </a:r>
            <a:r>
              <a:rPr lang="en-US" altLang="ru-RU" sz="4800" dirty="0"/>
              <a:t> </a:t>
            </a:r>
            <a:r>
              <a:rPr lang="en-US" altLang="en-US" sz="4800" dirty="0" err="1"/>
              <a:t>подходом</a:t>
            </a:r>
            <a:r>
              <a:rPr lang="en-US" altLang="ru-RU" sz="4800" dirty="0"/>
              <a:t>.</a:t>
            </a:r>
            <a:endParaRPr lang="en-US" altLang="ru-RU" sz="4800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38935" y="0"/>
            <a:ext cx="2894330" cy="245999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5767</Words>
  <Application>WPS Presentation</Application>
  <PresentationFormat>Произвольный</PresentationFormat>
  <Paragraphs>215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Helvetica</vt:lpstr>
      <vt:lpstr>Helvetica Neue</vt:lpstr>
      <vt:lpstr>Helvetica Neue Medium</vt:lpstr>
      <vt:lpstr>Gilroy-Medium</vt:lpstr>
      <vt:lpstr>Segoe Print</vt:lpstr>
      <vt:lpstr>Calibri</vt:lpstr>
      <vt:lpstr>Microsoft YaHei</vt:lpstr>
      <vt:lpstr>Arial Unicode MS</vt:lpstr>
      <vt:lpstr>21_BasicWhite</vt:lpstr>
      <vt:lpstr>EASY EATS</vt:lpstr>
      <vt:lpstr>PowerPoint 演示文稿</vt:lpstr>
      <vt:lpstr> Решение:   Easy Eats  — это жидкая еда в формате стаканов объёмом 300 мл., готовая к употреблению.   Основные характеристики:  - Быстрое употребление, не требует приготовления.  - Сбалансированный состав: оптимальное соотношение белков, жиров и углеводов, обогащение витаминами и минералами.</vt:lpstr>
      <vt:lpstr>PowerPoint 演示文稿</vt:lpstr>
      <vt:lpstr>Рынок  Оценка рынка: - Общий объём российского рынка здорового питания:  300 млрд рублей в год . - Целевая доля:  0,05%  за 5 лет.     Дефицит альтернатив: - Отсутствие продуктов, сочетающих удобство, питательность и доступность. - Потребность в качественном питании для активных и пожилых групп населения. </vt:lpstr>
      <vt:lpstr>Бизнес-модель  Каналы сбыта:  1. Розничные магазины и супермаркеты.  2. Вендинговые аппараты в университетах, офисах, на АЗС.  3. Сотрудничество с платформами доставки еды (Яндекс.Еда, Delivery Club).</vt:lpstr>
      <vt:lpstr>Финансовая модель  1. Постоянные затраты (в месяц): -Аренда помещения (Санкт-Петербург):   ~100 000 рублей (100–150 м² производственного помещения). -Коммунальные услуги: ~20 000 рублей. -Зарплаты сотрудников: 2 Технолога: 70 000 рублей × 2 = 140 000 рублей. Экономист: 60 000 рублей. Логист: 50 000 рублей. Итого зарплатный фонд: 250 000 рублей. -Обслуживание оборудования: ~10 000 рублей. -Маркетинг (реклама, продвижение): ~50 000 рублей. Итого постоянные затраты: ~430 000 рублей.  </vt:lpstr>
      <vt:lpstr>PowerPoint 演示文稿</vt:lpstr>
      <vt:lpstr>PowerPoint 演示文稿</vt:lpstr>
      <vt:lpstr>Текущий статус проекта  -  Уровень готовности (TRL-3):     - Разработаны первые рецептуры.    - Изготовлены тестовые образцы.    - Проведены предварительные вкусовые тесты.  - Начата работа по поиску партнёров для упаковки и логистики.</vt:lpstr>
      <vt:lpstr>PowerPoint 演示文稿</vt:lpstr>
      <vt:lpstr>Запрос на поддержку  Что нам нужно: 1.  Финансовая поддержка:  для запуска производства и маркетинговой кампании (5 млн рублей). 2.  Менторская помощь:  в области пищевой технологии и маркетинга. 3.  Партнёрства:  с поставщиками, производителями и дистрибьюторами. - Амбициозная команда с научно-техническим подходом.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Иван</cp:lastModifiedBy>
  <cp:revision>34</cp:revision>
  <dcterms:created xsi:type="dcterms:W3CDTF">2024-12-05T18:11:00Z</dcterms:created>
  <dcterms:modified xsi:type="dcterms:W3CDTF">2024-12-06T18:46:29Z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1705E9701CBE4CC3B6165C570A35C641_13</vt:lpwstr>
  </property>
  <property fmtid="{D5CDD505-2E9C-101B-9397-08002B2CF9AE}" pid="3" name="KSOProductBuildVer">
    <vt:lpwstr>1049-12.2.0.19307</vt:lpwstr>
  </property>
</Properties>
</file>