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21" roundtripDataSignature="AMtx7mjbUniX5G2ZUygxRAVxj28+lNoOZ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A926F1E-E73E-4478-A0A9-7A08A7676904}">
  <a:tblStyle styleId="{8A926F1E-E73E-4478-A0A9-7A08A767690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21" Type="http://customschemas.google.com/relationships/presentationmetadata" Target="meta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" name="Google Shape;6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6" name="Google Shape;7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" name="Google Shape;8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4" name="Google Shape;13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9d434e46c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6" name="Google Shape;146;g29d434e46c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6" name="Google Shape;15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2" name="Google Shape;17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6" name="Google Shape;18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29cd6b8bad9_1_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5" name="Google Shape;195;g29cd6b8bad9_1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9" name="Google Shape;20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2a114d9aca1_0_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0" name="Google Shape;230;g2a114d9aca1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7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1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1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2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1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2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22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22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3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4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.png"/><Relationship Id="rId7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8.png"/><Relationship Id="rId5" Type="http://schemas.openxmlformats.org/officeDocument/2006/relationships/image" Target="../media/image1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26.png"/><Relationship Id="rId5" Type="http://schemas.openxmlformats.org/officeDocument/2006/relationships/image" Target="../media/image12.png"/><Relationship Id="rId6" Type="http://schemas.openxmlformats.org/officeDocument/2006/relationships/image" Target="../media/image11.png"/><Relationship Id="rId7" Type="http://schemas.openxmlformats.org/officeDocument/2006/relationships/image" Target="../media/image1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Relationship Id="rId4" Type="http://schemas.openxmlformats.org/officeDocument/2006/relationships/image" Target="../media/image13.png"/><Relationship Id="rId10" Type="http://schemas.openxmlformats.org/officeDocument/2006/relationships/image" Target="../media/image3.png"/><Relationship Id="rId9" Type="http://schemas.openxmlformats.org/officeDocument/2006/relationships/image" Target="../media/image10.png"/><Relationship Id="rId5" Type="http://schemas.openxmlformats.org/officeDocument/2006/relationships/image" Target="../media/image18.png"/><Relationship Id="rId6" Type="http://schemas.openxmlformats.org/officeDocument/2006/relationships/image" Target="../media/image7.png"/><Relationship Id="rId7" Type="http://schemas.openxmlformats.org/officeDocument/2006/relationships/image" Target="../media/image23.png"/><Relationship Id="rId8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5.png"/><Relationship Id="rId4" Type="http://schemas.openxmlformats.org/officeDocument/2006/relationships/image" Target="../media/image16.png"/><Relationship Id="rId5" Type="http://schemas.openxmlformats.org/officeDocument/2006/relationships/image" Target="../media/image27.png"/><Relationship Id="rId6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2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22.png"/><Relationship Id="rId5" Type="http://schemas.openxmlformats.org/officeDocument/2006/relationships/image" Target="../media/image17.png"/><Relationship Id="rId6" Type="http://schemas.openxmlformats.org/officeDocument/2006/relationships/image" Target="../media/image15.png"/><Relationship Id="rId7" Type="http://schemas.openxmlformats.org/officeDocument/2006/relationships/image" Target="../media/image24.png"/><Relationship Id="rId8" Type="http://schemas.openxmlformats.org/officeDocument/2006/relationships/image" Target="../media/image3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Relationship Id="rId4" Type="http://schemas.openxmlformats.org/officeDocument/2006/relationships/image" Target="../media/image29.png"/><Relationship Id="rId11" Type="http://schemas.openxmlformats.org/officeDocument/2006/relationships/image" Target="../media/image35.png"/><Relationship Id="rId10" Type="http://schemas.openxmlformats.org/officeDocument/2006/relationships/image" Target="../media/image33.png"/><Relationship Id="rId12" Type="http://schemas.openxmlformats.org/officeDocument/2006/relationships/image" Target="../media/image34.png"/><Relationship Id="rId9" Type="http://schemas.openxmlformats.org/officeDocument/2006/relationships/image" Target="../media/image37.png"/><Relationship Id="rId5" Type="http://schemas.openxmlformats.org/officeDocument/2006/relationships/image" Target="../media/image30.png"/><Relationship Id="rId6" Type="http://schemas.openxmlformats.org/officeDocument/2006/relationships/image" Target="../media/image21.png"/><Relationship Id="rId7" Type="http://schemas.openxmlformats.org/officeDocument/2006/relationships/image" Target="../media/image31.png"/><Relationship Id="rId8" Type="http://schemas.openxmlformats.org/officeDocument/2006/relationships/image" Target="../media/image3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 txBox="1"/>
          <p:nvPr>
            <p:ph idx="1" type="subTitle"/>
          </p:nvPr>
        </p:nvSpPr>
        <p:spPr>
          <a:xfrm>
            <a:off x="48875" y="3732825"/>
            <a:ext cx="87240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18"/>
              <a:buFont typeface="Arial"/>
              <a:buNone/>
            </a:pPr>
            <a:r>
              <a:rPr b="1" lang="ru" sz="2825">
                <a:solidFill>
                  <a:srgbClr val="1155CC"/>
                </a:solidFill>
              </a:rPr>
              <a:t>Оказание услуг по диагностированию и текущему ремонту автомобилей по вызову</a:t>
            </a:r>
            <a:endParaRPr b="1" sz="3750">
              <a:solidFill>
                <a:srgbClr val="1155CC"/>
              </a:solidFill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4490"/>
          </a:p>
        </p:txBody>
      </p:sp>
      <p:pic>
        <p:nvPicPr>
          <p:cNvPr id="55" name="Google Shape;55;p1"/>
          <p:cNvPicPr preferRelativeResize="0"/>
          <p:nvPr/>
        </p:nvPicPr>
        <p:blipFill rotWithShape="1">
          <a:blip r:embed="rId3">
            <a:alphaModFix/>
          </a:blip>
          <a:srcRect b="14668" l="0" r="7390" t="0"/>
          <a:stretch/>
        </p:blipFill>
        <p:spPr>
          <a:xfrm>
            <a:off x="3798180" y="379430"/>
            <a:ext cx="2004840" cy="90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4858625"/>
            <a:ext cx="9143999" cy="21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11850" y="317475"/>
            <a:ext cx="2632825" cy="97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875" y="252876"/>
            <a:ext cx="3576475" cy="1162100"/>
          </a:xfrm>
          <a:prstGeom prst="rect">
            <a:avLst/>
          </a:prstGeom>
          <a:noFill/>
          <a:ln>
            <a:noFill/>
          </a:ln>
          <a:effectLst>
            <a:reflection blurRad="0" dir="5400000" dist="38100" endA="0" endPos="30000" fadeDir="5400012" kx="0" rotWithShape="0" algn="bl" stPos="0" sy="-100000" ky="0"/>
          </a:effectLst>
        </p:spPr>
      </p:pic>
      <p:grpSp>
        <p:nvGrpSpPr>
          <p:cNvPr id="59" name="Google Shape;59;p1"/>
          <p:cNvGrpSpPr/>
          <p:nvPr/>
        </p:nvGrpSpPr>
        <p:grpSpPr>
          <a:xfrm>
            <a:off x="1497500" y="1438225"/>
            <a:ext cx="5119051" cy="2327000"/>
            <a:chOff x="1497500" y="1438225"/>
            <a:chExt cx="5119051" cy="2327000"/>
          </a:xfrm>
        </p:grpSpPr>
        <p:pic>
          <p:nvPicPr>
            <p:cNvPr id="60" name="Google Shape;60;p1"/>
            <p:cNvPicPr preferRelativeResize="0"/>
            <p:nvPr/>
          </p:nvPicPr>
          <p:blipFill rotWithShape="1">
            <a:blip r:embed="rId7">
              <a:alphaModFix/>
            </a:blip>
            <a:srcRect b="27910" l="3642" r="0" t="6308"/>
            <a:stretch/>
          </p:blipFill>
          <p:spPr>
            <a:xfrm>
              <a:off x="1497500" y="1438225"/>
              <a:ext cx="5119051" cy="2327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" name="Google Shape;61;p1"/>
            <p:cNvSpPr/>
            <p:nvPr/>
          </p:nvSpPr>
          <p:spPr>
            <a:xfrm rot="-134469">
              <a:off x="2999567" y="2540357"/>
              <a:ext cx="805516" cy="326343"/>
            </a:xfrm>
            <a:prstGeom prst="parallelogram">
              <a:avLst>
                <a:gd fmla="val 25000" name="adj"/>
              </a:avLst>
            </a:prstGeom>
            <a:solidFill>
              <a:srgbClr val="D9D9D9"/>
            </a:solidFill>
            <a:ln cap="flat" cmpd="sng" w="9525">
              <a:solidFill>
                <a:srgbClr val="CCCCC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900">
                  <a:solidFill>
                    <a:srgbClr val="FF0000"/>
                  </a:solidFill>
                </a:rPr>
                <a:t>АВТО доктор</a:t>
              </a:r>
              <a:endParaRPr b="1" sz="90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>
                <a:solidFill>
                  <a:srgbClr val="CC0000"/>
                </a:solidFill>
              </a:rPr>
              <a:t>ПРОБЛЕМА </a:t>
            </a:r>
            <a:endParaRPr>
              <a:solidFill>
                <a:srgbClr val="CC0000"/>
              </a:solidFill>
            </a:endParaRPr>
          </a:p>
        </p:txBody>
      </p:sp>
      <p:sp>
        <p:nvSpPr>
          <p:cNvPr id="67" name="Google Shape;67;p2"/>
          <p:cNvSpPr txBox="1"/>
          <p:nvPr>
            <p:ph idx="1" type="body"/>
          </p:nvPr>
        </p:nvSpPr>
        <p:spPr>
          <a:xfrm>
            <a:off x="311700" y="1338450"/>
            <a:ext cx="5620200" cy="14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5"/>
              <a:buNone/>
            </a:pPr>
            <a:r>
              <a:rPr i="1" lang="ru" sz="1725">
                <a:solidFill>
                  <a:schemeClr val="dk1"/>
                </a:solidFill>
              </a:rPr>
              <a:t> У клиентов нет времени или желания посещать автосервис, разбираться с неисправностями самостоятельно. Нет навыков, знакомых, которые могут это сделать.</a:t>
            </a:r>
            <a:endParaRPr i="1" sz="1725">
              <a:solidFill>
                <a:schemeClr val="dk1"/>
              </a:solidFill>
            </a:endParaRPr>
          </a:p>
          <a:p>
            <a:pPr indent="1800225" lvl="0" marL="162000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25"/>
              <a:buNone/>
            </a:pPr>
            <a:r>
              <a:rPr i="1" lang="ru" sz="1725">
                <a:solidFill>
                  <a:schemeClr val="dk1"/>
                </a:solidFill>
              </a:rPr>
              <a:t>     		</a:t>
            </a:r>
            <a:endParaRPr i="1" sz="1725">
              <a:solidFill>
                <a:schemeClr val="dk1"/>
              </a:solidFill>
            </a:endParaRPr>
          </a:p>
        </p:txBody>
      </p:sp>
      <p:cxnSp>
        <p:nvCxnSpPr>
          <p:cNvPr id="68" name="Google Shape;68;p2"/>
          <p:cNvCxnSpPr/>
          <p:nvPr/>
        </p:nvCxnSpPr>
        <p:spPr>
          <a:xfrm flipH="1" rot="10800000">
            <a:off x="326550" y="960000"/>
            <a:ext cx="8490900" cy="108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69" name="Google Shape;69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934825"/>
            <a:ext cx="9143999" cy="21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6550" y="2957545"/>
            <a:ext cx="2178749" cy="1632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59494" y="1113899"/>
            <a:ext cx="2909624" cy="19407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2"/>
          <p:cNvSpPr txBox="1"/>
          <p:nvPr/>
        </p:nvSpPr>
        <p:spPr>
          <a:xfrm>
            <a:off x="8763800" y="-13450"/>
            <a:ext cx="344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595959"/>
                </a:solidFill>
              </a:rPr>
              <a:t>2</a:t>
            </a:r>
            <a:endParaRPr sz="1300">
              <a:solidFill>
                <a:srgbClr val="595959"/>
              </a:solidFill>
            </a:endParaRPr>
          </a:p>
        </p:txBody>
      </p:sp>
      <p:sp>
        <p:nvSpPr>
          <p:cNvPr id="73" name="Google Shape;73;p2"/>
          <p:cNvSpPr txBox="1"/>
          <p:nvPr/>
        </p:nvSpPr>
        <p:spPr>
          <a:xfrm>
            <a:off x="2710950" y="3489625"/>
            <a:ext cx="6177000" cy="9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i="1" lang="ru" sz="1725">
                <a:solidFill>
                  <a:schemeClr val="dk1"/>
                </a:solidFill>
              </a:rPr>
              <a:t>Они не хотят, не могут или у них нет времени заниматься автомобилем. Но у них есть средства, чтобы полноценно обслуживать автомобиль.</a:t>
            </a:r>
            <a:endParaRPr i="1" sz="1725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>
                <a:solidFill>
                  <a:srgbClr val="CC0000"/>
                </a:solidFill>
              </a:rPr>
              <a:t>ЦЕННОСТЬ	</a:t>
            </a:r>
            <a:endParaRPr>
              <a:solidFill>
                <a:srgbClr val="CC0000"/>
              </a:solidFill>
            </a:endParaRPr>
          </a:p>
        </p:txBody>
      </p:sp>
      <p:sp>
        <p:nvSpPr>
          <p:cNvPr id="79" name="Google Shape;79;p3"/>
          <p:cNvSpPr txBox="1"/>
          <p:nvPr>
            <p:ph idx="1" type="body"/>
          </p:nvPr>
        </p:nvSpPr>
        <p:spPr>
          <a:xfrm>
            <a:off x="311700" y="1152475"/>
            <a:ext cx="8520600" cy="13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2500"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ct val="100000"/>
              <a:buNone/>
            </a:pPr>
            <a:r>
              <a:rPr i="1" lang="ru">
                <a:solidFill>
                  <a:schemeClr val="dk1"/>
                </a:solidFill>
              </a:rPr>
              <a:t>   Владельцу не нужно тратить часы, дни, нервы на запись, ожидание и приезд в автосервис. Он получает результаты оценки состояния своего автомобиля. Услугу он получает в том месте, где нахо</a:t>
            </a:r>
            <a:r>
              <a:rPr i="1" lang="ru">
                <a:solidFill>
                  <a:schemeClr val="dk1"/>
                </a:solidFill>
              </a:rPr>
              <a:t>дится его автомобиль. Всю работу берут на себя специалисты, проводя всю работу на месте.</a:t>
            </a:r>
            <a:endParaRPr i="1">
              <a:solidFill>
                <a:schemeClr val="dk1"/>
              </a:solidFill>
            </a:endParaRPr>
          </a:p>
        </p:txBody>
      </p:sp>
      <p:cxnSp>
        <p:nvCxnSpPr>
          <p:cNvPr id="80" name="Google Shape;80;p3"/>
          <p:cNvCxnSpPr/>
          <p:nvPr/>
        </p:nvCxnSpPr>
        <p:spPr>
          <a:xfrm flipH="1" rot="10800000">
            <a:off x="326550" y="960000"/>
            <a:ext cx="8490900" cy="108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81" name="Google Shape;8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934825"/>
            <a:ext cx="9143999" cy="21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825" y="2563271"/>
            <a:ext cx="2120535" cy="1762868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90506" y="2563271"/>
            <a:ext cx="2032186" cy="1762866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71315" y="2504500"/>
            <a:ext cx="2120535" cy="188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649835" y="2580527"/>
            <a:ext cx="1995818" cy="1762868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3"/>
          <p:cNvSpPr txBox="1"/>
          <p:nvPr/>
        </p:nvSpPr>
        <p:spPr>
          <a:xfrm>
            <a:off x="8763800" y="-13450"/>
            <a:ext cx="344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595959"/>
                </a:solidFill>
              </a:rPr>
              <a:t>3</a:t>
            </a:r>
            <a:endParaRPr sz="1300">
              <a:solidFill>
                <a:srgbClr val="595959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>
                <a:solidFill>
                  <a:srgbClr val="CC0000"/>
                </a:solidFill>
              </a:rPr>
              <a:t>ПРОДУКТ/РЕШЕНИЕ	</a:t>
            </a:r>
            <a:endParaRPr>
              <a:solidFill>
                <a:srgbClr val="CC0000"/>
              </a:solidFill>
            </a:endParaRPr>
          </a:p>
        </p:txBody>
      </p:sp>
      <p:sp>
        <p:nvSpPr>
          <p:cNvPr id="92" name="Google Shape;92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i="1" lang="ru">
                <a:solidFill>
                  <a:schemeClr val="dk1"/>
                </a:solidFill>
              </a:rPr>
              <a:t> Владелец автомобиля заказывает услугу через мобильное приложение или по звонку. Заполняет анкету заказа, при необходимости прикрепляет фото и видео.</a:t>
            </a:r>
            <a:endParaRPr i="1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rPr i="1" lang="ru">
                <a:solidFill>
                  <a:schemeClr val="dk1"/>
                </a:solidFill>
              </a:rPr>
              <a:t> Диспетчер обрабатывает заказ и подтверждает готовность его выполнить. После оплаты заказа направляется автомобиль-техпомощь. После выполнения работ согласуется окончание ремнта или ТО.</a:t>
            </a:r>
            <a:endParaRPr i="1">
              <a:solidFill>
                <a:schemeClr val="dk1"/>
              </a:solidFill>
            </a:endParaRPr>
          </a:p>
        </p:txBody>
      </p:sp>
      <p:cxnSp>
        <p:nvCxnSpPr>
          <p:cNvPr id="93" name="Google Shape;93;p4"/>
          <p:cNvCxnSpPr/>
          <p:nvPr/>
        </p:nvCxnSpPr>
        <p:spPr>
          <a:xfrm flipH="1" rot="10800000">
            <a:off x="326550" y="960000"/>
            <a:ext cx="8490900" cy="108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94" name="Google Shape;9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934825"/>
            <a:ext cx="9143999" cy="21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4"/>
          <p:cNvPicPr preferRelativeResize="0"/>
          <p:nvPr/>
        </p:nvPicPr>
        <p:blipFill rotWithShape="1">
          <a:blip r:embed="rId4">
            <a:alphaModFix/>
          </a:blip>
          <a:srcRect b="27910" l="3642" r="0" t="6308"/>
          <a:stretch/>
        </p:blipFill>
        <p:spPr>
          <a:xfrm>
            <a:off x="5415475" y="3212575"/>
            <a:ext cx="3455826" cy="1570925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4"/>
          <p:cNvSpPr txBox="1"/>
          <p:nvPr/>
        </p:nvSpPr>
        <p:spPr>
          <a:xfrm>
            <a:off x="8763800" y="-13450"/>
            <a:ext cx="344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595959"/>
                </a:solidFill>
              </a:rPr>
              <a:t>4</a:t>
            </a:r>
            <a:endParaRPr sz="1300">
              <a:solidFill>
                <a:srgbClr val="595959"/>
              </a:solidFill>
            </a:endParaRPr>
          </a:p>
        </p:txBody>
      </p:sp>
      <p:sp>
        <p:nvSpPr>
          <p:cNvPr id="97" name="Google Shape;97;p4"/>
          <p:cNvSpPr/>
          <p:nvPr/>
        </p:nvSpPr>
        <p:spPr>
          <a:xfrm rot="-134269">
            <a:off x="6313657" y="3950736"/>
            <a:ext cx="637686" cy="225468"/>
          </a:xfrm>
          <a:prstGeom prst="parallelogram">
            <a:avLst>
              <a:gd fmla="val 25000" name="adj"/>
            </a:avLst>
          </a:prstGeom>
          <a:solidFill>
            <a:srgbClr val="D9D9D9"/>
          </a:solidFill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600">
                <a:solidFill>
                  <a:srgbClr val="FF0000"/>
                </a:solidFill>
              </a:rPr>
              <a:t>АВТО доктор</a:t>
            </a:r>
            <a:endParaRPr b="1" sz="6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>
                <a:solidFill>
                  <a:srgbClr val="CC0000"/>
                </a:solidFill>
              </a:rPr>
              <a:t>ТЕХНОЛОГИЧЕСКОЕ	РЕШЕНИЕ</a:t>
            </a:r>
            <a:endParaRPr>
              <a:solidFill>
                <a:srgbClr val="CC0000"/>
              </a:solidFill>
            </a:endParaRPr>
          </a:p>
        </p:txBody>
      </p:sp>
      <p:sp>
        <p:nvSpPr>
          <p:cNvPr id="103" name="Google Shape;103;p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i="1" lang="ru">
                <a:solidFill>
                  <a:schemeClr val="dk1"/>
                </a:solidFill>
              </a:rPr>
              <a:t>      </a:t>
            </a:r>
            <a:r>
              <a:rPr b="1" i="1" lang="ru">
                <a:solidFill>
                  <a:schemeClr val="dk1"/>
                </a:solidFill>
              </a:rPr>
              <a:t>Услуга будет создана на основе специальной системы подготовки специалистов</a:t>
            </a:r>
            <a:r>
              <a:rPr i="1" lang="ru">
                <a:solidFill>
                  <a:schemeClr val="dk1"/>
                </a:solidFill>
              </a:rPr>
              <a:t>, способных выполнять диагностирование, техническое обслуживание, ремонт в условиях стоянки автомобиля на парковке.</a:t>
            </a:r>
            <a:endParaRPr i="1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i="1" lang="ru">
                <a:solidFill>
                  <a:schemeClr val="dk1"/>
                </a:solidFill>
              </a:rPr>
              <a:t>  </a:t>
            </a:r>
            <a:r>
              <a:rPr b="1" i="1" lang="ru">
                <a:solidFill>
                  <a:schemeClr val="dk1"/>
                </a:solidFill>
              </a:rPr>
              <a:t>Разработаны алгоритмы обработки заказов для исключения невыгодных выездов.</a:t>
            </a:r>
            <a:endParaRPr b="1" i="1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i="1" lang="ru">
                <a:solidFill>
                  <a:schemeClr val="dk1"/>
                </a:solidFill>
              </a:rPr>
              <a:t>        Разработаны решения по ТО и ремонту на месте:</a:t>
            </a:r>
            <a:endParaRPr i="1">
              <a:solidFill>
                <a:schemeClr val="dk1"/>
              </a:solidFill>
            </a:endParaRPr>
          </a:p>
          <a:p>
            <a:pPr indent="-342900" lvl="0" marL="45720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b="1" i="1" lang="ru">
                <a:solidFill>
                  <a:schemeClr val="dk1"/>
                </a:solidFill>
              </a:rPr>
              <a:t>Замена масла, шиномонтаж без подъемника</a:t>
            </a:r>
            <a:endParaRPr b="1" i="1">
              <a:solidFill>
                <a:schemeClr val="dk1"/>
              </a:solidFill>
            </a:endParaRPr>
          </a:p>
          <a:p>
            <a:pPr indent="-3429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b="1" i="1" lang="ru">
                <a:solidFill>
                  <a:schemeClr val="dk1"/>
                </a:solidFill>
              </a:rPr>
              <a:t>Комплект услуг по диагностике оригинальными, разработанными в ВоГУ методами.</a:t>
            </a:r>
            <a:endParaRPr b="1" i="1">
              <a:solidFill>
                <a:schemeClr val="dk1"/>
              </a:solidFill>
            </a:endParaRPr>
          </a:p>
        </p:txBody>
      </p:sp>
      <p:cxnSp>
        <p:nvCxnSpPr>
          <p:cNvPr id="104" name="Google Shape;104;p5"/>
          <p:cNvCxnSpPr/>
          <p:nvPr/>
        </p:nvCxnSpPr>
        <p:spPr>
          <a:xfrm flipH="1" rot="10800000">
            <a:off x="326550" y="960000"/>
            <a:ext cx="8490900" cy="108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05" name="Google Shape;10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934825"/>
            <a:ext cx="9143999" cy="219625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5"/>
          <p:cNvSpPr txBox="1"/>
          <p:nvPr/>
        </p:nvSpPr>
        <p:spPr>
          <a:xfrm>
            <a:off x="8763800" y="-13450"/>
            <a:ext cx="344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595959"/>
                </a:solidFill>
              </a:rPr>
              <a:t>5</a:t>
            </a:r>
            <a:endParaRPr sz="1300">
              <a:solidFill>
                <a:srgbClr val="595959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>
                <a:solidFill>
                  <a:srgbClr val="CC0000"/>
                </a:solidFill>
              </a:rPr>
              <a:t>ПРИНЦИП РАБОТЫ ПРОДУКТА/РЕШЕНИЯ </a:t>
            </a:r>
            <a:endParaRPr>
              <a:solidFill>
                <a:srgbClr val="CC0000"/>
              </a:solidFill>
            </a:endParaRPr>
          </a:p>
        </p:txBody>
      </p:sp>
      <p:sp>
        <p:nvSpPr>
          <p:cNvPr id="112" name="Google Shape;112;p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i="1" lang="ru">
                <a:solidFill>
                  <a:srgbClr val="999999"/>
                </a:solidFill>
              </a:rPr>
              <a:t>    </a:t>
            </a:r>
            <a:r>
              <a:rPr i="1" lang="ru" sz="1900">
                <a:solidFill>
                  <a:srgbClr val="999999"/>
                </a:solidFill>
              </a:rPr>
              <a:t> </a:t>
            </a:r>
            <a:r>
              <a:rPr i="1" lang="ru" sz="1700">
                <a:solidFill>
                  <a:schemeClr val="dk1"/>
                </a:solidFill>
              </a:rPr>
              <a:t>Сломался автомобиль или требуется плановое обслуживание…???</a:t>
            </a:r>
            <a:endParaRPr i="1" sz="17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i="1" lang="ru" sz="1700">
                <a:solidFill>
                  <a:schemeClr val="dk1"/>
                </a:solidFill>
              </a:rPr>
              <a:t>Тех. помощь приедет к Вашему автомобилю в течение нескольких часов пока Вы занимайтесь своими делами. Вы экономите время и нервы.</a:t>
            </a:r>
            <a:endParaRPr i="1" sz="17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t/>
            </a:r>
            <a:endParaRPr i="1" sz="1600">
              <a:solidFill>
                <a:schemeClr val="dk1"/>
              </a:solidFill>
            </a:endParaRPr>
          </a:p>
        </p:txBody>
      </p:sp>
      <p:cxnSp>
        <p:nvCxnSpPr>
          <p:cNvPr id="113" name="Google Shape;113;p6"/>
          <p:cNvCxnSpPr/>
          <p:nvPr/>
        </p:nvCxnSpPr>
        <p:spPr>
          <a:xfrm flipH="1" rot="10800000">
            <a:off x="326550" y="960000"/>
            <a:ext cx="8490900" cy="108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14" name="Google Shape;114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2125" y="2614838"/>
            <a:ext cx="1575875" cy="1051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6"/>
          <p:cNvPicPr preferRelativeResize="0"/>
          <p:nvPr/>
        </p:nvPicPr>
        <p:blipFill rotWithShape="1">
          <a:blip r:embed="rId4">
            <a:alphaModFix/>
          </a:blip>
          <a:srcRect b="0" l="15775" r="0" t="0"/>
          <a:stretch/>
        </p:blipFill>
        <p:spPr>
          <a:xfrm>
            <a:off x="2202600" y="2540225"/>
            <a:ext cx="1423225" cy="1126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52000" y="2540225"/>
            <a:ext cx="1126500" cy="11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6"/>
          <p:cNvPicPr preferRelativeResize="0"/>
          <p:nvPr/>
        </p:nvPicPr>
        <p:blipFill rotWithShape="1">
          <a:blip r:embed="rId6">
            <a:alphaModFix/>
          </a:blip>
          <a:srcRect b="0" l="9510" r="5721" t="0"/>
          <a:stretch/>
        </p:blipFill>
        <p:spPr>
          <a:xfrm>
            <a:off x="5278625" y="2540225"/>
            <a:ext cx="1937826" cy="11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16576" y="2792350"/>
            <a:ext cx="1486200" cy="1971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16972" y="4077774"/>
            <a:ext cx="1239751" cy="928876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6"/>
          <p:cNvSpPr/>
          <p:nvPr/>
        </p:nvSpPr>
        <p:spPr>
          <a:xfrm>
            <a:off x="1835250" y="3839850"/>
            <a:ext cx="760500" cy="1512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6"/>
          <p:cNvSpPr/>
          <p:nvPr/>
        </p:nvSpPr>
        <p:spPr>
          <a:xfrm>
            <a:off x="3406775" y="3839850"/>
            <a:ext cx="760500" cy="1512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6"/>
          <p:cNvSpPr/>
          <p:nvPr/>
        </p:nvSpPr>
        <p:spPr>
          <a:xfrm>
            <a:off x="4891900" y="3839850"/>
            <a:ext cx="760500" cy="1512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6"/>
          <p:cNvSpPr/>
          <p:nvPr/>
        </p:nvSpPr>
        <p:spPr>
          <a:xfrm>
            <a:off x="6656075" y="3839850"/>
            <a:ext cx="760500" cy="1512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6"/>
          <p:cNvSpPr txBox="1"/>
          <p:nvPr/>
        </p:nvSpPr>
        <p:spPr>
          <a:xfrm>
            <a:off x="452125" y="3715350"/>
            <a:ext cx="1239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Заказ услуги</a:t>
            </a:r>
            <a:endParaRPr/>
          </a:p>
        </p:txBody>
      </p:sp>
      <p:sp>
        <p:nvSpPr>
          <p:cNvPr id="125" name="Google Shape;125;p6"/>
          <p:cNvSpPr txBox="1"/>
          <p:nvPr/>
        </p:nvSpPr>
        <p:spPr>
          <a:xfrm>
            <a:off x="1835250" y="3991050"/>
            <a:ext cx="16929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Диспетчер обрабатывает заказ и принимает решение</a:t>
            </a:r>
            <a:endParaRPr/>
          </a:p>
        </p:txBody>
      </p:sp>
      <p:sp>
        <p:nvSpPr>
          <p:cNvPr id="126" name="Google Shape;126;p6"/>
          <p:cNvSpPr txBox="1"/>
          <p:nvPr/>
        </p:nvSpPr>
        <p:spPr>
          <a:xfrm>
            <a:off x="3313150" y="4314300"/>
            <a:ext cx="819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Оплата выезда</a:t>
            </a:r>
            <a:endParaRPr/>
          </a:p>
        </p:txBody>
      </p:sp>
      <p:sp>
        <p:nvSpPr>
          <p:cNvPr id="127" name="Google Shape;127;p6"/>
          <p:cNvSpPr txBox="1"/>
          <p:nvPr/>
        </p:nvSpPr>
        <p:spPr>
          <a:xfrm>
            <a:off x="4263425" y="4164175"/>
            <a:ext cx="10152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Приезд специалистов</a:t>
            </a:r>
            <a:endParaRPr/>
          </a:p>
        </p:txBody>
      </p:sp>
      <p:pic>
        <p:nvPicPr>
          <p:cNvPr id="128" name="Google Shape;128;p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069652" y="2263950"/>
            <a:ext cx="712421" cy="615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6"/>
          <p:cNvSpPr txBox="1"/>
          <p:nvPr/>
        </p:nvSpPr>
        <p:spPr>
          <a:xfrm>
            <a:off x="5568450" y="4206450"/>
            <a:ext cx="1015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Оказание услуги</a:t>
            </a:r>
            <a:endParaRPr/>
          </a:p>
        </p:txBody>
      </p:sp>
      <p:pic>
        <p:nvPicPr>
          <p:cNvPr id="130" name="Google Shape;130;p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0" y="4934825"/>
            <a:ext cx="9143999" cy="219625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6"/>
          <p:cNvSpPr txBox="1"/>
          <p:nvPr/>
        </p:nvSpPr>
        <p:spPr>
          <a:xfrm>
            <a:off x="8763800" y="-13450"/>
            <a:ext cx="344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595959"/>
                </a:solidFill>
              </a:rPr>
              <a:t>6</a:t>
            </a:r>
            <a:endParaRPr sz="1300">
              <a:solidFill>
                <a:srgbClr val="595959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>
                <a:solidFill>
                  <a:srgbClr val="CC0000"/>
                </a:solidFill>
              </a:rPr>
              <a:t>ПОЛЬЗОВАТЕЛЬ</a:t>
            </a:r>
            <a:endParaRPr>
              <a:solidFill>
                <a:srgbClr val="CC0000"/>
              </a:solidFill>
            </a:endParaRPr>
          </a:p>
        </p:txBody>
      </p:sp>
      <p:sp>
        <p:nvSpPr>
          <p:cNvPr id="137" name="Google Shape;137;p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just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b="1" i="1" lang="ru" sz="1600">
                <a:solidFill>
                  <a:schemeClr val="dk1"/>
                </a:solidFill>
              </a:rPr>
              <a:t>Владельцы автомобилей, не имеющие желания и возможности заниматься ремонтом автомобиля</a:t>
            </a:r>
            <a:r>
              <a:rPr i="1" lang="ru" sz="1600">
                <a:solidFill>
                  <a:schemeClr val="dk1"/>
                </a:solidFill>
              </a:rPr>
              <a:t>. Готовы заплатить за услугу, и экономить время. Не стоя в очереди в автосервис и затрачивая время на поездки туда.</a:t>
            </a:r>
            <a:endParaRPr i="1" sz="16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b="1" i="1" lang="ru" sz="1600">
                <a:solidFill>
                  <a:schemeClr val="dk1"/>
                </a:solidFill>
              </a:rPr>
              <a:t>Владеют автомобилями возрастом от 3 до 10 лет с высокой занятостью на работе с доходом выше среднего.</a:t>
            </a:r>
            <a:endParaRPr b="1" i="1"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t/>
            </a:r>
            <a:endParaRPr i="1" sz="1600">
              <a:solidFill>
                <a:schemeClr val="dk1"/>
              </a:solidFill>
            </a:endParaRPr>
          </a:p>
        </p:txBody>
      </p:sp>
      <p:cxnSp>
        <p:nvCxnSpPr>
          <p:cNvPr id="138" name="Google Shape;138;p7"/>
          <p:cNvCxnSpPr/>
          <p:nvPr/>
        </p:nvCxnSpPr>
        <p:spPr>
          <a:xfrm flipH="1" rot="10800000">
            <a:off x="326550" y="960000"/>
            <a:ext cx="8490900" cy="108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39" name="Google Shape;139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6725" y="3110600"/>
            <a:ext cx="2118477" cy="15274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19611" y="3110600"/>
            <a:ext cx="2511570" cy="1527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30874" y="3110600"/>
            <a:ext cx="2118477" cy="152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0" y="4934825"/>
            <a:ext cx="9143999" cy="219625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7"/>
          <p:cNvSpPr txBox="1"/>
          <p:nvPr/>
        </p:nvSpPr>
        <p:spPr>
          <a:xfrm>
            <a:off x="8763800" y="-13450"/>
            <a:ext cx="344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595959"/>
                </a:solidFill>
              </a:rPr>
              <a:t>7</a:t>
            </a:r>
            <a:endParaRPr sz="1300">
              <a:solidFill>
                <a:srgbClr val="595959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d434e46ce_0_0"/>
          <p:cNvSpPr txBox="1"/>
          <p:nvPr>
            <p:ph type="title"/>
          </p:nvPr>
        </p:nvSpPr>
        <p:spPr>
          <a:xfrm>
            <a:off x="311700" y="2615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>
                <a:solidFill>
                  <a:srgbClr val="CC0000"/>
                </a:solidFill>
              </a:rPr>
              <a:t> БИЗНЕС-МОДЕЛЬ</a:t>
            </a:r>
            <a:endParaRPr>
              <a:solidFill>
                <a:srgbClr val="CC0000"/>
              </a:solidFill>
            </a:endParaRPr>
          </a:p>
        </p:txBody>
      </p:sp>
      <p:cxnSp>
        <p:nvCxnSpPr>
          <p:cNvPr id="149" name="Google Shape;149;g29d434e46ce_0_0"/>
          <p:cNvCxnSpPr/>
          <p:nvPr/>
        </p:nvCxnSpPr>
        <p:spPr>
          <a:xfrm flipH="1" rot="10800000">
            <a:off x="326563" y="778325"/>
            <a:ext cx="8490900" cy="108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50" name="Google Shape;150;g29d434e46ce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934825"/>
            <a:ext cx="9143999" cy="219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51" name="Google Shape;151;g29d434e46ce_0_0"/>
          <p:cNvGraphicFramePr/>
          <p:nvPr/>
        </p:nvGraphicFramePr>
        <p:xfrm>
          <a:off x="55613" y="8442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{8A926F1E-E73E-4478-A0A9-7A08A7676904}</a:tableStyleId>
              </a:tblPr>
              <a:tblGrid>
                <a:gridCol w="1816650"/>
                <a:gridCol w="1953375"/>
                <a:gridCol w="1408975"/>
                <a:gridCol w="2087550"/>
                <a:gridCol w="1766225"/>
              </a:tblGrid>
              <a:tr h="1735350">
                <a:tc rowSpan="2">
                  <a:txBody>
                    <a:bodyPr/>
                    <a:lstStyle/>
                    <a:p>
                      <a:pPr indent="0" lvl="0" marL="0" rtl="0" algn="just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800">
                          <a:solidFill>
                            <a:srgbClr val="00B0F0"/>
                          </a:solidFill>
                        </a:rPr>
                        <a:t>ПРОБЛЕМА</a:t>
                      </a:r>
                      <a:endParaRPr b="1" sz="800">
                        <a:solidFill>
                          <a:srgbClr val="00B0F0"/>
                        </a:solidFill>
                      </a:endParaRPr>
                    </a:p>
                    <a:p>
                      <a:pPr indent="0" lvl="0" marL="0" rtl="0" algn="just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У клиентов нет времени или желания посещать автосервис, разбираться с неисправностями самостоятельно. Нет навыков, знакомых, которые могут это сделать.</a:t>
                      </a:r>
                      <a:endParaRPr sz="1100"/>
                    </a:p>
                    <a:p>
                      <a:pPr indent="0" lvl="0" marL="0" rtl="0" algn="just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" sz="1100"/>
                        <a:t>Альтернатива – отдать автомобиль в автосервис.</a:t>
                      </a:r>
                      <a:endParaRPr sz="1100"/>
                    </a:p>
                  </a:txBody>
                  <a:tcPr marT="91425" marB="91425" marR="68575" marL="68575">
                    <a:lnL cap="flat" cmpd="sng" w="238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38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38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800">
                          <a:solidFill>
                            <a:srgbClr val="00B0F0"/>
                          </a:solidFill>
                        </a:rPr>
                        <a:t>РЕШЕНИЕ</a:t>
                      </a:r>
                      <a:endParaRPr b="1" sz="800">
                        <a:solidFill>
                          <a:srgbClr val="00B0F0"/>
                        </a:solidFill>
                      </a:endParaRPr>
                    </a:p>
                    <a:p>
                      <a:pPr indent="0" lvl="0" marL="0" rtl="0" algn="just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" sz="1100"/>
                        <a:t>Оказание услуг по ремонту на месте  нахождения клиента с помощью мобильной  тех. помощь.</a:t>
                      </a:r>
                      <a:endParaRPr sz="1100"/>
                    </a:p>
                  </a:txBody>
                  <a:tcPr marT="91425" marB="91425" marR="68575" marL="68575">
                    <a:lnL cap="flat" cmpd="sng" w="238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38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38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38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just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800">
                          <a:solidFill>
                            <a:srgbClr val="00B0F0"/>
                          </a:solidFill>
                        </a:rPr>
                        <a:t>ЦЕННОСТНОЕ ПРЕДЛОЖЕНИЕ</a:t>
                      </a:r>
                      <a:endParaRPr b="1" sz="800">
                        <a:solidFill>
                          <a:srgbClr val="00B0F0"/>
                        </a:solidFill>
                      </a:endParaRPr>
                    </a:p>
                    <a:p>
                      <a:pPr indent="0" lvl="0" marL="0" rtl="0" algn="just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" sz="1100"/>
                        <a:t>Наше решение избавит клиента от необходимости тратить время на обслуживание и ремонт автомобиля в автосервисе. Мы сделаем это на месте.</a:t>
                      </a:r>
                      <a:endParaRPr sz="1100"/>
                    </a:p>
                  </a:txBody>
                  <a:tcPr marT="91425" marB="91425" marR="68575" marL="68575">
                    <a:lnL cap="flat" cmpd="sng" w="238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38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38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800">
                          <a:solidFill>
                            <a:srgbClr val="00B0F0"/>
                          </a:solidFill>
                        </a:rPr>
                        <a:t>НЕРЫНОЧНОЕ КОНКУРЕНТНОЕ ПРЕИМУЩЕСТВО</a:t>
                      </a:r>
                      <a:endParaRPr b="1" sz="800">
                        <a:solidFill>
                          <a:srgbClr val="00B0F0"/>
                        </a:solidFill>
                      </a:endParaRPr>
                    </a:p>
                    <a:p>
                      <a:pPr indent="0" lvl="0" marL="0" rtl="0" algn="just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Оригинальные методик диагностирования.</a:t>
                      </a:r>
                      <a:endParaRPr sz="1100"/>
                    </a:p>
                    <a:p>
                      <a:pPr indent="0" lvl="0" marL="0" rtl="0" algn="just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" sz="1100"/>
                        <a:t>Оригинальные методики обучения специалистов и ремонта в на месте.</a:t>
                      </a:r>
                      <a:endParaRPr sz="1100"/>
                    </a:p>
                  </a:txBody>
                  <a:tcPr marT="91425" marB="91425" marR="68575" marL="68575">
                    <a:lnL cap="flat" cmpd="sng" w="238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38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38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38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just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800">
                          <a:solidFill>
                            <a:srgbClr val="00B0F0"/>
                          </a:solidFill>
                        </a:rPr>
                        <a:t>КЛИЕНТСКИЕ СЕГМЕНТЫ</a:t>
                      </a:r>
                      <a:endParaRPr b="1" sz="800">
                        <a:solidFill>
                          <a:srgbClr val="00B0F0"/>
                        </a:solidFill>
                      </a:endParaRPr>
                    </a:p>
                    <a:p>
                      <a:pPr indent="0" lvl="0" marL="0" rtl="0"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Владельцы автомобилей с высокой занятостью на работе с доходом выше среднего.</a:t>
                      </a:r>
                      <a:endParaRPr sz="1100"/>
                    </a:p>
                  </a:txBody>
                  <a:tcPr marT="91425" marB="91425" marR="68575" marL="68575">
                    <a:lnL cap="flat" cmpd="sng" w="238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38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38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874850">
                <a:tc vMerge="1"/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800">
                          <a:solidFill>
                            <a:srgbClr val="00B0F0"/>
                          </a:solidFill>
                        </a:rPr>
                        <a:t>КЛЮЧЕВЫЕ МЕТРИКИ</a:t>
                      </a:r>
                      <a:endParaRPr b="1" sz="800">
                        <a:solidFill>
                          <a:srgbClr val="00B0F0"/>
                        </a:solidFill>
                      </a:endParaRPr>
                    </a:p>
                    <a:p>
                      <a:pPr indent="0" lvl="0" marL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</a:rPr>
                        <a:t>Владеют автомобилями возрастом от 3 до 10 лет с высокой занятостью на работе с доходом выше среднего.</a:t>
                      </a:r>
                      <a:endParaRPr sz="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</a:rPr>
                        <a:t>Средняя стоимость одной услуги 4 тыс. руб.</a:t>
                      </a:r>
                      <a:endParaRPr sz="8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68575" marL="68575">
                    <a:lnL cap="flat" cmpd="sng" w="238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38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38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 vMerge="1"/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900">
                          <a:solidFill>
                            <a:srgbClr val="00B0F0"/>
                          </a:solidFill>
                        </a:rPr>
                        <a:t>КАНАЛЫ</a:t>
                      </a:r>
                      <a:endParaRPr b="1" sz="900">
                        <a:solidFill>
                          <a:srgbClr val="00B0F0"/>
                        </a:solidFill>
                      </a:endParaRPr>
                    </a:p>
                    <a:p>
                      <a:pPr indent="0" lvl="0" marL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</a:rPr>
                        <a:t>Автосалоны, банки, каршеринг, автомойки, магазины по продаже запчастей, шиномонтажи.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68575" marL="68575">
                    <a:lnL cap="flat" cmpd="sng" w="238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38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38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 vMerge="1"/>
              </a:tr>
            </a:tbl>
          </a:graphicData>
        </a:graphic>
      </p:graphicFrame>
      <p:graphicFrame>
        <p:nvGraphicFramePr>
          <p:cNvPr id="152" name="Google Shape;152;g29d434e46ce_0_0"/>
          <p:cNvGraphicFramePr/>
          <p:nvPr/>
        </p:nvGraphicFramePr>
        <p:xfrm>
          <a:off x="55625" y="3618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{8A926F1E-E73E-4478-A0A9-7A08A7676904}</a:tableStyleId>
              </a:tblPr>
              <a:tblGrid>
                <a:gridCol w="1816650"/>
                <a:gridCol w="1953375"/>
                <a:gridCol w="1679875"/>
                <a:gridCol w="1816650"/>
                <a:gridCol w="1766225"/>
              </a:tblGrid>
              <a:tr h="1290775">
                <a:tc gridSpan="2">
                  <a:txBody>
                    <a:bodyPr/>
                    <a:lstStyle/>
                    <a:p>
                      <a:pPr indent="0" lvl="0" marL="45720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800">
                          <a:solidFill>
                            <a:srgbClr val="00B0F0"/>
                          </a:solidFill>
                        </a:rPr>
                        <a:t>СТРУКТУРА РАСХОДОВ</a:t>
                      </a:r>
                      <a:endParaRPr b="1" sz="800">
                        <a:solidFill>
                          <a:srgbClr val="00B0F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</a:rPr>
                        <a:t>ФОТ 3 млн руб. (2 тех. специалиста+диспетчер+ менеджер,экономист).</a:t>
                      </a:r>
                      <a:endParaRPr sz="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</a:rPr>
                        <a:t>Содержание автомобиля - 2 млн руб.</a:t>
                      </a:r>
                      <a:endParaRPr sz="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</a:rPr>
                        <a:t>Амортизация автомобиля и оборудования - 2 млн руб.</a:t>
                      </a:r>
                      <a:endParaRPr sz="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</a:rPr>
                        <a:t>Аренда помещения - 1,5 млн руб.</a:t>
                      </a:r>
                      <a:endParaRPr sz="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</a:rPr>
                        <a:t>Другое - 0,5 млн руб.</a:t>
                      </a:r>
                      <a:endParaRPr sz="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800">
                          <a:solidFill>
                            <a:schemeClr val="dk1"/>
                          </a:solidFill>
                        </a:rPr>
                        <a:t>Все затраты: 8,5 млн руб. в год</a:t>
                      </a:r>
                      <a:endParaRPr b="1" sz="8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gridSpan="3">
                  <a:txBody>
                    <a:bodyPr/>
                    <a:lstStyle/>
                    <a:p>
                      <a:pPr indent="450000" lvl="0" marL="0" rtl="0" algn="just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800">
                          <a:solidFill>
                            <a:srgbClr val="00B0F0"/>
                          </a:solidFill>
                        </a:rPr>
                        <a:t>СТРУКТУРА ДОХОДОВ</a:t>
                      </a:r>
                      <a:endParaRPr b="1" sz="800">
                        <a:solidFill>
                          <a:srgbClr val="00B0F0"/>
                        </a:solidFill>
                      </a:endParaRPr>
                    </a:p>
                    <a:p>
                      <a:pPr indent="0" lvl="0" marL="457200" rtl="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</a:rPr>
                        <a:t>Средняя стоимость одной услуги - 0,004 (4 тыс. руб.).</a:t>
                      </a:r>
                      <a:endParaRPr sz="800">
                        <a:solidFill>
                          <a:schemeClr val="dk1"/>
                        </a:solidFill>
                      </a:endParaRPr>
                    </a:p>
                    <a:p>
                      <a:pPr indent="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</a:rPr>
                        <a:t>Число услуг одного экипажа в смену - 8.</a:t>
                      </a:r>
                      <a:endParaRPr sz="800">
                        <a:solidFill>
                          <a:schemeClr val="dk1"/>
                        </a:solidFill>
                      </a:endParaRPr>
                    </a:p>
                    <a:p>
                      <a:pPr indent="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</a:rPr>
                        <a:t>Выручка одного экипажа в год - 10,5 млн руб.</a:t>
                      </a:r>
                      <a:endParaRPr sz="800">
                        <a:solidFill>
                          <a:schemeClr val="dk1"/>
                        </a:solidFill>
                      </a:endParaRPr>
                    </a:p>
                    <a:p>
                      <a:pPr indent="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</a:rPr>
                        <a:t>Продажа услуги клиентам автосервисов и автосалонам - 0,5</a:t>
                      </a:r>
                      <a:endParaRPr sz="800">
                        <a:solidFill>
                          <a:schemeClr val="dk1"/>
                        </a:solidFill>
                      </a:endParaRPr>
                    </a:p>
                    <a:p>
                      <a:pPr indent="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800">
                          <a:solidFill>
                            <a:schemeClr val="dk1"/>
                          </a:solidFill>
                        </a:rPr>
                        <a:t>Общая выручка - 11 млн руб.</a:t>
                      </a:r>
                      <a:endParaRPr sz="8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</a:tr>
            </a:tbl>
          </a:graphicData>
        </a:graphic>
      </p:graphicFrame>
      <p:sp>
        <p:nvSpPr>
          <p:cNvPr id="153" name="Google Shape;153;g29d434e46ce_0_0"/>
          <p:cNvSpPr txBox="1"/>
          <p:nvPr/>
        </p:nvSpPr>
        <p:spPr>
          <a:xfrm>
            <a:off x="8771700" y="60125"/>
            <a:ext cx="3318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dk2"/>
                </a:solidFill>
              </a:rPr>
              <a:t>8</a:t>
            </a:r>
            <a:endParaRPr sz="13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>
                <a:solidFill>
                  <a:srgbClr val="CC0000"/>
                </a:solidFill>
              </a:rPr>
              <a:t>Маркетинговая	стратегия</a:t>
            </a:r>
            <a:endParaRPr>
              <a:solidFill>
                <a:srgbClr val="CC0000"/>
              </a:solidFill>
            </a:endParaRPr>
          </a:p>
        </p:txBody>
      </p:sp>
      <p:cxnSp>
        <p:nvCxnSpPr>
          <p:cNvPr id="159" name="Google Shape;159;p10"/>
          <p:cNvCxnSpPr/>
          <p:nvPr/>
        </p:nvCxnSpPr>
        <p:spPr>
          <a:xfrm flipH="1" rot="10800000">
            <a:off x="326550" y="960000"/>
            <a:ext cx="8490900" cy="108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60" name="Google Shape;160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934825"/>
            <a:ext cx="9143999" cy="2196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1" name="Google Shape;161;p10"/>
          <p:cNvGrpSpPr/>
          <p:nvPr/>
        </p:nvGrpSpPr>
        <p:grpSpPr>
          <a:xfrm>
            <a:off x="1704175" y="970800"/>
            <a:ext cx="6149400" cy="3857100"/>
            <a:chOff x="2866725" y="971575"/>
            <a:chExt cx="6149400" cy="3857100"/>
          </a:xfrm>
        </p:grpSpPr>
        <p:pic>
          <p:nvPicPr>
            <p:cNvPr id="162" name="Google Shape;162;p1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866725" y="971575"/>
              <a:ext cx="6149400" cy="37699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3" name="Google Shape;163;p10"/>
            <p:cNvSpPr txBox="1"/>
            <p:nvPr/>
          </p:nvSpPr>
          <p:spPr>
            <a:xfrm>
              <a:off x="4867654" y="2350300"/>
              <a:ext cx="2247300" cy="93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1" lang="ru" sz="1100">
                  <a:solidFill>
                    <a:srgbClr val="666666"/>
                  </a:solidFill>
                </a:rPr>
                <a:t>Р</a:t>
              </a:r>
              <a:r>
                <a:rPr b="1" i="1" lang="ru" sz="1100">
                  <a:solidFill>
                    <a:srgbClr val="666666"/>
                  </a:solidFill>
                </a:rPr>
                <a:t>аспространение</a:t>
              </a:r>
              <a:endParaRPr b="1" i="1" sz="1100">
                <a:solidFill>
                  <a:srgbClr val="666666"/>
                </a:solidFill>
              </a:endParaRPr>
            </a:p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1" lang="ru" sz="1100">
                  <a:solidFill>
                    <a:srgbClr val="666666"/>
                  </a:solidFill>
                </a:rPr>
                <a:t>информации</a:t>
              </a:r>
              <a:endParaRPr b="1" i="1" sz="1100">
                <a:solidFill>
                  <a:srgbClr val="666666"/>
                </a:solidFill>
              </a:endParaRPr>
            </a:p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ru" sz="1100">
                  <a:solidFill>
                    <a:srgbClr val="666666"/>
                  </a:solidFill>
                </a:rPr>
                <a:t>на местах притяжения</a:t>
              </a:r>
              <a:endParaRPr i="1" sz="1100">
                <a:solidFill>
                  <a:srgbClr val="666666"/>
                </a:solidFill>
              </a:endParaRPr>
            </a:p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ru" sz="1100">
                  <a:solidFill>
                    <a:srgbClr val="666666"/>
                  </a:solidFill>
                </a:rPr>
                <a:t>пользователей</a:t>
              </a:r>
              <a:endParaRPr sz="700">
                <a:solidFill>
                  <a:srgbClr val="666666"/>
                </a:solidFill>
              </a:endParaRPr>
            </a:p>
          </p:txBody>
        </p:sp>
        <p:sp>
          <p:nvSpPr>
            <p:cNvPr id="164" name="Google Shape;164;p10"/>
            <p:cNvSpPr txBox="1"/>
            <p:nvPr/>
          </p:nvSpPr>
          <p:spPr>
            <a:xfrm>
              <a:off x="4014250" y="1371650"/>
              <a:ext cx="1585800" cy="69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solidFill>
                    <a:schemeClr val="dk1"/>
                  </a:solidFill>
                </a:rPr>
                <a:t>автосалоны</a:t>
              </a:r>
              <a:endParaRPr b="1" sz="1300">
                <a:solidFill>
                  <a:schemeClr val="dk1"/>
                </a:solidFill>
              </a:endParaRPr>
            </a:p>
            <a:p>
              <a:pPr indent="0" lvl="0" marL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chemeClr val="dk1"/>
                  </a:solidFill>
                </a:rPr>
                <a:t>подержанных</a:t>
              </a:r>
              <a:endParaRPr sz="1000">
                <a:solidFill>
                  <a:schemeClr val="dk1"/>
                </a:solidFill>
              </a:endParaRPr>
            </a:p>
            <a:p>
              <a:pPr indent="0" lvl="0" marL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chemeClr val="dk1"/>
                  </a:solidFill>
                </a:rPr>
                <a:t>автомобилей</a:t>
              </a:r>
              <a:endParaRPr sz="600"/>
            </a:p>
          </p:txBody>
        </p:sp>
        <p:sp>
          <p:nvSpPr>
            <p:cNvPr id="165" name="Google Shape;165;p10"/>
            <p:cNvSpPr txBox="1"/>
            <p:nvPr/>
          </p:nvSpPr>
          <p:spPr>
            <a:xfrm>
              <a:off x="6356300" y="1478675"/>
              <a:ext cx="1585800" cy="538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solidFill>
                    <a:schemeClr val="dk1"/>
                  </a:solidFill>
                </a:rPr>
                <a:t>банки</a:t>
              </a:r>
              <a:endParaRPr b="1" sz="1300">
                <a:solidFill>
                  <a:schemeClr val="dk1"/>
                </a:solidFill>
              </a:endParaRPr>
            </a:p>
            <a:p>
              <a:pPr indent="0" lvl="0" marL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chemeClr val="dk1"/>
                  </a:solidFill>
                </a:rPr>
                <a:t>при выдаче кредитов</a:t>
              </a:r>
              <a:endParaRPr sz="600"/>
            </a:p>
          </p:txBody>
        </p:sp>
        <p:sp>
          <p:nvSpPr>
            <p:cNvPr id="166" name="Google Shape;166;p10"/>
            <p:cNvSpPr txBox="1"/>
            <p:nvPr/>
          </p:nvSpPr>
          <p:spPr>
            <a:xfrm>
              <a:off x="7182175" y="3020450"/>
              <a:ext cx="1585800" cy="89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solidFill>
                    <a:schemeClr val="dk1"/>
                  </a:solidFill>
                </a:rPr>
                <a:t>страховые компании</a:t>
              </a:r>
              <a:endParaRPr b="1" sz="1300">
                <a:solidFill>
                  <a:schemeClr val="dk1"/>
                </a:solidFill>
              </a:endParaRPr>
            </a:p>
            <a:p>
              <a:pPr indent="0" lvl="0" marL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chemeClr val="dk1"/>
                  </a:solidFill>
                </a:rPr>
                <a:t>Полисы ОСАГО, КАСКО</a:t>
              </a:r>
              <a:endParaRPr sz="600"/>
            </a:p>
          </p:txBody>
        </p:sp>
        <p:sp>
          <p:nvSpPr>
            <p:cNvPr id="167" name="Google Shape;167;p10"/>
            <p:cNvSpPr txBox="1"/>
            <p:nvPr/>
          </p:nvSpPr>
          <p:spPr>
            <a:xfrm>
              <a:off x="4834500" y="3828175"/>
              <a:ext cx="2313600" cy="1000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200">
                  <a:solidFill>
                    <a:schemeClr val="dk1"/>
                  </a:solidFill>
                </a:rPr>
                <a:t>автомойки, магазины запчастей, шиномонтажи</a:t>
              </a:r>
              <a:endParaRPr b="1" sz="1200"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1"/>
                  </a:solidFill>
                </a:rPr>
                <a:t>распространение информации</a:t>
              </a:r>
              <a:endParaRPr b="1" sz="1200">
                <a:solidFill>
                  <a:schemeClr val="dk1"/>
                </a:solidFill>
              </a:endParaRPr>
            </a:p>
            <a:p>
              <a:pPr indent="0" lvl="0" marL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500"/>
            </a:p>
          </p:txBody>
        </p:sp>
        <p:sp>
          <p:nvSpPr>
            <p:cNvPr id="168" name="Google Shape;168;p10"/>
            <p:cNvSpPr txBox="1"/>
            <p:nvPr/>
          </p:nvSpPr>
          <p:spPr>
            <a:xfrm>
              <a:off x="3068400" y="2844700"/>
              <a:ext cx="1503600" cy="81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200">
                  <a:solidFill>
                    <a:schemeClr val="dk1"/>
                  </a:solidFill>
                </a:rPr>
                <a:t>каршеринговые компании</a:t>
              </a:r>
              <a:endParaRPr b="1" sz="1200"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1"/>
                  </a:solidFill>
                </a:rPr>
                <a:t>обслуживание</a:t>
              </a:r>
              <a:endParaRPr b="1" sz="1200">
                <a:solidFill>
                  <a:schemeClr val="dk1"/>
                </a:solidFill>
              </a:endParaRPr>
            </a:p>
            <a:p>
              <a:pPr indent="0" lvl="0" marL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500"/>
            </a:p>
          </p:txBody>
        </p:sp>
      </p:grpSp>
      <p:sp>
        <p:nvSpPr>
          <p:cNvPr id="169" name="Google Shape;169;p10"/>
          <p:cNvSpPr txBox="1"/>
          <p:nvPr/>
        </p:nvSpPr>
        <p:spPr>
          <a:xfrm>
            <a:off x="8763800" y="-13450"/>
            <a:ext cx="344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595959"/>
                </a:solidFill>
              </a:rPr>
              <a:t>9</a:t>
            </a:r>
            <a:endParaRPr sz="1300">
              <a:solidFill>
                <a:srgbClr val="595959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>
                <a:solidFill>
                  <a:srgbClr val="CC0000"/>
                </a:solidFill>
              </a:rPr>
              <a:t>КОНКУРЕНТЫ</a:t>
            </a:r>
            <a:endParaRPr>
              <a:solidFill>
                <a:srgbClr val="CC0000"/>
              </a:solidFill>
            </a:endParaRPr>
          </a:p>
        </p:txBody>
      </p:sp>
      <p:sp>
        <p:nvSpPr>
          <p:cNvPr id="175" name="Google Shape;175;p11"/>
          <p:cNvSpPr txBox="1"/>
          <p:nvPr>
            <p:ph idx="1" type="body"/>
          </p:nvPr>
        </p:nvSpPr>
        <p:spPr>
          <a:xfrm>
            <a:off x="311700" y="1104250"/>
            <a:ext cx="8520600" cy="379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360">
                <a:solidFill>
                  <a:schemeClr val="dk1"/>
                </a:solidFill>
              </a:rPr>
              <a:t>Автосервисы,</a:t>
            </a:r>
            <a:endParaRPr i="1" sz="136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360">
                <a:solidFill>
                  <a:schemeClr val="dk1"/>
                </a:solidFill>
              </a:rPr>
              <a:t>гаражные мастерские,</a:t>
            </a:r>
            <a:endParaRPr i="1" sz="136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360">
                <a:solidFill>
                  <a:schemeClr val="dk1"/>
                </a:solidFill>
              </a:rPr>
              <a:t>крупные автосалоны,</a:t>
            </a:r>
            <a:endParaRPr i="1" sz="136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360">
                <a:solidFill>
                  <a:schemeClr val="dk1"/>
                </a:solidFill>
              </a:rPr>
              <a:t>шиномонтажи,</a:t>
            </a:r>
            <a:endParaRPr i="1" sz="136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360">
                <a:solidFill>
                  <a:schemeClr val="dk1"/>
                </a:solidFill>
              </a:rPr>
              <a:t>автоэлектрики,</a:t>
            </a:r>
            <a:endParaRPr i="1" sz="136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360">
                <a:solidFill>
                  <a:schemeClr val="dk1"/>
                </a:solidFill>
              </a:rPr>
              <a:t>автодиагностика по вызову;</a:t>
            </a:r>
            <a:endParaRPr i="1" sz="136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360">
                <a:solidFill>
                  <a:schemeClr val="dk1"/>
                </a:solidFill>
              </a:rPr>
              <a:t>эвакуаторы.</a:t>
            </a:r>
            <a:endParaRPr i="1" sz="136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770"/>
              <a:buFont typeface="Arial"/>
              <a:buNone/>
            </a:pPr>
            <a:r>
              <a:t/>
            </a:r>
            <a:endParaRPr i="1" sz="186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1260"/>
              <a:buNone/>
            </a:pPr>
            <a:r>
              <a:t/>
            </a:r>
            <a:endParaRPr i="1" sz="1860">
              <a:solidFill>
                <a:srgbClr val="999999"/>
              </a:solidFill>
            </a:endParaRPr>
          </a:p>
        </p:txBody>
      </p:sp>
      <p:cxnSp>
        <p:nvCxnSpPr>
          <p:cNvPr id="176" name="Google Shape;176;p11"/>
          <p:cNvCxnSpPr/>
          <p:nvPr/>
        </p:nvCxnSpPr>
        <p:spPr>
          <a:xfrm flipH="1" rot="10800000">
            <a:off x="326550" y="960000"/>
            <a:ext cx="8490900" cy="108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77" name="Google Shape;177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934825"/>
            <a:ext cx="9143999" cy="21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1"/>
          <p:cNvPicPr preferRelativeResize="0"/>
          <p:nvPr/>
        </p:nvPicPr>
        <p:blipFill rotWithShape="1">
          <a:blip r:embed="rId4">
            <a:alphaModFix/>
          </a:blip>
          <a:srcRect b="19139" l="0" r="0" t="16999"/>
          <a:stretch/>
        </p:blipFill>
        <p:spPr>
          <a:xfrm>
            <a:off x="6710775" y="3629562"/>
            <a:ext cx="2367250" cy="105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16026" y="3650414"/>
            <a:ext cx="3590899" cy="101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1"/>
          <p:cNvPicPr preferRelativeResize="0"/>
          <p:nvPr/>
        </p:nvPicPr>
        <p:blipFill rotWithShape="1">
          <a:blip r:embed="rId6">
            <a:alphaModFix/>
          </a:blip>
          <a:srcRect b="0" l="0" r="0" t="34102"/>
          <a:stretch/>
        </p:blipFill>
        <p:spPr>
          <a:xfrm>
            <a:off x="4923950" y="2278268"/>
            <a:ext cx="2196501" cy="1447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259700" y="1160326"/>
            <a:ext cx="1916600" cy="141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1"/>
          <p:cNvPicPr preferRelativeResize="0"/>
          <p:nvPr/>
        </p:nvPicPr>
        <p:blipFill rotWithShape="1">
          <a:blip r:embed="rId8">
            <a:alphaModFix/>
          </a:blip>
          <a:srcRect b="9253" l="48269" r="0" t="46536"/>
          <a:stretch/>
        </p:blipFill>
        <p:spPr>
          <a:xfrm>
            <a:off x="6635126" y="1213063"/>
            <a:ext cx="1858227" cy="1122852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11"/>
          <p:cNvSpPr txBox="1"/>
          <p:nvPr/>
        </p:nvSpPr>
        <p:spPr>
          <a:xfrm>
            <a:off x="8708175" y="-13450"/>
            <a:ext cx="3999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595959"/>
                </a:solidFill>
              </a:rPr>
              <a:t>10</a:t>
            </a:r>
            <a:endParaRPr sz="1300">
              <a:solidFill>
                <a:srgbClr val="595959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>
                <a:solidFill>
                  <a:srgbClr val="CC0000"/>
                </a:solidFill>
              </a:rPr>
              <a:t>ПЛАН РАБОТЫ НАД ПРОЕКТОМ</a:t>
            </a:r>
            <a:endParaRPr>
              <a:solidFill>
                <a:srgbClr val="CC0000"/>
              </a:solidFill>
            </a:endParaRPr>
          </a:p>
        </p:txBody>
      </p:sp>
      <p:sp>
        <p:nvSpPr>
          <p:cNvPr id="189" name="Google Shape;189;p12"/>
          <p:cNvSpPr txBox="1"/>
          <p:nvPr>
            <p:ph idx="1" type="body"/>
          </p:nvPr>
        </p:nvSpPr>
        <p:spPr>
          <a:xfrm>
            <a:off x="311700" y="1152475"/>
            <a:ext cx="8520600" cy="367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i="1" lang="ru">
                <a:solidFill>
                  <a:schemeClr val="dk1"/>
                </a:solidFill>
              </a:rPr>
              <a:t>Планируется более детально проработать методику подготовки персонала, автоматизацию вызовов и оптимизацию предлагаемых услуг для снижения ложных вызовов и повторных неисправностей гарантийный период.</a:t>
            </a:r>
            <a:endParaRPr i="1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i="1">
              <a:solidFill>
                <a:schemeClr val="dk1"/>
              </a:solidFill>
            </a:endParaRPr>
          </a:p>
          <a:p>
            <a:pPr indent="-3429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i="1" lang="ru">
                <a:solidFill>
                  <a:schemeClr val="dk1"/>
                </a:solidFill>
              </a:rPr>
              <a:t>Разработка критериев отбора при вызове </a:t>
            </a:r>
            <a:r>
              <a:rPr i="1" lang="ru">
                <a:solidFill>
                  <a:srgbClr val="CC4125"/>
                </a:solidFill>
              </a:rPr>
              <a:t>(марта 2024-апрель 2024)</a:t>
            </a:r>
            <a:endParaRPr i="1">
              <a:solidFill>
                <a:srgbClr val="CC4125"/>
              </a:solidFill>
            </a:endParaRPr>
          </a:p>
          <a:p>
            <a:pPr indent="-3429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i="1" lang="ru">
                <a:solidFill>
                  <a:schemeClr val="dk1"/>
                </a:solidFill>
              </a:rPr>
              <a:t>Разработка алгоритма действий в разных ситуациях </a:t>
            </a:r>
            <a:r>
              <a:rPr i="1" lang="ru">
                <a:solidFill>
                  <a:srgbClr val="CC4125"/>
                </a:solidFill>
              </a:rPr>
              <a:t>(марта 2024-апрель 2024)</a:t>
            </a:r>
            <a:r>
              <a:rPr i="1" lang="ru">
                <a:solidFill>
                  <a:srgbClr val="CC4125"/>
                </a:solidFill>
              </a:rPr>
              <a:t>.</a:t>
            </a:r>
            <a:endParaRPr i="1">
              <a:solidFill>
                <a:srgbClr val="CC4125"/>
              </a:solidFill>
            </a:endParaRPr>
          </a:p>
          <a:p>
            <a:pPr indent="-3429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i="1" lang="ru">
                <a:solidFill>
                  <a:schemeClr val="dk1"/>
                </a:solidFill>
              </a:rPr>
              <a:t>Закупка, аренда оборудования. Пилотный запуск проекта на базе существующего автосервиса </a:t>
            </a:r>
            <a:r>
              <a:rPr i="1" lang="ru">
                <a:solidFill>
                  <a:srgbClr val="CC4125"/>
                </a:solidFill>
              </a:rPr>
              <a:t>(май 2024-июнь 2024)</a:t>
            </a:r>
            <a:r>
              <a:rPr i="1" lang="ru">
                <a:solidFill>
                  <a:srgbClr val="CC4125"/>
                </a:solidFill>
              </a:rPr>
              <a:t>.</a:t>
            </a:r>
            <a:endParaRPr i="1">
              <a:solidFill>
                <a:srgbClr val="CC4125"/>
              </a:solidFill>
            </a:endParaRPr>
          </a:p>
          <a:p>
            <a:pPr indent="-3429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i="1" lang="ru">
                <a:solidFill>
                  <a:schemeClr val="dk1"/>
                </a:solidFill>
              </a:rPr>
              <a:t>Расширение перечня услуг. Обучение дополнительных сотрудников, развитие продукта.</a:t>
            </a:r>
            <a:endParaRPr i="1">
              <a:solidFill>
                <a:schemeClr val="dk1"/>
              </a:solidFill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>
                <a:solidFill>
                  <a:srgbClr val="CC4125"/>
                </a:solidFill>
              </a:rPr>
              <a:t>(июль 2025…).</a:t>
            </a:r>
            <a:endParaRPr i="1">
              <a:solidFill>
                <a:srgbClr val="A61C00"/>
              </a:solidFill>
            </a:endParaRPr>
          </a:p>
        </p:txBody>
      </p:sp>
      <p:cxnSp>
        <p:nvCxnSpPr>
          <p:cNvPr id="190" name="Google Shape;190;p12"/>
          <p:cNvCxnSpPr/>
          <p:nvPr/>
        </p:nvCxnSpPr>
        <p:spPr>
          <a:xfrm flipH="1" rot="10800000">
            <a:off x="326550" y="960000"/>
            <a:ext cx="8490900" cy="108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91" name="Google Shape;191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934825"/>
            <a:ext cx="9143999" cy="219625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12"/>
          <p:cNvSpPr txBox="1"/>
          <p:nvPr/>
        </p:nvSpPr>
        <p:spPr>
          <a:xfrm>
            <a:off x="8708175" y="-13450"/>
            <a:ext cx="3999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595959"/>
                </a:solidFill>
              </a:rPr>
              <a:t>11</a:t>
            </a:r>
            <a:endParaRPr sz="1300">
              <a:solidFill>
                <a:srgbClr val="595959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9cd6b8bad9_1_22"/>
          <p:cNvSpPr txBox="1"/>
          <p:nvPr>
            <p:ph type="title"/>
          </p:nvPr>
        </p:nvSpPr>
        <p:spPr>
          <a:xfrm>
            <a:off x="311700" y="3139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>
                <a:solidFill>
                  <a:srgbClr val="CC0000"/>
                </a:solidFill>
              </a:rPr>
              <a:t>ИЗМЕРЕНИЕ РЫНКА</a:t>
            </a:r>
            <a:endParaRPr>
              <a:solidFill>
                <a:srgbClr val="CC0000"/>
              </a:solidFill>
            </a:endParaRPr>
          </a:p>
        </p:txBody>
      </p:sp>
      <p:cxnSp>
        <p:nvCxnSpPr>
          <p:cNvPr id="198" name="Google Shape;198;g29cd6b8bad9_1_22"/>
          <p:cNvCxnSpPr/>
          <p:nvPr/>
        </p:nvCxnSpPr>
        <p:spPr>
          <a:xfrm flipH="1" rot="10800000">
            <a:off x="326550" y="960000"/>
            <a:ext cx="8490900" cy="108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99" name="Google Shape;199;g29cd6b8bad9_1_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934825"/>
            <a:ext cx="9143999" cy="2196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0" name="Google Shape;200;g29cd6b8bad9_1_22"/>
          <p:cNvGrpSpPr/>
          <p:nvPr/>
        </p:nvGrpSpPr>
        <p:grpSpPr>
          <a:xfrm>
            <a:off x="428350" y="1096465"/>
            <a:ext cx="8389100" cy="3759600"/>
            <a:chOff x="-63300" y="2279715"/>
            <a:chExt cx="8389100" cy="3759600"/>
          </a:xfrm>
        </p:grpSpPr>
        <p:sp>
          <p:nvSpPr>
            <p:cNvPr id="201" name="Google Shape;201;g29cd6b8bad9_1_22"/>
            <p:cNvSpPr/>
            <p:nvPr/>
          </p:nvSpPr>
          <p:spPr>
            <a:xfrm>
              <a:off x="-63300" y="2279715"/>
              <a:ext cx="8284200" cy="3759600"/>
            </a:xfrm>
            <a:prstGeom prst="ellipse">
              <a:avLst/>
            </a:prstGeom>
            <a:solidFill>
              <a:srgbClr val="93C47D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457200" lvl="0" marL="320040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g29cd6b8bad9_1_22"/>
            <p:cNvSpPr/>
            <p:nvPr/>
          </p:nvSpPr>
          <p:spPr>
            <a:xfrm>
              <a:off x="-63300" y="3154676"/>
              <a:ext cx="4797300" cy="2009700"/>
            </a:xfrm>
            <a:prstGeom prst="ellipse">
              <a:avLst/>
            </a:prstGeom>
            <a:solidFill>
              <a:srgbClr val="FFE599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lnSpc>
                  <a:spcPct val="115000"/>
                </a:lnSpc>
                <a:spcBef>
                  <a:spcPts val="0"/>
                </a:spcBef>
                <a:spcAft>
                  <a:spcPts val="1200"/>
                </a:spcAft>
                <a:buNone/>
              </a:pPr>
              <a:r>
                <a:t/>
              </a:r>
              <a:endParaRPr b="1" sz="900">
                <a:solidFill>
                  <a:schemeClr val="dk1"/>
                </a:solidFill>
              </a:endParaRPr>
            </a:p>
          </p:txBody>
        </p:sp>
        <p:sp>
          <p:nvSpPr>
            <p:cNvPr id="203" name="Google Shape;203;g29cd6b8bad9_1_22"/>
            <p:cNvSpPr/>
            <p:nvPr/>
          </p:nvSpPr>
          <p:spPr>
            <a:xfrm>
              <a:off x="-63300" y="3464875"/>
              <a:ext cx="2394300" cy="1389300"/>
            </a:xfrm>
            <a:prstGeom prst="ellipse">
              <a:avLst/>
            </a:prstGeom>
            <a:solidFill>
              <a:srgbClr val="FF9900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100"/>
                <a:t>Доступная емкость рынка 1/10</a:t>
              </a:r>
              <a:endParaRPr b="1" sz="1100"/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/>
                <a:t>800 тыс. автомобилей потенциальных клиентов. ТО и ремонт каждый год.  </a:t>
              </a:r>
              <a:endParaRPr sz="1100"/>
            </a:p>
          </p:txBody>
        </p:sp>
        <p:sp>
          <p:nvSpPr>
            <p:cNvPr id="204" name="Google Shape;204;g29cd6b8bad9_1_22"/>
            <p:cNvSpPr txBox="1"/>
            <p:nvPr/>
          </p:nvSpPr>
          <p:spPr>
            <a:xfrm>
              <a:off x="5092400" y="3609600"/>
              <a:ext cx="3233400" cy="107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solidFill>
                    <a:schemeClr val="dk1"/>
                  </a:solidFill>
                </a:rPr>
                <a:t>Емкость рынка потенциальная</a:t>
              </a:r>
              <a:endParaRPr b="1" sz="1300">
                <a:solidFill>
                  <a:schemeClr val="dk1"/>
                </a:solidFill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chemeClr val="dk1"/>
                  </a:solidFill>
                </a:rPr>
                <a:t>- 45 млн легковых автомобилей требуют ТО, шиномонтажных работ,</a:t>
              </a:r>
              <a:endParaRPr sz="1300">
                <a:solidFill>
                  <a:schemeClr val="dk1"/>
                </a:solidFill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chemeClr val="dk1"/>
                  </a:solidFill>
                </a:rPr>
                <a:t>случайных ремонтов. </a:t>
              </a:r>
              <a:endParaRPr sz="1300">
                <a:solidFill>
                  <a:schemeClr val="dk1"/>
                </a:solidFill>
              </a:endParaRPr>
            </a:p>
          </p:txBody>
        </p:sp>
        <p:sp>
          <p:nvSpPr>
            <p:cNvPr id="205" name="Google Shape;205;g29cd6b8bad9_1_22"/>
            <p:cNvSpPr txBox="1"/>
            <p:nvPr/>
          </p:nvSpPr>
          <p:spPr>
            <a:xfrm>
              <a:off x="2501525" y="3571525"/>
              <a:ext cx="1970400" cy="132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100">
                  <a:solidFill>
                    <a:schemeClr val="dk1"/>
                  </a:solidFill>
                </a:rPr>
                <a:t>Емкость рынка фактическая</a:t>
              </a:r>
              <a:endParaRPr b="1" sz="1100">
                <a:solidFill>
                  <a:schemeClr val="dk1"/>
                </a:solidFill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chemeClr val="dk1"/>
                  </a:solidFill>
                </a:rPr>
                <a:t>- 8 млн автомобилей попадают в интересующий интервал 3-10 лет, доход владельца средний </a:t>
              </a:r>
              <a:endParaRPr sz="1100">
                <a:solidFill>
                  <a:schemeClr val="dk1"/>
                </a:solidFill>
              </a:endParaRPr>
            </a:p>
          </p:txBody>
        </p:sp>
      </p:grpSp>
      <p:sp>
        <p:nvSpPr>
          <p:cNvPr id="206" name="Google Shape;206;g29cd6b8bad9_1_22"/>
          <p:cNvSpPr txBox="1"/>
          <p:nvPr/>
        </p:nvSpPr>
        <p:spPr>
          <a:xfrm>
            <a:off x="8710525" y="-13450"/>
            <a:ext cx="3975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dk2"/>
                </a:solidFill>
              </a:rPr>
              <a:t>12</a:t>
            </a:r>
            <a:endParaRPr sz="13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9"/>
          <p:cNvSpPr txBox="1"/>
          <p:nvPr>
            <p:ph type="title"/>
          </p:nvPr>
        </p:nvSpPr>
        <p:spPr>
          <a:xfrm>
            <a:off x="311700" y="3085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>
                <a:solidFill>
                  <a:srgbClr val="CC0000"/>
                </a:solidFill>
              </a:rPr>
              <a:t>КОМАНДА</a:t>
            </a:r>
            <a:endParaRPr>
              <a:solidFill>
                <a:srgbClr val="CC0000"/>
              </a:solidFill>
            </a:endParaRPr>
          </a:p>
        </p:txBody>
      </p:sp>
      <p:sp>
        <p:nvSpPr>
          <p:cNvPr id="212" name="Google Shape;212;p9"/>
          <p:cNvSpPr txBox="1"/>
          <p:nvPr>
            <p:ph idx="1" type="body"/>
          </p:nvPr>
        </p:nvSpPr>
        <p:spPr>
          <a:xfrm>
            <a:off x="311700" y="11483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18"/>
              <a:buFont typeface="Arial"/>
              <a:buNone/>
            </a:pPr>
            <a:r>
              <a:t/>
            </a:r>
            <a:endParaRPr i="1" sz="1365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18"/>
              <a:buFont typeface="Arial"/>
              <a:buNone/>
            </a:pPr>
            <a:r>
              <a:t/>
            </a:r>
            <a:endParaRPr i="1" sz="1365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18"/>
              <a:buFont typeface="Arial"/>
              <a:buNone/>
            </a:pPr>
            <a:r>
              <a:t/>
            </a:r>
            <a:endParaRPr i="1" sz="1365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18"/>
              <a:buFont typeface="Arial"/>
              <a:buNone/>
            </a:pPr>
            <a:r>
              <a:t/>
            </a:r>
            <a:endParaRPr i="1" sz="1365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18"/>
              <a:buFont typeface="Arial"/>
              <a:buNone/>
            </a:pPr>
            <a:r>
              <a:t/>
            </a:r>
            <a:endParaRPr i="1" sz="1365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18"/>
              <a:buFont typeface="Arial"/>
              <a:buNone/>
            </a:pPr>
            <a:r>
              <a:t/>
            </a:r>
            <a:endParaRPr i="1" sz="1365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18"/>
              <a:buFont typeface="Arial"/>
              <a:buNone/>
            </a:pPr>
            <a:r>
              <a:t/>
            </a:r>
            <a:endParaRPr i="1" sz="1365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18"/>
              <a:buFont typeface="Arial"/>
              <a:buNone/>
            </a:pPr>
            <a:r>
              <a:t/>
            </a:r>
            <a:endParaRPr i="1" sz="1365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18"/>
              <a:buFont typeface="Arial"/>
              <a:buNone/>
            </a:pPr>
            <a:r>
              <a:t/>
            </a:r>
            <a:endParaRPr i="1" sz="1365">
              <a:solidFill>
                <a:schemeClr val="dk1"/>
              </a:solidFill>
            </a:endParaRPr>
          </a:p>
        </p:txBody>
      </p:sp>
      <p:cxnSp>
        <p:nvCxnSpPr>
          <p:cNvPr id="213" name="Google Shape;213;p9"/>
          <p:cNvCxnSpPr/>
          <p:nvPr/>
        </p:nvCxnSpPr>
        <p:spPr>
          <a:xfrm flipH="1" rot="10800000">
            <a:off x="326550" y="867875"/>
            <a:ext cx="8490900" cy="108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214" name="Google Shape;21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934825"/>
            <a:ext cx="9143999" cy="219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15" name="Google Shape;215;p9"/>
          <p:cNvGraphicFramePr/>
          <p:nvPr/>
        </p:nvGraphicFramePr>
        <p:xfrm>
          <a:off x="326550" y="10177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{8A926F1E-E73E-4478-A0A9-7A08A7676904}</a:tableStyleId>
              </a:tblPr>
              <a:tblGrid>
                <a:gridCol w="1665625"/>
                <a:gridCol w="1665625"/>
                <a:gridCol w="1665625"/>
                <a:gridCol w="1665625"/>
              </a:tblGrid>
              <a:tr h="22646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12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12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12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12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1200"/>
                    </a:p>
                    <a:p>
                      <a:pPr indent="0" lvl="0" marL="0" rtl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1200">
                          <a:solidFill>
                            <a:schemeClr val="dk1"/>
                          </a:solidFill>
                        </a:rPr>
                        <a:t>Головин Антон </a:t>
                      </a:r>
                      <a:endParaRPr i="1" sz="12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18"/>
                        <a:buFont typeface="Arial"/>
                        <a:buNone/>
                      </a:pPr>
                      <a:r>
                        <a:rPr i="1" lang="ru" sz="1200">
                          <a:solidFill>
                            <a:schemeClr val="dk1"/>
                          </a:solidFill>
                        </a:rPr>
                        <a:t>ID 3462799, лидер, генератор идей</a:t>
                      </a:r>
                      <a:endParaRPr i="1" sz="12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1200"/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12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12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12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12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1200"/>
                    </a:p>
                    <a:p>
                      <a:pPr indent="0" lvl="0" marL="0" rtl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1200">
                          <a:solidFill>
                            <a:schemeClr val="dk1"/>
                          </a:solidFill>
                        </a:rPr>
                        <a:t>Дубинин Кирилл </a:t>
                      </a:r>
                      <a:endParaRPr i="1" sz="12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1200">
                          <a:solidFill>
                            <a:schemeClr val="dk1"/>
                          </a:solidFill>
                        </a:rPr>
                        <a:t>ID 3455211,</a:t>
                      </a:r>
                      <a:endParaRPr i="1" sz="12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18"/>
                        <a:buFont typeface="Arial"/>
                        <a:buNone/>
                      </a:pPr>
                      <a:r>
                        <a:rPr i="1" lang="ru" sz="1200">
                          <a:solidFill>
                            <a:schemeClr val="dk1"/>
                          </a:solidFill>
                        </a:rPr>
                        <a:t> специалист по обучению</a:t>
                      </a:r>
                      <a:endParaRPr sz="1200">
                        <a:solidFill>
                          <a:srgbClr val="000000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12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12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12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12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12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1200">
                          <a:solidFill>
                            <a:schemeClr val="dk1"/>
                          </a:solidFill>
                        </a:rPr>
                        <a:t>Журавлев Михаил </a:t>
                      </a:r>
                      <a:endParaRPr i="1" sz="12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1200">
                          <a:solidFill>
                            <a:schemeClr val="dk1"/>
                          </a:solidFill>
                        </a:rPr>
                        <a:t>ID 3203375, тех. поддержка</a:t>
                      </a:r>
                      <a:r>
                        <a:rPr i="1" lang="ru" sz="1200">
                          <a:solidFill>
                            <a:srgbClr val="000000"/>
                          </a:solidFill>
                        </a:rPr>
                        <a:t>	</a:t>
                      </a:r>
                      <a:endParaRPr sz="1200">
                        <a:solidFill>
                          <a:srgbClr val="000000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12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12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12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12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12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1200">
                          <a:solidFill>
                            <a:schemeClr val="dk1"/>
                          </a:solidFill>
                        </a:rPr>
                        <a:t>Киселев Андрей </a:t>
                      </a:r>
                      <a:endParaRPr i="1" sz="12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18"/>
                        <a:buFont typeface="Arial"/>
                        <a:buNone/>
                      </a:pPr>
                      <a:r>
                        <a:rPr i="1" lang="ru" sz="1200">
                          <a:solidFill>
                            <a:schemeClr val="dk1"/>
                          </a:solidFill>
                        </a:rPr>
                        <a:t>ID 3404793 тех. поддержка</a:t>
                      </a:r>
                      <a:endParaRPr i="1" sz="12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1200">
                          <a:solidFill>
                            <a:srgbClr val="000000"/>
                          </a:solidFill>
                        </a:rPr>
                        <a:t>	</a:t>
                      </a:r>
                      <a:endParaRPr sz="1200">
                        <a:solidFill>
                          <a:srgbClr val="000000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611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12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12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1200"/>
                    </a:p>
                    <a:p>
                      <a:pPr indent="0" lvl="0" marL="0" rtl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18"/>
                        <a:buFont typeface="Arial"/>
                        <a:buNone/>
                      </a:pPr>
                      <a:r>
                        <a:rPr i="1" lang="ru" sz="1200">
                          <a:solidFill>
                            <a:schemeClr val="dk1"/>
                          </a:solidFill>
                        </a:rPr>
                        <a:t>Петровский Антон </a:t>
                      </a:r>
                      <a:endParaRPr i="1" sz="12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18"/>
                        <a:buFont typeface="Arial"/>
                        <a:buNone/>
                      </a:pPr>
                      <a:r>
                        <a:rPr i="1" lang="ru" sz="1200">
                          <a:solidFill>
                            <a:schemeClr val="dk1"/>
                          </a:solidFill>
                        </a:rPr>
                        <a:t>ID 3403641 специалист по технической реализации</a:t>
                      </a:r>
                      <a:endParaRPr i="1" sz="12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1200"/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12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12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1200"/>
                    </a:p>
                    <a:p>
                      <a:pPr indent="0" lvl="0" marL="0" rtl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18"/>
                        <a:buFont typeface="Arial"/>
                        <a:buNone/>
                      </a:pPr>
                      <a:r>
                        <a:rPr i="1" lang="ru" sz="1200">
                          <a:solidFill>
                            <a:schemeClr val="dk1"/>
                          </a:solidFill>
                        </a:rPr>
                        <a:t>Медведев Егор</a:t>
                      </a:r>
                      <a:endParaRPr i="1" sz="12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18"/>
                        <a:buFont typeface="Arial"/>
                        <a:buNone/>
                      </a:pPr>
                      <a:r>
                        <a:rPr i="1" lang="ru" sz="1200">
                          <a:solidFill>
                            <a:schemeClr val="dk1"/>
                          </a:solidFill>
                        </a:rPr>
                        <a:t>ID 3252716 специалист по технической реализации</a:t>
                      </a:r>
                      <a:endParaRPr i="1" sz="12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1200"/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12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12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1200"/>
                    </a:p>
                    <a:p>
                      <a:pPr indent="0" lvl="0" marL="0" rtl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18"/>
                        <a:buFont typeface="Arial"/>
                        <a:buNone/>
                      </a:pPr>
                      <a:r>
                        <a:rPr i="1" lang="ru" sz="1200">
                          <a:solidFill>
                            <a:schemeClr val="dk1"/>
                          </a:solidFill>
                        </a:rPr>
                        <a:t>Кринкин Дмитрий </a:t>
                      </a:r>
                      <a:endParaRPr i="1" sz="12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18"/>
                        <a:buFont typeface="Arial"/>
                        <a:buNone/>
                      </a:pPr>
                      <a:r>
                        <a:rPr i="1" lang="ru" sz="1200">
                          <a:solidFill>
                            <a:schemeClr val="dk1"/>
                          </a:solidFill>
                        </a:rPr>
                        <a:t>ID 4974646, экономист, специалист по маркетингу</a:t>
                      </a:r>
                      <a:endParaRPr i="1" sz="12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1200">
                          <a:solidFill>
                            <a:srgbClr val="000000"/>
                          </a:solidFill>
                        </a:rPr>
                        <a:t>	</a:t>
                      </a:r>
                      <a:endParaRPr sz="1200">
                        <a:solidFill>
                          <a:srgbClr val="000000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12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12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12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12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1200">
                          <a:solidFill>
                            <a:srgbClr val="000000"/>
                          </a:solidFill>
                        </a:rPr>
                        <a:t>	</a:t>
                      </a:r>
                      <a:endParaRPr sz="1200">
                        <a:solidFill>
                          <a:srgbClr val="000000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216" name="Google Shape;216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62625" y="2794775"/>
            <a:ext cx="826650" cy="10911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17" name="Google Shape;217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86675" y="959525"/>
            <a:ext cx="850079" cy="10911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18" name="Google Shape;218;p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97401" y="1017763"/>
            <a:ext cx="875499" cy="10329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19" name="Google Shape;219;p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98225" y="2928198"/>
            <a:ext cx="826650" cy="9578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20" name="Google Shape;220;p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287425" y="917250"/>
            <a:ext cx="850076" cy="11334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21" name="Google Shape;221;p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65373" y="932838"/>
            <a:ext cx="826648" cy="110220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22" name="Google Shape;222;p9"/>
          <p:cNvPicPr preferRelativeResize="0"/>
          <p:nvPr/>
        </p:nvPicPr>
        <p:blipFill rotWithShape="1">
          <a:blip r:embed="rId10">
            <a:alphaModFix/>
          </a:blip>
          <a:srcRect b="0" l="0" r="0" t="7629"/>
          <a:stretch/>
        </p:blipFill>
        <p:spPr>
          <a:xfrm>
            <a:off x="3986050" y="2794763"/>
            <a:ext cx="875500" cy="10911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23" name="Google Shape;223;p9"/>
          <p:cNvSpPr txBox="1"/>
          <p:nvPr/>
        </p:nvSpPr>
        <p:spPr>
          <a:xfrm>
            <a:off x="8708175" y="-13450"/>
            <a:ext cx="3999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595959"/>
                </a:solidFill>
              </a:rPr>
              <a:t>13</a:t>
            </a:r>
            <a:endParaRPr sz="1300">
              <a:solidFill>
                <a:srgbClr val="595959"/>
              </a:solidFill>
            </a:endParaRPr>
          </a:p>
        </p:txBody>
      </p:sp>
      <p:sp>
        <p:nvSpPr>
          <p:cNvPr id="224" name="Google Shape;224;p9"/>
          <p:cNvSpPr txBox="1"/>
          <p:nvPr/>
        </p:nvSpPr>
        <p:spPr>
          <a:xfrm>
            <a:off x="6989050" y="2035050"/>
            <a:ext cx="1517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200">
                <a:solidFill>
                  <a:schemeClr val="dk1"/>
                </a:solidFill>
              </a:rPr>
              <a:t>Никитина Надежда</a:t>
            </a:r>
            <a:endParaRPr i="1" sz="12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200">
                <a:solidFill>
                  <a:schemeClr val="dk1"/>
                </a:solidFill>
              </a:rPr>
              <a:t>ID 2970343, консультант</a:t>
            </a:r>
            <a:endParaRPr sz="1200"/>
          </a:p>
        </p:txBody>
      </p:sp>
      <p:sp>
        <p:nvSpPr>
          <p:cNvPr id="225" name="Google Shape;225;p9"/>
          <p:cNvSpPr txBox="1"/>
          <p:nvPr/>
        </p:nvSpPr>
        <p:spPr>
          <a:xfrm>
            <a:off x="5340888" y="4022500"/>
            <a:ext cx="15885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200">
                <a:solidFill>
                  <a:srgbClr val="000000"/>
                </a:solidFill>
              </a:rPr>
              <a:t>Раков Вячеслав</a:t>
            </a:r>
            <a:endParaRPr i="1" sz="1200"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200">
                <a:solidFill>
                  <a:srgbClr val="000000"/>
                </a:solidFill>
              </a:rPr>
              <a:t>ID 1611312, наставник</a:t>
            </a:r>
            <a:endParaRPr i="1" sz="1200">
              <a:solidFill>
                <a:srgbClr val="000000"/>
              </a:solidFill>
            </a:endParaRPr>
          </a:p>
        </p:txBody>
      </p:sp>
      <p:pic>
        <p:nvPicPr>
          <p:cNvPr id="226" name="Google Shape;226;p9"/>
          <p:cNvPicPr preferRelativeResize="0"/>
          <p:nvPr/>
        </p:nvPicPr>
        <p:blipFill rotWithShape="1">
          <a:blip r:embed="rId11">
            <a:alphaModFix/>
          </a:blip>
          <a:srcRect b="11045" l="0" r="0" t="3198"/>
          <a:stretch/>
        </p:blipFill>
        <p:spPr>
          <a:xfrm>
            <a:off x="5658325" y="2821588"/>
            <a:ext cx="879925" cy="10375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27" name="Google Shape;227;p9"/>
          <p:cNvPicPr preferRelativeResize="0"/>
          <p:nvPr/>
        </p:nvPicPr>
        <p:blipFill rotWithShape="1">
          <a:blip r:embed="rId12">
            <a:alphaModFix/>
          </a:blip>
          <a:srcRect b="36439" l="26851" r="18559" t="4461"/>
          <a:stretch/>
        </p:blipFill>
        <p:spPr>
          <a:xfrm>
            <a:off x="7231400" y="1015463"/>
            <a:ext cx="958325" cy="10375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2" name="Google Shape;232;g2a114d9aca1_0_2"/>
          <p:cNvCxnSpPr/>
          <p:nvPr/>
        </p:nvCxnSpPr>
        <p:spPr>
          <a:xfrm flipH="1" rot="10800000">
            <a:off x="326550" y="960000"/>
            <a:ext cx="8490900" cy="108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3" name="Google Shape;233;g2a114d9aca1_0_2"/>
          <p:cNvSpPr txBox="1"/>
          <p:nvPr/>
        </p:nvSpPr>
        <p:spPr>
          <a:xfrm>
            <a:off x="8710525" y="-13450"/>
            <a:ext cx="3975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dk2"/>
                </a:solidFill>
              </a:rPr>
              <a:t>14</a:t>
            </a:r>
            <a:endParaRPr sz="1300">
              <a:solidFill>
                <a:schemeClr val="dk2"/>
              </a:solidFill>
            </a:endParaRPr>
          </a:p>
        </p:txBody>
      </p:sp>
      <p:pic>
        <p:nvPicPr>
          <p:cNvPr id="234" name="Google Shape;234;g2a114d9aca1_0_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934825"/>
            <a:ext cx="9143999" cy="219625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g2a114d9aca1_0_2"/>
          <p:cNvSpPr txBox="1"/>
          <p:nvPr/>
        </p:nvSpPr>
        <p:spPr>
          <a:xfrm>
            <a:off x="1994750" y="1596200"/>
            <a:ext cx="5237400" cy="33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rgbClr val="CC0000"/>
                </a:solidFill>
              </a:rPr>
              <a:t>СПАСИБО ЗА ВНИМАНИЕ!</a:t>
            </a:r>
            <a:endParaRPr sz="2800">
              <a:solidFill>
                <a:srgbClr val="CC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1"/>
                </a:solidFill>
              </a:rPr>
              <a:t>Команда проекта “</a:t>
            </a:r>
            <a:r>
              <a:rPr b="1" lang="ru" sz="1500">
                <a:solidFill>
                  <a:schemeClr val="dk1"/>
                </a:solidFill>
              </a:rPr>
              <a:t>Оказание услуг по диагностированию и текущему ремонту автомобилей по вызову</a:t>
            </a:r>
            <a:r>
              <a:rPr lang="ru" sz="1500">
                <a:solidFill>
                  <a:schemeClr val="dk1"/>
                </a:solidFill>
              </a:rPr>
              <a:t>”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1"/>
                </a:solidFill>
              </a:rPr>
              <a:t>+7(</a:t>
            </a:r>
            <a:r>
              <a:rPr lang="ru" sz="1500">
                <a:solidFill>
                  <a:schemeClr val="dk1"/>
                </a:solidFill>
              </a:rPr>
              <a:t>953)-939-05-53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chemeClr val="dk1"/>
                </a:solidFill>
              </a:rPr>
              <a:t>antongolovin1234@yandex.ru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