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0D295-AD0F-4EDE-AACF-37A8721B17C9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CF27D-466B-43F8-9709-70C4972AED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098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DCF27D-466B-43F8-9709-70C4972AED2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152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DCF27D-466B-43F8-9709-70C4972AED2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36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206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206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206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9562" y="808227"/>
            <a:ext cx="4087495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0206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7749" y="1598734"/>
            <a:ext cx="10210800" cy="3973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391" y="6429114"/>
            <a:ext cx="229235" cy="347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236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DFF">
              <a:alpha val="89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2763" y="711630"/>
            <a:ext cx="6549390" cy="5741670"/>
            <a:chOff x="381000" y="611228"/>
            <a:chExt cx="6549390" cy="5741670"/>
          </a:xfrm>
        </p:grpSpPr>
        <p:sp>
          <p:nvSpPr>
            <p:cNvPr id="4" name="object 4"/>
            <p:cNvSpPr/>
            <p:nvPr/>
          </p:nvSpPr>
          <p:spPr>
            <a:xfrm>
              <a:off x="381000" y="938466"/>
              <a:ext cx="6549390" cy="5414645"/>
            </a:xfrm>
            <a:custGeom>
              <a:avLst/>
              <a:gdLst/>
              <a:ahLst/>
              <a:cxnLst/>
              <a:rect l="l" t="t" r="r" b="b"/>
              <a:pathLst>
                <a:path w="6549390" h="5414645">
                  <a:moveTo>
                    <a:pt x="6549187" y="0"/>
                  </a:moveTo>
                  <a:lnTo>
                    <a:pt x="0" y="0"/>
                  </a:lnTo>
                  <a:lnTo>
                    <a:pt x="0" y="4750092"/>
                  </a:lnTo>
                  <a:lnTo>
                    <a:pt x="0" y="5414213"/>
                  </a:lnTo>
                  <a:lnTo>
                    <a:pt x="6549187" y="5414213"/>
                  </a:lnTo>
                  <a:lnTo>
                    <a:pt x="6549187" y="4750092"/>
                  </a:lnTo>
                  <a:lnTo>
                    <a:pt x="6549187" y="0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000" y="611228"/>
              <a:ext cx="5958840" cy="5077460"/>
            </a:xfrm>
            <a:custGeom>
              <a:avLst/>
              <a:gdLst/>
              <a:ahLst/>
              <a:cxnLst/>
              <a:rect l="l" t="t" r="r" b="b"/>
              <a:pathLst>
                <a:path w="5958840" h="5077460">
                  <a:moveTo>
                    <a:pt x="5958840" y="0"/>
                  </a:moveTo>
                  <a:lnTo>
                    <a:pt x="0" y="0"/>
                  </a:lnTo>
                  <a:lnTo>
                    <a:pt x="0" y="5077326"/>
                  </a:lnTo>
                  <a:lnTo>
                    <a:pt x="5958840" y="5077326"/>
                  </a:lnTo>
                  <a:lnTo>
                    <a:pt x="59588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93335" y="4090166"/>
            <a:ext cx="5311140" cy="651973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ct val="89100"/>
              </a:lnSpc>
              <a:spcBef>
                <a:spcPts val="385"/>
              </a:spcBef>
            </a:pPr>
            <a:r>
              <a:rPr lang="ru-RU" sz="2200" dirty="0" smtClean="0">
                <a:latin typeface="Arial MT"/>
                <a:cs typeface="Arial MT"/>
              </a:rPr>
              <a:t>Ищем производственных партнеров по производству и пилотированию датчика </a:t>
            </a:r>
            <a:endParaRPr sz="2200" dirty="0">
              <a:latin typeface="Arial MT"/>
              <a:cs typeface="Arial MT"/>
            </a:endParaRPr>
          </a:p>
        </p:txBody>
      </p:sp>
      <p:sp>
        <p:nvSpPr>
          <p:cNvPr id="113" name="object 13"/>
          <p:cNvSpPr txBox="1">
            <a:spLocks noGrp="1"/>
          </p:cNvSpPr>
          <p:nvPr>
            <p:ph type="title"/>
          </p:nvPr>
        </p:nvSpPr>
        <p:spPr>
          <a:xfrm>
            <a:off x="655638" y="2012950"/>
            <a:ext cx="5030787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latin typeface="Arial MT"/>
                <a:cs typeface="Arial MT"/>
              </a:rPr>
              <a:t>Датчик обрыва электрических цепей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2048" name="AutoShape 5" descr="Изображение с удаленным фоном"/>
          <p:cNvSpPr>
            <a:spLocks noChangeAspect="1" noChangeArrowheads="1"/>
          </p:cNvSpPr>
          <p:nvPr/>
        </p:nvSpPr>
        <p:spPr bwMode="auto">
          <a:xfrm>
            <a:off x="-9236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9" name="AutoShape 6" descr="Изображение с удаленным фоном"/>
          <p:cNvSpPr>
            <a:spLocks noChangeAspect="1" noChangeArrowheads="1"/>
          </p:cNvSpPr>
          <p:nvPr/>
        </p:nvSpPr>
        <p:spPr bwMode="auto">
          <a:xfrm>
            <a:off x="-9236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" name="AutoShape 4" descr="Исходное изображение"/>
          <p:cNvSpPr>
            <a:spLocks noChangeAspect="1" noChangeArrowheads="1"/>
          </p:cNvSpPr>
          <p:nvPr/>
        </p:nvSpPr>
        <p:spPr bwMode="auto">
          <a:xfrm>
            <a:off x="146339" y="-2889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0" name="Picture 12" descr="Саратовские РС» успешно завершили реконструкцию линии электропередачи 110 кВ  Пады - Янтарна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725" y="1676400"/>
            <a:ext cx="4704390" cy="313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495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29433"/>
            <a:ext cx="7413846" cy="6858000"/>
            <a:chOff x="0" y="0"/>
            <a:chExt cx="7413846" cy="6858000"/>
          </a:xfrm>
        </p:grpSpPr>
        <p:sp>
          <p:nvSpPr>
            <p:cNvPr id="4" name="object 4"/>
            <p:cNvSpPr/>
            <p:nvPr/>
          </p:nvSpPr>
          <p:spPr>
            <a:xfrm>
              <a:off x="642841" y="0"/>
              <a:ext cx="6771005" cy="6858000"/>
            </a:xfrm>
            <a:custGeom>
              <a:avLst/>
              <a:gdLst/>
              <a:ahLst/>
              <a:cxnLst/>
              <a:rect l="l" t="t" r="r" b="b"/>
              <a:pathLst>
                <a:path w="6771005" h="6858000">
                  <a:moveTo>
                    <a:pt x="6770770" y="0"/>
                  </a:moveTo>
                  <a:lnTo>
                    <a:pt x="1653421" y="0"/>
                  </a:lnTo>
                  <a:lnTo>
                    <a:pt x="0" y="6857999"/>
                  </a:lnTo>
                  <a:lnTo>
                    <a:pt x="5117350" y="6857999"/>
                  </a:lnTo>
                  <a:lnTo>
                    <a:pt x="67707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9419" y="0"/>
              <a:ext cx="6771005" cy="6858000"/>
            </a:xfrm>
            <a:custGeom>
              <a:avLst/>
              <a:gdLst/>
              <a:ahLst/>
              <a:cxnLst/>
              <a:rect l="l" t="t" r="r" b="b"/>
              <a:pathLst>
                <a:path w="6771005" h="6858000">
                  <a:moveTo>
                    <a:pt x="0" y="6858000"/>
                  </a:moveTo>
                  <a:lnTo>
                    <a:pt x="1653421" y="0"/>
                  </a:lnTo>
                  <a:lnTo>
                    <a:pt x="6770771" y="0"/>
                  </a:lnTo>
                  <a:lnTo>
                    <a:pt x="5117350" y="685800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B4C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4117340" cy="6858000"/>
            </a:xfrm>
            <a:custGeom>
              <a:avLst/>
              <a:gdLst/>
              <a:ahLst/>
              <a:cxnLst/>
              <a:rect l="l" t="t" r="r" b="b"/>
              <a:pathLst>
                <a:path w="4117340" h="6858000">
                  <a:moveTo>
                    <a:pt x="4117042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2512424" y="6857999"/>
                  </a:lnTo>
                  <a:lnTo>
                    <a:pt x="4117042" y="0"/>
                  </a:lnTo>
                  <a:close/>
                </a:path>
              </a:pathLst>
            </a:custGeom>
            <a:solidFill>
              <a:srgbClr val="00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55491" y="1972563"/>
            <a:ext cx="23069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ПРОБЛЕМА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391" y="2915588"/>
            <a:ext cx="2903592" cy="19417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algn="just">
              <a:lnSpc>
                <a:spcPct val="131500"/>
              </a:lnSpc>
              <a:spcBef>
                <a:spcPts val="135"/>
              </a:spcBef>
            </a:pPr>
            <a:r>
              <a:rPr lang="ru-RU" sz="1200" dirty="0">
                <a:solidFill>
                  <a:schemeClr val="bg1"/>
                </a:solidFill>
                <a:latin typeface="Arial MT"/>
              </a:rPr>
              <a:t>Одной из ключевых проблем в области мониторинга электрических цепей является обнаружение разрывов, коротких замыканий и других неисправностей, которые могут привести к непредсказуемым последствиям, включая возгорания и простои в работе.</a:t>
            </a:r>
            <a:endParaRPr sz="1200" dirty="0">
              <a:solidFill>
                <a:schemeClr val="bg1"/>
              </a:solidFill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80965" y="2921506"/>
            <a:ext cx="332043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45">
              <a:spcBef>
                <a:spcPts val="100"/>
              </a:spcBef>
            </a:pPr>
            <a:r>
              <a:rPr lang="ru-RU" sz="1600" dirty="0" smtClean="0">
                <a:solidFill>
                  <a:schemeClr val="bg1"/>
                </a:solidFill>
                <a:latin typeface="Arial MT"/>
                <a:cs typeface="Arial MT"/>
              </a:rPr>
              <a:t>Потери компаний при обрывах цепей могут исчисляться миллионами рублей.</a:t>
            </a:r>
            <a:endParaRPr sz="1600" dirty="0">
              <a:solidFill>
                <a:schemeClr val="bg1"/>
              </a:solidFill>
              <a:latin typeface="Arial MT"/>
              <a:cs typeface="Arial MT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4391" y="6429114"/>
            <a:ext cx="229235" cy="312906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49" y="2424683"/>
            <a:ext cx="3106676" cy="2071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6718" y="430283"/>
            <a:ext cx="11376036" cy="5998831"/>
            <a:chOff x="371690" y="350889"/>
            <a:chExt cx="11376036" cy="5998831"/>
          </a:xfrm>
        </p:grpSpPr>
        <p:sp>
          <p:nvSpPr>
            <p:cNvPr id="3" name="object 3"/>
            <p:cNvSpPr/>
            <p:nvPr/>
          </p:nvSpPr>
          <p:spPr>
            <a:xfrm>
              <a:off x="371690" y="641705"/>
              <a:ext cx="11376025" cy="5708015"/>
            </a:xfrm>
            <a:custGeom>
              <a:avLst/>
              <a:gdLst/>
              <a:ahLst/>
              <a:cxnLst/>
              <a:rect l="l" t="t" r="r" b="b"/>
              <a:pathLst>
                <a:path w="11376025" h="5708015">
                  <a:moveTo>
                    <a:pt x="11375581" y="0"/>
                  </a:moveTo>
                  <a:lnTo>
                    <a:pt x="0" y="0"/>
                  </a:lnTo>
                  <a:lnTo>
                    <a:pt x="0" y="5464632"/>
                  </a:lnTo>
                  <a:lnTo>
                    <a:pt x="0" y="5707697"/>
                  </a:lnTo>
                  <a:lnTo>
                    <a:pt x="11375581" y="5707697"/>
                  </a:lnTo>
                  <a:lnTo>
                    <a:pt x="11375581" y="5464632"/>
                  </a:lnTo>
                  <a:lnTo>
                    <a:pt x="11375581" y="0"/>
                  </a:lnTo>
                  <a:close/>
                </a:path>
              </a:pathLst>
            </a:custGeom>
            <a:solidFill>
              <a:srgbClr val="003DFF"/>
            </a:solidFill>
          </p:spPr>
          <p:txBody>
            <a:bodyPr wrap="square" lIns="0" tIns="0" rIns="0" bIns="0" rtlCol="0"/>
            <a:lstStyle/>
            <a:p>
              <a:endParaRPr>
                <a:latin typeface="Arial MT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371701" y="641700"/>
              <a:ext cx="11376025" cy="5708015"/>
            </a:xfrm>
            <a:custGeom>
              <a:avLst/>
              <a:gdLst/>
              <a:ahLst/>
              <a:cxnLst/>
              <a:rect l="l" t="t" r="r" b="b"/>
              <a:pathLst>
                <a:path w="11376025" h="5708015">
                  <a:moveTo>
                    <a:pt x="0" y="0"/>
                  </a:moveTo>
                  <a:lnTo>
                    <a:pt x="11375572" y="0"/>
                  </a:lnTo>
                  <a:lnTo>
                    <a:pt x="11375572" y="5707690"/>
                  </a:lnTo>
                  <a:lnTo>
                    <a:pt x="0" y="570769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 MT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549123" y="350889"/>
              <a:ext cx="10742295" cy="5755640"/>
            </a:xfrm>
            <a:custGeom>
              <a:avLst/>
              <a:gdLst/>
              <a:ahLst/>
              <a:cxnLst/>
              <a:rect l="l" t="t" r="r" b="b"/>
              <a:pathLst>
                <a:path w="10742295" h="5755640">
                  <a:moveTo>
                    <a:pt x="10741701" y="0"/>
                  </a:moveTo>
                  <a:lnTo>
                    <a:pt x="0" y="0"/>
                  </a:lnTo>
                  <a:lnTo>
                    <a:pt x="0" y="5755439"/>
                  </a:lnTo>
                  <a:lnTo>
                    <a:pt x="10741701" y="5755439"/>
                  </a:lnTo>
                  <a:lnTo>
                    <a:pt x="10741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Arial MT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49123" y="350889"/>
              <a:ext cx="10742295" cy="5755640"/>
            </a:xfrm>
            <a:custGeom>
              <a:avLst/>
              <a:gdLst/>
              <a:ahLst/>
              <a:cxnLst/>
              <a:rect l="l" t="t" r="r" b="b"/>
              <a:pathLst>
                <a:path w="10742295" h="5755640">
                  <a:moveTo>
                    <a:pt x="0" y="0"/>
                  </a:moveTo>
                  <a:lnTo>
                    <a:pt x="10741702" y="0"/>
                  </a:lnTo>
                  <a:lnTo>
                    <a:pt x="10741702" y="5755440"/>
                  </a:lnTo>
                  <a:lnTo>
                    <a:pt x="0" y="575544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 MT"/>
              </a:endParaRPr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9562" y="808227"/>
            <a:ext cx="20427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РЕШЕНИЕ</a:t>
            </a:r>
          </a:p>
        </p:txBody>
      </p:sp>
      <p:sp>
        <p:nvSpPr>
          <p:cNvPr id="92" name="object 92"/>
          <p:cNvSpPr txBox="1"/>
          <p:nvPr/>
        </p:nvSpPr>
        <p:spPr>
          <a:xfrm>
            <a:off x="808790" y="1424940"/>
            <a:ext cx="6109335" cy="598369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355"/>
              </a:spcBef>
            </a:pPr>
            <a:r>
              <a:rPr lang="ru-RU" dirty="0">
                <a:latin typeface="Arial MT"/>
              </a:rPr>
              <a:t>Разрабатываемые датчики разрыва цепей, может решать следующую часть проблемы: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97" name="object 97"/>
          <p:cNvSpPr txBox="1">
            <a:spLocks noGrp="1"/>
          </p:cNvSpPr>
          <p:nvPr>
            <p:ph type="sldNum" sz="quarter" idx="7"/>
          </p:nvPr>
        </p:nvSpPr>
        <p:spPr>
          <a:xfrm>
            <a:off x="114391" y="6429114"/>
            <a:ext cx="229235" cy="312906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93" name="object 93"/>
          <p:cNvSpPr txBox="1"/>
          <p:nvPr/>
        </p:nvSpPr>
        <p:spPr>
          <a:xfrm>
            <a:off x="918760" y="5120132"/>
            <a:ext cx="1278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800" baseline="-13888" dirty="0">
                <a:solidFill>
                  <a:srgbClr val="FFFFFF"/>
                </a:solidFill>
                <a:latin typeface="Arial MT"/>
                <a:cs typeface="Arial MT"/>
              </a:rPr>
              <a:t>уст 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+ 5 бар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990833" y="5120132"/>
            <a:ext cx="1101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КИГ +10%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55729" y="2400300"/>
            <a:ext cx="9736071" cy="1179169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15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ru-RU" dirty="0">
                <a:latin typeface="Arial MT"/>
              </a:rPr>
              <a:t>Обнаружение и предупреждение о разрывах и неисправностях в электрических </a:t>
            </a:r>
            <a:r>
              <a:rPr lang="ru-RU" dirty="0" smtClean="0">
                <a:latin typeface="Arial MT"/>
              </a:rPr>
              <a:t>цепях.</a:t>
            </a:r>
          </a:p>
          <a:p>
            <a:pPr marL="355600" indent="-342900">
              <a:lnSpc>
                <a:spcPct val="100000"/>
              </a:lnSpc>
              <a:spcBef>
                <a:spcPts val="915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ru-RU" dirty="0">
                <a:latin typeface="Arial MT"/>
              </a:rPr>
              <a:t>Упрощение процесса интеграции и </a:t>
            </a:r>
            <a:r>
              <a:rPr lang="ru-RU" dirty="0" smtClean="0">
                <a:latin typeface="Arial MT"/>
              </a:rPr>
              <a:t>сопровождения</a:t>
            </a:r>
          </a:p>
          <a:p>
            <a:pPr marL="355600" indent="-342900">
              <a:lnSpc>
                <a:spcPct val="100000"/>
              </a:lnSpc>
              <a:spcBef>
                <a:spcPts val="915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ru-RU" dirty="0">
                <a:latin typeface="Arial MT"/>
              </a:rPr>
              <a:t>Повышение надёжности электрооборудования</a:t>
            </a:r>
            <a:endParaRPr sz="2000" dirty="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690" y="350889"/>
            <a:ext cx="11376036" cy="5998831"/>
            <a:chOff x="371690" y="350889"/>
            <a:chExt cx="11376036" cy="5998831"/>
          </a:xfrm>
        </p:grpSpPr>
        <p:sp>
          <p:nvSpPr>
            <p:cNvPr id="3" name="object 3"/>
            <p:cNvSpPr/>
            <p:nvPr/>
          </p:nvSpPr>
          <p:spPr>
            <a:xfrm>
              <a:off x="371690" y="641705"/>
              <a:ext cx="11376025" cy="5708015"/>
            </a:xfrm>
            <a:custGeom>
              <a:avLst/>
              <a:gdLst/>
              <a:ahLst/>
              <a:cxnLst/>
              <a:rect l="l" t="t" r="r" b="b"/>
              <a:pathLst>
                <a:path w="11376025" h="5708015">
                  <a:moveTo>
                    <a:pt x="11375581" y="0"/>
                  </a:moveTo>
                  <a:lnTo>
                    <a:pt x="0" y="0"/>
                  </a:lnTo>
                  <a:lnTo>
                    <a:pt x="0" y="5464632"/>
                  </a:lnTo>
                  <a:lnTo>
                    <a:pt x="0" y="5707697"/>
                  </a:lnTo>
                  <a:lnTo>
                    <a:pt x="11375581" y="5707697"/>
                  </a:lnTo>
                  <a:lnTo>
                    <a:pt x="11375581" y="5464632"/>
                  </a:lnTo>
                  <a:lnTo>
                    <a:pt x="11375581" y="0"/>
                  </a:lnTo>
                  <a:close/>
                </a:path>
              </a:pathLst>
            </a:custGeom>
            <a:solidFill>
              <a:srgbClr val="00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1701" y="641700"/>
              <a:ext cx="11376025" cy="5708015"/>
            </a:xfrm>
            <a:custGeom>
              <a:avLst/>
              <a:gdLst/>
              <a:ahLst/>
              <a:cxnLst/>
              <a:rect l="l" t="t" r="r" b="b"/>
              <a:pathLst>
                <a:path w="11376025" h="5708015">
                  <a:moveTo>
                    <a:pt x="0" y="0"/>
                  </a:moveTo>
                  <a:lnTo>
                    <a:pt x="11375572" y="0"/>
                  </a:lnTo>
                  <a:lnTo>
                    <a:pt x="11375572" y="5707690"/>
                  </a:lnTo>
                  <a:lnTo>
                    <a:pt x="0" y="570769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9123" y="350889"/>
              <a:ext cx="10742295" cy="5755640"/>
            </a:xfrm>
            <a:custGeom>
              <a:avLst/>
              <a:gdLst/>
              <a:ahLst/>
              <a:cxnLst/>
              <a:rect l="l" t="t" r="r" b="b"/>
              <a:pathLst>
                <a:path w="10742295" h="5755640">
                  <a:moveTo>
                    <a:pt x="10741701" y="0"/>
                  </a:moveTo>
                  <a:lnTo>
                    <a:pt x="0" y="0"/>
                  </a:lnTo>
                  <a:lnTo>
                    <a:pt x="0" y="5755439"/>
                  </a:lnTo>
                  <a:lnTo>
                    <a:pt x="10741701" y="5755439"/>
                  </a:lnTo>
                  <a:lnTo>
                    <a:pt x="10741701" y="0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9123" y="350889"/>
              <a:ext cx="10742295" cy="5755640"/>
            </a:xfrm>
            <a:custGeom>
              <a:avLst/>
              <a:gdLst/>
              <a:ahLst/>
              <a:cxnLst/>
              <a:rect l="l" t="t" r="r" b="b"/>
              <a:pathLst>
                <a:path w="10742295" h="5755640">
                  <a:moveTo>
                    <a:pt x="0" y="0"/>
                  </a:moveTo>
                  <a:lnTo>
                    <a:pt x="10741702" y="0"/>
                  </a:lnTo>
                  <a:lnTo>
                    <a:pt x="10741702" y="5755440"/>
                  </a:lnTo>
                  <a:lnTo>
                    <a:pt x="0" y="575544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9562" y="808227"/>
            <a:ext cx="33140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ОЦЕНКА</a:t>
            </a:r>
            <a:r>
              <a:rPr spc="-6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РЫНКА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100893" y="1517384"/>
            <a:ext cx="4556760" cy="4589145"/>
            <a:chOff x="1158285" y="1510893"/>
            <a:chExt cx="4556760" cy="4589145"/>
          </a:xfrm>
        </p:grpSpPr>
        <p:sp>
          <p:nvSpPr>
            <p:cNvPr id="9" name="object 9"/>
            <p:cNvSpPr/>
            <p:nvPr/>
          </p:nvSpPr>
          <p:spPr>
            <a:xfrm>
              <a:off x="1158285" y="1510893"/>
              <a:ext cx="4556760" cy="4589145"/>
            </a:xfrm>
            <a:custGeom>
              <a:avLst/>
              <a:gdLst/>
              <a:ahLst/>
              <a:cxnLst/>
              <a:rect l="l" t="t" r="r" b="b"/>
              <a:pathLst>
                <a:path w="4556760" h="4589145">
                  <a:moveTo>
                    <a:pt x="2278356" y="0"/>
                  </a:moveTo>
                  <a:lnTo>
                    <a:pt x="2230079" y="504"/>
                  </a:lnTo>
                  <a:lnTo>
                    <a:pt x="2182047" y="2012"/>
                  </a:lnTo>
                  <a:lnTo>
                    <a:pt x="2134269" y="4514"/>
                  </a:lnTo>
                  <a:lnTo>
                    <a:pt x="2086757" y="7998"/>
                  </a:lnTo>
                  <a:lnTo>
                    <a:pt x="2039518" y="12456"/>
                  </a:lnTo>
                  <a:lnTo>
                    <a:pt x="1992564" y="17877"/>
                  </a:lnTo>
                  <a:lnTo>
                    <a:pt x="1945904" y="24251"/>
                  </a:lnTo>
                  <a:lnTo>
                    <a:pt x="1899549" y="31569"/>
                  </a:lnTo>
                  <a:lnTo>
                    <a:pt x="1853507" y="39820"/>
                  </a:lnTo>
                  <a:lnTo>
                    <a:pt x="1807789" y="48995"/>
                  </a:lnTo>
                  <a:lnTo>
                    <a:pt x="1762406" y="59083"/>
                  </a:lnTo>
                  <a:lnTo>
                    <a:pt x="1717365" y="70075"/>
                  </a:lnTo>
                  <a:lnTo>
                    <a:pt x="1672679" y="81960"/>
                  </a:lnTo>
                  <a:lnTo>
                    <a:pt x="1628356" y="94729"/>
                  </a:lnTo>
                  <a:lnTo>
                    <a:pt x="1584406" y="108372"/>
                  </a:lnTo>
                  <a:lnTo>
                    <a:pt x="1540839" y="122879"/>
                  </a:lnTo>
                  <a:lnTo>
                    <a:pt x="1497666" y="138239"/>
                  </a:lnTo>
                  <a:lnTo>
                    <a:pt x="1454895" y="154443"/>
                  </a:lnTo>
                  <a:lnTo>
                    <a:pt x="1412538" y="171481"/>
                  </a:lnTo>
                  <a:lnTo>
                    <a:pt x="1370603" y="189343"/>
                  </a:lnTo>
                  <a:lnTo>
                    <a:pt x="1329101" y="208020"/>
                  </a:lnTo>
                  <a:lnTo>
                    <a:pt x="1288041" y="227500"/>
                  </a:lnTo>
                  <a:lnTo>
                    <a:pt x="1247434" y="247774"/>
                  </a:lnTo>
                  <a:lnTo>
                    <a:pt x="1207289" y="268832"/>
                  </a:lnTo>
                  <a:lnTo>
                    <a:pt x="1167617" y="290665"/>
                  </a:lnTo>
                  <a:lnTo>
                    <a:pt x="1128426" y="313261"/>
                  </a:lnTo>
                  <a:lnTo>
                    <a:pt x="1089727" y="336612"/>
                  </a:lnTo>
                  <a:lnTo>
                    <a:pt x="1051530" y="360708"/>
                  </a:lnTo>
                  <a:lnTo>
                    <a:pt x="1013845" y="385537"/>
                  </a:lnTo>
                  <a:lnTo>
                    <a:pt x="976682" y="411091"/>
                  </a:lnTo>
                  <a:lnTo>
                    <a:pt x="940050" y="437360"/>
                  </a:lnTo>
                  <a:lnTo>
                    <a:pt x="903959" y="464333"/>
                  </a:lnTo>
                  <a:lnTo>
                    <a:pt x="868420" y="492000"/>
                  </a:lnTo>
                  <a:lnTo>
                    <a:pt x="833442" y="520352"/>
                  </a:lnTo>
                  <a:lnTo>
                    <a:pt x="799035" y="549379"/>
                  </a:lnTo>
                  <a:lnTo>
                    <a:pt x="765209" y="579070"/>
                  </a:lnTo>
                  <a:lnTo>
                    <a:pt x="731973" y="609417"/>
                  </a:lnTo>
                  <a:lnTo>
                    <a:pt x="699339" y="640407"/>
                  </a:lnTo>
                  <a:lnTo>
                    <a:pt x="667315" y="672033"/>
                  </a:lnTo>
                  <a:lnTo>
                    <a:pt x="635911" y="704284"/>
                  </a:lnTo>
                  <a:lnTo>
                    <a:pt x="605138" y="737149"/>
                  </a:lnTo>
                  <a:lnTo>
                    <a:pt x="575005" y="770619"/>
                  </a:lnTo>
                  <a:lnTo>
                    <a:pt x="545522" y="804685"/>
                  </a:lnTo>
                  <a:lnTo>
                    <a:pt x="516699" y="839335"/>
                  </a:lnTo>
                  <a:lnTo>
                    <a:pt x="488546" y="874560"/>
                  </a:lnTo>
                  <a:lnTo>
                    <a:pt x="461073" y="910351"/>
                  </a:lnTo>
                  <a:lnTo>
                    <a:pt x="434289" y="946697"/>
                  </a:lnTo>
                  <a:lnTo>
                    <a:pt x="408205" y="983588"/>
                  </a:lnTo>
                  <a:lnTo>
                    <a:pt x="382830" y="1021014"/>
                  </a:lnTo>
                  <a:lnTo>
                    <a:pt x="358175" y="1058965"/>
                  </a:lnTo>
                  <a:lnTo>
                    <a:pt x="334249" y="1097432"/>
                  </a:lnTo>
                  <a:lnTo>
                    <a:pt x="311062" y="1136405"/>
                  </a:lnTo>
                  <a:lnTo>
                    <a:pt x="288624" y="1175872"/>
                  </a:lnTo>
                  <a:lnTo>
                    <a:pt x="266945" y="1215825"/>
                  </a:lnTo>
                  <a:lnTo>
                    <a:pt x="246034" y="1256254"/>
                  </a:lnTo>
                  <a:lnTo>
                    <a:pt x="225902" y="1297148"/>
                  </a:lnTo>
                  <a:lnTo>
                    <a:pt x="206559" y="1338498"/>
                  </a:lnTo>
                  <a:lnTo>
                    <a:pt x="188014" y="1380294"/>
                  </a:lnTo>
                  <a:lnTo>
                    <a:pt x="170277" y="1422525"/>
                  </a:lnTo>
                  <a:lnTo>
                    <a:pt x="153359" y="1465182"/>
                  </a:lnTo>
                  <a:lnTo>
                    <a:pt x="137268" y="1508255"/>
                  </a:lnTo>
                  <a:lnTo>
                    <a:pt x="122016" y="1551734"/>
                  </a:lnTo>
                  <a:lnTo>
                    <a:pt x="107611" y="1595608"/>
                  </a:lnTo>
                  <a:lnTo>
                    <a:pt x="94064" y="1639869"/>
                  </a:lnTo>
                  <a:lnTo>
                    <a:pt x="81385" y="1684505"/>
                  </a:lnTo>
                  <a:lnTo>
                    <a:pt x="69583" y="1729508"/>
                  </a:lnTo>
                  <a:lnTo>
                    <a:pt x="58668" y="1774867"/>
                  </a:lnTo>
                  <a:lnTo>
                    <a:pt x="48651" y="1820571"/>
                  </a:lnTo>
                  <a:lnTo>
                    <a:pt x="39540" y="1866612"/>
                  </a:lnTo>
                  <a:lnTo>
                    <a:pt x="31347" y="1912979"/>
                  </a:lnTo>
                  <a:lnTo>
                    <a:pt x="24081" y="1959663"/>
                  </a:lnTo>
                  <a:lnTo>
                    <a:pt x="17751" y="2006652"/>
                  </a:lnTo>
                  <a:lnTo>
                    <a:pt x="12368" y="2053938"/>
                  </a:lnTo>
                  <a:lnTo>
                    <a:pt x="7942" y="2101511"/>
                  </a:lnTo>
                  <a:lnTo>
                    <a:pt x="4482" y="2149360"/>
                  </a:lnTo>
                  <a:lnTo>
                    <a:pt x="1998" y="2197475"/>
                  </a:lnTo>
                  <a:lnTo>
                    <a:pt x="501" y="2245847"/>
                  </a:lnTo>
                  <a:lnTo>
                    <a:pt x="0" y="2294465"/>
                  </a:lnTo>
                  <a:lnTo>
                    <a:pt x="501" y="2343084"/>
                  </a:lnTo>
                  <a:lnTo>
                    <a:pt x="1998" y="2391456"/>
                  </a:lnTo>
                  <a:lnTo>
                    <a:pt x="4482" y="2439571"/>
                  </a:lnTo>
                  <a:lnTo>
                    <a:pt x="7942" y="2487420"/>
                  </a:lnTo>
                  <a:lnTo>
                    <a:pt x="12368" y="2534992"/>
                  </a:lnTo>
                  <a:lnTo>
                    <a:pt x="17751" y="2582278"/>
                  </a:lnTo>
                  <a:lnTo>
                    <a:pt x="24081" y="2629268"/>
                  </a:lnTo>
                  <a:lnTo>
                    <a:pt x="31347" y="2675951"/>
                  </a:lnTo>
                  <a:lnTo>
                    <a:pt x="39540" y="2722318"/>
                  </a:lnTo>
                  <a:lnTo>
                    <a:pt x="48651" y="2768359"/>
                  </a:lnTo>
                  <a:lnTo>
                    <a:pt x="58668" y="2814064"/>
                  </a:lnTo>
                  <a:lnTo>
                    <a:pt x="69583" y="2859423"/>
                  </a:lnTo>
                  <a:lnTo>
                    <a:pt x="81385" y="2904425"/>
                  </a:lnTo>
                  <a:lnTo>
                    <a:pt x="94064" y="2949062"/>
                  </a:lnTo>
                  <a:lnTo>
                    <a:pt x="107611" y="2993322"/>
                  </a:lnTo>
                  <a:lnTo>
                    <a:pt x="122016" y="3037197"/>
                  </a:lnTo>
                  <a:lnTo>
                    <a:pt x="137268" y="3080676"/>
                  </a:lnTo>
                  <a:lnTo>
                    <a:pt x="153359" y="3123748"/>
                  </a:lnTo>
                  <a:lnTo>
                    <a:pt x="170277" y="3166406"/>
                  </a:lnTo>
                  <a:lnTo>
                    <a:pt x="188014" y="3208637"/>
                  </a:lnTo>
                  <a:lnTo>
                    <a:pt x="206559" y="3250432"/>
                  </a:lnTo>
                  <a:lnTo>
                    <a:pt x="225902" y="3291782"/>
                  </a:lnTo>
                  <a:lnTo>
                    <a:pt x="246034" y="3332677"/>
                  </a:lnTo>
                  <a:lnTo>
                    <a:pt x="266945" y="3373105"/>
                  </a:lnTo>
                  <a:lnTo>
                    <a:pt x="288624" y="3413059"/>
                  </a:lnTo>
                  <a:lnTo>
                    <a:pt x="311062" y="3452526"/>
                  </a:lnTo>
                  <a:lnTo>
                    <a:pt x="334249" y="3491499"/>
                  </a:lnTo>
                  <a:lnTo>
                    <a:pt x="358175" y="3529965"/>
                  </a:lnTo>
                  <a:lnTo>
                    <a:pt x="382830" y="3567917"/>
                  </a:lnTo>
                  <a:lnTo>
                    <a:pt x="408205" y="3605343"/>
                  </a:lnTo>
                  <a:lnTo>
                    <a:pt x="434289" y="3642234"/>
                  </a:lnTo>
                  <a:lnTo>
                    <a:pt x="461073" y="3678580"/>
                  </a:lnTo>
                  <a:lnTo>
                    <a:pt x="488546" y="3714370"/>
                  </a:lnTo>
                  <a:lnTo>
                    <a:pt x="516699" y="3749596"/>
                  </a:lnTo>
                  <a:lnTo>
                    <a:pt x="545522" y="3784246"/>
                  </a:lnTo>
                  <a:lnTo>
                    <a:pt x="575005" y="3818312"/>
                  </a:lnTo>
                  <a:lnTo>
                    <a:pt x="605138" y="3851782"/>
                  </a:lnTo>
                  <a:lnTo>
                    <a:pt x="635911" y="3884647"/>
                  </a:lnTo>
                  <a:lnTo>
                    <a:pt x="667315" y="3916898"/>
                  </a:lnTo>
                  <a:lnTo>
                    <a:pt x="699339" y="3948524"/>
                  </a:lnTo>
                  <a:lnTo>
                    <a:pt x="731973" y="3979514"/>
                  </a:lnTo>
                  <a:lnTo>
                    <a:pt x="765209" y="4009861"/>
                  </a:lnTo>
                  <a:lnTo>
                    <a:pt x="799035" y="4039552"/>
                  </a:lnTo>
                  <a:lnTo>
                    <a:pt x="833442" y="4068579"/>
                  </a:lnTo>
                  <a:lnTo>
                    <a:pt x="868420" y="4096931"/>
                  </a:lnTo>
                  <a:lnTo>
                    <a:pt x="903959" y="4124598"/>
                  </a:lnTo>
                  <a:lnTo>
                    <a:pt x="940050" y="4151571"/>
                  </a:lnTo>
                  <a:lnTo>
                    <a:pt x="976682" y="4177840"/>
                  </a:lnTo>
                  <a:lnTo>
                    <a:pt x="1013845" y="4203394"/>
                  </a:lnTo>
                  <a:lnTo>
                    <a:pt x="1051530" y="4228223"/>
                  </a:lnTo>
                  <a:lnTo>
                    <a:pt x="1089727" y="4252319"/>
                  </a:lnTo>
                  <a:lnTo>
                    <a:pt x="1128426" y="4275670"/>
                  </a:lnTo>
                  <a:lnTo>
                    <a:pt x="1167617" y="4298266"/>
                  </a:lnTo>
                  <a:lnTo>
                    <a:pt x="1207289" y="4320099"/>
                  </a:lnTo>
                  <a:lnTo>
                    <a:pt x="1247434" y="4341157"/>
                  </a:lnTo>
                  <a:lnTo>
                    <a:pt x="1288041" y="4361432"/>
                  </a:lnTo>
                  <a:lnTo>
                    <a:pt x="1329101" y="4380912"/>
                  </a:lnTo>
                  <a:lnTo>
                    <a:pt x="1370603" y="4399588"/>
                  </a:lnTo>
                  <a:lnTo>
                    <a:pt x="1412538" y="4417450"/>
                  </a:lnTo>
                  <a:lnTo>
                    <a:pt x="1454895" y="4434488"/>
                  </a:lnTo>
                  <a:lnTo>
                    <a:pt x="1497666" y="4450692"/>
                  </a:lnTo>
                  <a:lnTo>
                    <a:pt x="1540839" y="4466053"/>
                  </a:lnTo>
                  <a:lnTo>
                    <a:pt x="1584406" y="4480559"/>
                  </a:lnTo>
                  <a:lnTo>
                    <a:pt x="1628356" y="4494202"/>
                  </a:lnTo>
                  <a:lnTo>
                    <a:pt x="1672679" y="4506971"/>
                  </a:lnTo>
                  <a:lnTo>
                    <a:pt x="1717365" y="4518857"/>
                  </a:lnTo>
                  <a:lnTo>
                    <a:pt x="1762406" y="4529848"/>
                  </a:lnTo>
                  <a:lnTo>
                    <a:pt x="1807789" y="4539937"/>
                  </a:lnTo>
                  <a:lnTo>
                    <a:pt x="1853507" y="4549111"/>
                  </a:lnTo>
                  <a:lnTo>
                    <a:pt x="1899549" y="4557363"/>
                  </a:lnTo>
                  <a:lnTo>
                    <a:pt x="1945904" y="4564680"/>
                  </a:lnTo>
                  <a:lnTo>
                    <a:pt x="1992564" y="4571055"/>
                  </a:lnTo>
                  <a:lnTo>
                    <a:pt x="2039518" y="4576476"/>
                  </a:lnTo>
                  <a:lnTo>
                    <a:pt x="2086757" y="4580933"/>
                  </a:lnTo>
                  <a:lnTo>
                    <a:pt x="2134269" y="4584418"/>
                  </a:lnTo>
                  <a:lnTo>
                    <a:pt x="2182047" y="4586919"/>
                  </a:lnTo>
                  <a:lnTo>
                    <a:pt x="2230079" y="4588427"/>
                  </a:lnTo>
                  <a:lnTo>
                    <a:pt x="2278356" y="4588932"/>
                  </a:lnTo>
                  <a:lnTo>
                    <a:pt x="2326633" y="4588427"/>
                  </a:lnTo>
                  <a:lnTo>
                    <a:pt x="2374666" y="4586919"/>
                  </a:lnTo>
                  <a:lnTo>
                    <a:pt x="2422443" y="4584418"/>
                  </a:lnTo>
                  <a:lnTo>
                    <a:pt x="2469956" y="4580933"/>
                  </a:lnTo>
                  <a:lnTo>
                    <a:pt x="2517194" y="4576476"/>
                  </a:lnTo>
                  <a:lnTo>
                    <a:pt x="2564148" y="4571055"/>
                  </a:lnTo>
                  <a:lnTo>
                    <a:pt x="2610808" y="4564680"/>
                  </a:lnTo>
                  <a:lnTo>
                    <a:pt x="2657164" y="4557363"/>
                  </a:lnTo>
                  <a:lnTo>
                    <a:pt x="2703205" y="4549111"/>
                  </a:lnTo>
                  <a:lnTo>
                    <a:pt x="2748923" y="4539937"/>
                  </a:lnTo>
                  <a:lnTo>
                    <a:pt x="2794307" y="4529848"/>
                  </a:lnTo>
                  <a:lnTo>
                    <a:pt x="2839347" y="4518857"/>
                  </a:lnTo>
                  <a:lnTo>
                    <a:pt x="2884033" y="4506971"/>
                  </a:lnTo>
                  <a:lnTo>
                    <a:pt x="2928357" y="4494202"/>
                  </a:lnTo>
                  <a:lnTo>
                    <a:pt x="2972306" y="4480559"/>
                  </a:lnTo>
                  <a:lnTo>
                    <a:pt x="3015873" y="4466053"/>
                  </a:lnTo>
                  <a:lnTo>
                    <a:pt x="3059046" y="4450692"/>
                  </a:lnTo>
                  <a:lnTo>
                    <a:pt x="3101817" y="4434488"/>
                  </a:lnTo>
                  <a:lnTo>
                    <a:pt x="3144174" y="4417450"/>
                  </a:lnTo>
                  <a:lnTo>
                    <a:pt x="3186109" y="4399588"/>
                  </a:lnTo>
                  <a:lnTo>
                    <a:pt x="3227611" y="4380912"/>
                  </a:lnTo>
                  <a:lnTo>
                    <a:pt x="3268671" y="4361432"/>
                  </a:lnTo>
                  <a:lnTo>
                    <a:pt x="3309278" y="4341157"/>
                  </a:lnTo>
                  <a:lnTo>
                    <a:pt x="3349423" y="4320099"/>
                  </a:lnTo>
                  <a:lnTo>
                    <a:pt x="3389095" y="4298266"/>
                  </a:lnTo>
                  <a:lnTo>
                    <a:pt x="3428286" y="4275670"/>
                  </a:lnTo>
                  <a:lnTo>
                    <a:pt x="3466985" y="4252319"/>
                  </a:lnTo>
                  <a:lnTo>
                    <a:pt x="3505181" y="4228223"/>
                  </a:lnTo>
                  <a:lnTo>
                    <a:pt x="3542866" y="4203394"/>
                  </a:lnTo>
                  <a:lnTo>
                    <a:pt x="3580030" y="4177840"/>
                  </a:lnTo>
                  <a:lnTo>
                    <a:pt x="3616662" y="4151571"/>
                  </a:lnTo>
                  <a:lnTo>
                    <a:pt x="3652752" y="4124598"/>
                  </a:lnTo>
                  <a:lnTo>
                    <a:pt x="3688292" y="4096931"/>
                  </a:lnTo>
                  <a:lnTo>
                    <a:pt x="3723270" y="4068579"/>
                  </a:lnTo>
                  <a:lnTo>
                    <a:pt x="3757677" y="4039552"/>
                  </a:lnTo>
                  <a:lnTo>
                    <a:pt x="3791503" y="4009861"/>
                  </a:lnTo>
                  <a:lnTo>
                    <a:pt x="3824738" y="3979514"/>
                  </a:lnTo>
                  <a:lnTo>
                    <a:pt x="3857373" y="3948524"/>
                  </a:lnTo>
                  <a:lnTo>
                    <a:pt x="3889397" y="3916898"/>
                  </a:lnTo>
                  <a:lnTo>
                    <a:pt x="3920801" y="3884647"/>
                  </a:lnTo>
                  <a:lnTo>
                    <a:pt x="3951574" y="3851782"/>
                  </a:lnTo>
                  <a:lnTo>
                    <a:pt x="3981707" y="3818312"/>
                  </a:lnTo>
                  <a:lnTo>
                    <a:pt x="4011190" y="3784246"/>
                  </a:lnTo>
                  <a:lnTo>
                    <a:pt x="4040013" y="3749596"/>
                  </a:lnTo>
                  <a:lnTo>
                    <a:pt x="4068166" y="3714370"/>
                  </a:lnTo>
                  <a:lnTo>
                    <a:pt x="4095639" y="3678580"/>
                  </a:lnTo>
                  <a:lnTo>
                    <a:pt x="4122423" y="3642234"/>
                  </a:lnTo>
                  <a:lnTo>
                    <a:pt x="4148507" y="3605343"/>
                  </a:lnTo>
                  <a:lnTo>
                    <a:pt x="4173881" y="3567917"/>
                  </a:lnTo>
                  <a:lnTo>
                    <a:pt x="4198537" y="3529965"/>
                  </a:lnTo>
                  <a:lnTo>
                    <a:pt x="4222463" y="3491499"/>
                  </a:lnTo>
                  <a:lnTo>
                    <a:pt x="4245650" y="3452526"/>
                  </a:lnTo>
                  <a:lnTo>
                    <a:pt x="4268088" y="3413059"/>
                  </a:lnTo>
                  <a:lnTo>
                    <a:pt x="4289767" y="3373105"/>
                  </a:lnTo>
                  <a:lnTo>
                    <a:pt x="4310678" y="3332677"/>
                  </a:lnTo>
                  <a:lnTo>
                    <a:pt x="4330809" y="3291782"/>
                  </a:lnTo>
                  <a:lnTo>
                    <a:pt x="4350153" y="3250432"/>
                  </a:lnTo>
                  <a:lnTo>
                    <a:pt x="4368698" y="3208637"/>
                  </a:lnTo>
                  <a:lnTo>
                    <a:pt x="4386434" y="3166406"/>
                  </a:lnTo>
                  <a:lnTo>
                    <a:pt x="4403353" y="3123748"/>
                  </a:lnTo>
                  <a:lnTo>
                    <a:pt x="4419443" y="3080676"/>
                  </a:lnTo>
                  <a:lnTo>
                    <a:pt x="4434696" y="3037197"/>
                  </a:lnTo>
                  <a:lnTo>
                    <a:pt x="4449101" y="2993322"/>
                  </a:lnTo>
                  <a:lnTo>
                    <a:pt x="4462648" y="2949062"/>
                  </a:lnTo>
                  <a:lnTo>
                    <a:pt x="4475327" y="2904425"/>
                  </a:lnTo>
                  <a:lnTo>
                    <a:pt x="4487129" y="2859423"/>
                  </a:lnTo>
                  <a:lnTo>
                    <a:pt x="4498044" y="2814064"/>
                  </a:lnTo>
                  <a:lnTo>
                    <a:pt x="4508061" y="2768359"/>
                  </a:lnTo>
                  <a:lnTo>
                    <a:pt x="4517171" y="2722318"/>
                  </a:lnTo>
                  <a:lnTo>
                    <a:pt x="4525365" y="2675951"/>
                  </a:lnTo>
                  <a:lnTo>
                    <a:pt x="4532631" y="2629268"/>
                  </a:lnTo>
                  <a:lnTo>
                    <a:pt x="4538961" y="2582278"/>
                  </a:lnTo>
                  <a:lnTo>
                    <a:pt x="4544344" y="2534992"/>
                  </a:lnTo>
                  <a:lnTo>
                    <a:pt x="4548770" y="2487420"/>
                  </a:lnTo>
                  <a:lnTo>
                    <a:pt x="4552230" y="2439571"/>
                  </a:lnTo>
                  <a:lnTo>
                    <a:pt x="4554713" y="2391456"/>
                  </a:lnTo>
                  <a:lnTo>
                    <a:pt x="4556211" y="2343084"/>
                  </a:lnTo>
                  <a:lnTo>
                    <a:pt x="4556712" y="2294465"/>
                  </a:lnTo>
                  <a:lnTo>
                    <a:pt x="4556211" y="2245847"/>
                  </a:lnTo>
                  <a:lnTo>
                    <a:pt x="4554713" y="2197475"/>
                  </a:lnTo>
                  <a:lnTo>
                    <a:pt x="4552230" y="2149360"/>
                  </a:lnTo>
                  <a:lnTo>
                    <a:pt x="4548770" y="2101511"/>
                  </a:lnTo>
                  <a:lnTo>
                    <a:pt x="4544344" y="2053938"/>
                  </a:lnTo>
                  <a:lnTo>
                    <a:pt x="4538961" y="2006652"/>
                  </a:lnTo>
                  <a:lnTo>
                    <a:pt x="4532631" y="1959663"/>
                  </a:lnTo>
                  <a:lnTo>
                    <a:pt x="4525365" y="1912979"/>
                  </a:lnTo>
                  <a:lnTo>
                    <a:pt x="4517171" y="1866612"/>
                  </a:lnTo>
                  <a:lnTo>
                    <a:pt x="4508061" y="1820571"/>
                  </a:lnTo>
                  <a:lnTo>
                    <a:pt x="4498044" y="1774867"/>
                  </a:lnTo>
                  <a:lnTo>
                    <a:pt x="4487129" y="1729508"/>
                  </a:lnTo>
                  <a:lnTo>
                    <a:pt x="4475327" y="1684505"/>
                  </a:lnTo>
                  <a:lnTo>
                    <a:pt x="4462648" y="1639869"/>
                  </a:lnTo>
                  <a:lnTo>
                    <a:pt x="4449101" y="1595608"/>
                  </a:lnTo>
                  <a:lnTo>
                    <a:pt x="4434696" y="1551734"/>
                  </a:lnTo>
                  <a:lnTo>
                    <a:pt x="4419443" y="1508255"/>
                  </a:lnTo>
                  <a:lnTo>
                    <a:pt x="4403353" y="1465182"/>
                  </a:lnTo>
                  <a:lnTo>
                    <a:pt x="4386434" y="1422525"/>
                  </a:lnTo>
                  <a:lnTo>
                    <a:pt x="4368698" y="1380294"/>
                  </a:lnTo>
                  <a:lnTo>
                    <a:pt x="4350153" y="1338498"/>
                  </a:lnTo>
                  <a:lnTo>
                    <a:pt x="4330809" y="1297148"/>
                  </a:lnTo>
                  <a:lnTo>
                    <a:pt x="4310678" y="1256254"/>
                  </a:lnTo>
                  <a:lnTo>
                    <a:pt x="4289767" y="1215825"/>
                  </a:lnTo>
                  <a:lnTo>
                    <a:pt x="4268088" y="1175872"/>
                  </a:lnTo>
                  <a:lnTo>
                    <a:pt x="4245650" y="1136405"/>
                  </a:lnTo>
                  <a:lnTo>
                    <a:pt x="4222463" y="1097432"/>
                  </a:lnTo>
                  <a:lnTo>
                    <a:pt x="4198537" y="1058965"/>
                  </a:lnTo>
                  <a:lnTo>
                    <a:pt x="4173881" y="1021014"/>
                  </a:lnTo>
                  <a:lnTo>
                    <a:pt x="4148507" y="983588"/>
                  </a:lnTo>
                  <a:lnTo>
                    <a:pt x="4122423" y="946697"/>
                  </a:lnTo>
                  <a:lnTo>
                    <a:pt x="4095639" y="910351"/>
                  </a:lnTo>
                  <a:lnTo>
                    <a:pt x="4068166" y="874560"/>
                  </a:lnTo>
                  <a:lnTo>
                    <a:pt x="4040013" y="839335"/>
                  </a:lnTo>
                  <a:lnTo>
                    <a:pt x="4011190" y="804685"/>
                  </a:lnTo>
                  <a:lnTo>
                    <a:pt x="3981707" y="770619"/>
                  </a:lnTo>
                  <a:lnTo>
                    <a:pt x="3951574" y="737149"/>
                  </a:lnTo>
                  <a:lnTo>
                    <a:pt x="3920801" y="704284"/>
                  </a:lnTo>
                  <a:lnTo>
                    <a:pt x="3889397" y="672033"/>
                  </a:lnTo>
                  <a:lnTo>
                    <a:pt x="3857373" y="640407"/>
                  </a:lnTo>
                  <a:lnTo>
                    <a:pt x="3824738" y="609417"/>
                  </a:lnTo>
                  <a:lnTo>
                    <a:pt x="3791503" y="579070"/>
                  </a:lnTo>
                  <a:lnTo>
                    <a:pt x="3757677" y="549379"/>
                  </a:lnTo>
                  <a:lnTo>
                    <a:pt x="3723270" y="520352"/>
                  </a:lnTo>
                  <a:lnTo>
                    <a:pt x="3688292" y="492000"/>
                  </a:lnTo>
                  <a:lnTo>
                    <a:pt x="3652752" y="464333"/>
                  </a:lnTo>
                  <a:lnTo>
                    <a:pt x="3616662" y="437360"/>
                  </a:lnTo>
                  <a:lnTo>
                    <a:pt x="3580030" y="411091"/>
                  </a:lnTo>
                  <a:lnTo>
                    <a:pt x="3542866" y="385537"/>
                  </a:lnTo>
                  <a:lnTo>
                    <a:pt x="3505181" y="360708"/>
                  </a:lnTo>
                  <a:lnTo>
                    <a:pt x="3466985" y="336612"/>
                  </a:lnTo>
                  <a:lnTo>
                    <a:pt x="3428286" y="313261"/>
                  </a:lnTo>
                  <a:lnTo>
                    <a:pt x="3389095" y="290665"/>
                  </a:lnTo>
                  <a:lnTo>
                    <a:pt x="3349423" y="268832"/>
                  </a:lnTo>
                  <a:lnTo>
                    <a:pt x="3309278" y="247774"/>
                  </a:lnTo>
                  <a:lnTo>
                    <a:pt x="3268671" y="227500"/>
                  </a:lnTo>
                  <a:lnTo>
                    <a:pt x="3227611" y="208020"/>
                  </a:lnTo>
                  <a:lnTo>
                    <a:pt x="3186109" y="189343"/>
                  </a:lnTo>
                  <a:lnTo>
                    <a:pt x="3144174" y="171481"/>
                  </a:lnTo>
                  <a:lnTo>
                    <a:pt x="3101817" y="154443"/>
                  </a:lnTo>
                  <a:lnTo>
                    <a:pt x="3059046" y="138239"/>
                  </a:lnTo>
                  <a:lnTo>
                    <a:pt x="3015873" y="122879"/>
                  </a:lnTo>
                  <a:lnTo>
                    <a:pt x="2972306" y="108372"/>
                  </a:lnTo>
                  <a:lnTo>
                    <a:pt x="2928357" y="94729"/>
                  </a:lnTo>
                  <a:lnTo>
                    <a:pt x="2884033" y="81960"/>
                  </a:lnTo>
                  <a:lnTo>
                    <a:pt x="2839347" y="70075"/>
                  </a:lnTo>
                  <a:lnTo>
                    <a:pt x="2794307" y="59083"/>
                  </a:lnTo>
                  <a:lnTo>
                    <a:pt x="2748923" y="48995"/>
                  </a:lnTo>
                  <a:lnTo>
                    <a:pt x="2703205" y="39820"/>
                  </a:lnTo>
                  <a:lnTo>
                    <a:pt x="2657164" y="31569"/>
                  </a:lnTo>
                  <a:lnTo>
                    <a:pt x="2610808" y="24251"/>
                  </a:lnTo>
                  <a:lnTo>
                    <a:pt x="2564148" y="17877"/>
                  </a:lnTo>
                  <a:lnTo>
                    <a:pt x="2517194" y="12456"/>
                  </a:lnTo>
                  <a:lnTo>
                    <a:pt x="2469956" y="7998"/>
                  </a:lnTo>
                  <a:lnTo>
                    <a:pt x="2422443" y="4514"/>
                  </a:lnTo>
                  <a:lnTo>
                    <a:pt x="2374666" y="2012"/>
                  </a:lnTo>
                  <a:lnTo>
                    <a:pt x="2326633" y="504"/>
                  </a:lnTo>
                  <a:lnTo>
                    <a:pt x="22783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69697" y="2590800"/>
              <a:ext cx="4116704" cy="3471545"/>
            </a:xfrm>
            <a:custGeom>
              <a:avLst/>
              <a:gdLst/>
              <a:ahLst/>
              <a:cxnLst/>
              <a:rect l="l" t="t" r="r" b="b"/>
              <a:pathLst>
                <a:path w="4116704" h="3471545">
                  <a:moveTo>
                    <a:pt x="2058351" y="0"/>
                  </a:moveTo>
                  <a:lnTo>
                    <a:pt x="2006039" y="549"/>
                  </a:lnTo>
                  <a:lnTo>
                    <a:pt x="1954048" y="2189"/>
                  </a:lnTo>
                  <a:lnTo>
                    <a:pt x="1902393" y="4906"/>
                  </a:lnTo>
                  <a:lnTo>
                    <a:pt x="1851091" y="8688"/>
                  </a:lnTo>
                  <a:lnTo>
                    <a:pt x="1800156" y="13521"/>
                  </a:lnTo>
                  <a:lnTo>
                    <a:pt x="1749603" y="19393"/>
                  </a:lnTo>
                  <a:lnTo>
                    <a:pt x="1699449" y="26290"/>
                  </a:lnTo>
                  <a:lnTo>
                    <a:pt x="1649709" y="34199"/>
                  </a:lnTo>
                  <a:lnTo>
                    <a:pt x="1600398" y="43107"/>
                  </a:lnTo>
                  <a:lnTo>
                    <a:pt x="1551531" y="53002"/>
                  </a:lnTo>
                  <a:lnTo>
                    <a:pt x="1503124" y="63870"/>
                  </a:lnTo>
                  <a:lnTo>
                    <a:pt x="1455193" y="75699"/>
                  </a:lnTo>
                  <a:lnTo>
                    <a:pt x="1407753" y="88475"/>
                  </a:lnTo>
                  <a:lnTo>
                    <a:pt x="1360818" y="102185"/>
                  </a:lnTo>
                  <a:lnTo>
                    <a:pt x="1314406" y="116816"/>
                  </a:lnTo>
                  <a:lnTo>
                    <a:pt x="1268531" y="132356"/>
                  </a:lnTo>
                  <a:lnTo>
                    <a:pt x="1223208" y="148790"/>
                  </a:lnTo>
                  <a:lnTo>
                    <a:pt x="1178453" y="166107"/>
                  </a:lnTo>
                  <a:lnTo>
                    <a:pt x="1134282" y="184294"/>
                  </a:lnTo>
                  <a:lnTo>
                    <a:pt x="1090709" y="203336"/>
                  </a:lnTo>
                  <a:lnTo>
                    <a:pt x="1047751" y="223222"/>
                  </a:lnTo>
                  <a:lnTo>
                    <a:pt x="1005423" y="243938"/>
                  </a:lnTo>
                  <a:lnTo>
                    <a:pt x="963740" y="265471"/>
                  </a:lnTo>
                  <a:lnTo>
                    <a:pt x="922717" y="287808"/>
                  </a:lnTo>
                  <a:lnTo>
                    <a:pt x="882370" y="310937"/>
                  </a:lnTo>
                  <a:lnTo>
                    <a:pt x="842715" y="334843"/>
                  </a:lnTo>
                  <a:lnTo>
                    <a:pt x="803767" y="359515"/>
                  </a:lnTo>
                  <a:lnTo>
                    <a:pt x="765541" y="384939"/>
                  </a:lnTo>
                  <a:lnTo>
                    <a:pt x="728053" y="411102"/>
                  </a:lnTo>
                  <a:lnTo>
                    <a:pt x="691318" y="437991"/>
                  </a:lnTo>
                  <a:lnTo>
                    <a:pt x="655351" y="465593"/>
                  </a:lnTo>
                  <a:lnTo>
                    <a:pt x="620169" y="493895"/>
                  </a:lnTo>
                  <a:lnTo>
                    <a:pt x="585786" y="522885"/>
                  </a:lnTo>
                  <a:lnTo>
                    <a:pt x="552218" y="552548"/>
                  </a:lnTo>
                  <a:lnTo>
                    <a:pt x="519480" y="582873"/>
                  </a:lnTo>
                  <a:lnTo>
                    <a:pt x="487589" y="613845"/>
                  </a:lnTo>
                  <a:lnTo>
                    <a:pt x="456558" y="645453"/>
                  </a:lnTo>
                  <a:lnTo>
                    <a:pt x="426404" y="677682"/>
                  </a:lnTo>
                  <a:lnTo>
                    <a:pt x="397142" y="710521"/>
                  </a:lnTo>
                  <a:lnTo>
                    <a:pt x="368787" y="743955"/>
                  </a:lnTo>
                  <a:lnTo>
                    <a:pt x="341356" y="777973"/>
                  </a:lnTo>
                  <a:lnTo>
                    <a:pt x="314863" y="812560"/>
                  </a:lnTo>
                  <a:lnTo>
                    <a:pt x="289323" y="847705"/>
                  </a:lnTo>
                  <a:lnTo>
                    <a:pt x="264753" y="883393"/>
                  </a:lnTo>
                  <a:lnTo>
                    <a:pt x="241168" y="919613"/>
                  </a:lnTo>
                  <a:lnTo>
                    <a:pt x="218582" y="956350"/>
                  </a:lnTo>
                  <a:lnTo>
                    <a:pt x="197012" y="993592"/>
                  </a:lnTo>
                  <a:lnTo>
                    <a:pt x="176473" y="1031326"/>
                  </a:lnTo>
                  <a:lnTo>
                    <a:pt x="156981" y="1069539"/>
                  </a:lnTo>
                  <a:lnTo>
                    <a:pt x="138550" y="1108218"/>
                  </a:lnTo>
                  <a:lnTo>
                    <a:pt x="121196" y="1147350"/>
                  </a:lnTo>
                  <a:lnTo>
                    <a:pt x="104936" y="1186922"/>
                  </a:lnTo>
                  <a:lnTo>
                    <a:pt x="89783" y="1226920"/>
                  </a:lnTo>
                  <a:lnTo>
                    <a:pt x="75754" y="1267333"/>
                  </a:lnTo>
                  <a:lnTo>
                    <a:pt x="62863" y="1308146"/>
                  </a:lnTo>
                  <a:lnTo>
                    <a:pt x="51128" y="1349347"/>
                  </a:lnTo>
                  <a:lnTo>
                    <a:pt x="40562" y="1390923"/>
                  </a:lnTo>
                  <a:lnTo>
                    <a:pt x="31181" y="1432861"/>
                  </a:lnTo>
                  <a:lnTo>
                    <a:pt x="23001" y="1475147"/>
                  </a:lnTo>
                  <a:lnTo>
                    <a:pt x="16037" y="1517769"/>
                  </a:lnTo>
                  <a:lnTo>
                    <a:pt x="10305" y="1560715"/>
                  </a:lnTo>
                  <a:lnTo>
                    <a:pt x="5819" y="1603969"/>
                  </a:lnTo>
                  <a:lnTo>
                    <a:pt x="2596" y="1647521"/>
                  </a:lnTo>
                  <a:lnTo>
                    <a:pt x="651" y="1691356"/>
                  </a:lnTo>
                  <a:lnTo>
                    <a:pt x="0" y="1735462"/>
                  </a:lnTo>
                  <a:lnTo>
                    <a:pt x="651" y="1779568"/>
                  </a:lnTo>
                  <a:lnTo>
                    <a:pt x="2596" y="1823404"/>
                  </a:lnTo>
                  <a:lnTo>
                    <a:pt x="5819" y="1866955"/>
                  </a:lnTo>
                  <a:lnTo>
                    <a:pt x="10305" y="1910210"/>
                  </a:lnTo>
                  <a:lnTo>
                    <a:pt x="16037" y="1953155"/>
                  </a:lnTo>
                  <a:lnTo>
                    <a:pt x="23001" y="1995777"/>
                  </a:lnTo>
                  <a:lnTo>
                    <a:pt x="31181" y="2038064"/>
                  </a:lnTo>
                  <a:lnTo>
                    <a:pt x="40562" y="2080002"/>
                  </a:lnTo>
                  <a:lnTo>
                    <a:pt x="51128" y="2121577"/>
                  </a:lnTo>
                  <a:lnTo>
                    <a:pt x="62863" y="2162779"/>
                  </a:lnTo>
                  <a:lnTo>
                    <a:pt x="75754" y="2203592"/>
                  </a:lnTo>
                  <a:lnTo>
                    <a:pt x="89783" y="2244004"/>
                  </a:lnTo>
                  <a:lnTo>
                    <a:pt x="104936" y="2284003"/>
                  </a:lnTo>
                  <a:lnTo>
                    <a:pt x="121196" y="2323575"/>
                  </a:lnTo>
                  <a:lnTo>
                    <a:pt x="138550" y="2362706"/>
                  </a:lnTo>
                  <a:lnTo>
                    <a:pt x="156981" y="2401385"/>
                  </a:lnTo>
                  <a:lnTo>
                    <a:pt x="176473" y="2439599"/>
                  </a:lnTo>
                  <a:lnTo>
                    <a:pt x="197012" y="2477333"/>
                  </a:lnTo>
                  <a:lnTo>
                    <a:pt x="218582" y="2514575"/>
                  </a:lnTo>
                  <a:lnTo>
                    <a:pt x="241168" y="2551312"/>
                  </a:lnTo>
                  <a:lnTo>
                    <a:pt x="264753" y="2587532"/>
                  </a:lnTo>
                  <a:lnTo>
                    <a:pt x="289323" y="2623220"/>
                  </a:lnTo>
                  <a:lnTo>
                    <a:pt x="314863" y="2658365"/>
                  </a:lnTo>
                  <a:lnTo>
                    <a:pt x="341356" y="2692952"/>
                  </a:lnTo>
                  <a:lnTo>
                    <a:pt x="368787" y="2726970"/>
                  </a:lnTo>
                  <a:lnTo>
                    <a:pt x="397142" y="2760404"/>
                  </a:lnTo>
                  <a:lnTo>
                    <a:pt x="426404" y="2793243"/>
                  </a:lnTo>
                  <a:lnTo>
                    <a:pt x="456558" y="2825472"/>
                  </a:lnTo>
                  <a:lnTo>
                    <a:pt x="487589" y="2857080"/>
                  </a:lnTo>
                  <a:lnTo>
                    <a:pt x="519480" y="2888052"/>
                  </a:lnTo>
                  <a:lnTo>
                    <a:pt x="552218" y="2918377"/>
                  </a:lnTo>
                  <a:lnTo>
                    <a:pt x="585786" y="2948040"/>
                  </a:lnTo>
                  <a:lnTo>
                    <a:pt x="620169" y="2977030"/>
                  </a:lnTo>
                  <a:lnTo>
                    <a:pt x="655351" y="3005332"/>
                  </a:lnTo>
                  <a:lnTo>
                    <a:pt x="691318" y="3032934"/>
                  </a:lnTo>
                  <a:lnTo>
                    <a:pt x="728053" y="3059823"/>
                  </a:lnTo>
                  <a:lnTo>
                    <a:pt x="765541" y="3085986"/>
                  </a:lnTo>
                  <a:lnTo>
                    <a:pt x="803767" y="3111410"/>
                  </a:lnTo>
                  <a:lnTo>
                    <a:pt x="842715" y="3136082"/>
                  </a:lnTo>
                  <a:lnTo>
                    <a:pt x="882370" y="3159988"/>
                  </a:lnTo>
                  <a:lnTo>
                    <a:pt x="922717" y="3183117"/>
                  </a:lnTo>
                  <a:lnTo>
                    <a:pt x="963740" y="3205454"/>
                  </a:lnTo>
                  <a:lnTo>
                    <a:pt x="1005423" y="3226987"/>
                  </a:lnTo>
                  <a:lnTo>
                    <a:pt x="1047751" y="3247703"/>
                  </a:lnTo>
                  <a:lnTo>
                    <a:pt x="1090709" y="3267589"/>
                  </a:lnTo>
                  <a:lnTo>
                    <a:pt x="1134282" y="3286631"/>
                  </a:lnTo>
                  <a:lnTo>
                    <a:pt x="1178453" y="3304817"/>
                  </a:lnTo>
                  <a:lnTo>
                    <a:pt x="1223208" y="3322134"/>
                  </a:lnTo>
                  <a:lnTo>
                    <a:pt x="1268531" y="3338569"/>
                  </a:lnTo>
                  <a:lnTo>
                    <a:pt x="1314406" y="3354109"/>
                  </a:lnTo>
                  <a:lnTo>
                    <a:pt x="1360818" y="3368740"/>
                  </a:lnTo>
                  <a:lnTo>
                    <a:pt x="1407753" y="3382450"/>
                  </a:lnTo>
                  <a:lnTo>
                    <a:pt x="1455193" y="3395226"/>
                  </a:lnTo>
                  <a:lnTo>
                    <a:pt x="1503124" y="3407054"/>
                  </a:lnTo>
                  <a:lnTo>
                    <a:pt x="1551531" y="3417923"/>
                  </a:lnTo>
                  <a:lnTo>
                    <a:pt x="1600398" y="3427817"/>
                  </a:lnTo>
                  <a:lnTo>
                    <a:pt x="1649709" y="3436726"/>
                  </a:lnTo>
                  <a:lnTo>
                    <a:pt x="1699449" y="3444635"/>
                  </a:lnTo>
                  <a:lnTo>
                    <a:pt x="1749603" y="3451532"/>
                  </a:lnTo>
                  <a:lnTo>
                    <a:pt x="1800156" y="3457404"/>
                  </a:lnTo>
                  <a:lnTo>
                    <a:pt x="1851091" y="3462237"/>
                  </a:lnTo>
                  <a:lnTo>
                    <a:pt x="1902393" y="3466018"/>
                  </a:lnTo>
                  <a:lnTo>
                    <a:pt x="1954048" y="3468736"/>
                  </a:lnTo>
                  <a:lnTo>
                    <a:pt x="2006039" y="3470376"/>
                  </a:lnTo>
                  <a:lnTo>
                    <a:pt x="2058351" y="3470925"/>
                  </a:lnTo>
                  <a:lnTo>
                    <a:pt x="2110663" y="3470376"/>
                  </a:lnTo>
                  <a:lnTo>
                    <a:pt x="2162654" y="3468736"/>
                  </a:lnTo>
                  <a:lnTo>
                    <a:pt x="2214308" y="3466018"/>
                  </a:lnTo>
                  <a:lnTo>
                    <a:pt x="2265611" y="3462237"/>
                  </a:lnTo>
                  <a:lnTo>
                    <a:pt x="2316546" y="3457404"/>
                  </a:lnTo>
                  <a:lnTo>
                    <a:pt x="2367098" y="3451532"/>
                  </a:lnTo>
                  <a:lnTo>
                    <a:pt x="2417252" y="3444635"/>
                  </a:lnTo>
                  <a:lnTo>
                    <a:pt x="2466993" y="3436726"/>
                  </a:lnTo>
                  <a:lnTo>
                    <a:pt x="2516304" y="3427817"/>
                  </a:lnTo>
                  <a:lnTo>
                    <a:pt x="2565171" y="3417923"/>
                  </a:lnTo>
                  <a:lnTo>
                    <a:pt x="2613577" y="3407054"/>
                  </a:lnTo>
                  <a:lnTo>
                    <a:pt x="2661509" y="3395226"/>
                  </a:lnTo>
                  <a:lnTo>
                    <a:pt x="2708949" y="3382450"/>
                  </a:lnTo>
                  <a:lnTo>
                    <a:pt x="2755883" y="3368740"/>
                  </a:lnTo>
                  <a:lnTo>
                    <a:pt x="2802296" y="3354109"/>
                  </a:lnTo>
                  <a:lnTo>
                    <a:pt x="2848171" y="3338569"/>
                  </a:lnTo>
                  <a:lnTo>
                    <a:pt x="2893494" y="3322134"/>
                  </a:lnTo>
                  <a:lnTo>
                    <a:pt x="2938248" y="3304817"/>
                  </a:lnTo>
                  <a:lnTo>
                    <a:pt x="2982420" y="3286631"/>
                  </a:lnTo>
                  <a:lnTo>
                    <a:pt x="3025992" y="3267589"/>
                  </a:lnTo>
                  <a:lnTo>
                    <a:pt x="3068950" y="3247703"/>
                  </a:lnTo>
                  <a:lnTo>
                    <a:pt x="3111279" y="3226987"/>
                  </a:lnTo>
                  <a:lnTo>
                    <a:pt x="3152962" y="3205454"/>
                  </a:lnTo>
                  <a:lnTo>
                    <a:pt x="3193984" y="3183117"/>
                  </a:lnTo>
                  <a:lnTo>
                    <a:pt x="3234331" y="3159988"/>
                  </a:lnTo>
                  <a:lnTo>
                    <a:pt x="3273986" y="3136082"/>
                  </a:lnTo>
                  <a:lnTo>
                    <a:pt x="3312935" y="3111410"/>
                  </a:lnTo>
                  <a:lnTo>
                    <a:pt x="3351160" y="3085986"/>
                  </a:lnTo>
                  <a:lnTo>
                    <a:pt x="3388649" y="3059823"/>
                  </a:lnTo>
                  <a:lnTo>
                    <a:pt x="3425384" y="3032934"/>
                  </a:lnTo>
                  <a:lnTo>
                    <a:pt x="3461350" y="3005332"/>
                  </a:lnTo>
                  <a:lnTo>
                    <a:pt x="3496533" y="2977030"/>
                  </a:lnTo>
                  <a:lnTo>
                    <a:pt x="3530915" y="2948040"/>
                  </a:lnTo>
                  <a:lnTo>
                    <a:pt x="3564483" y="2918377"/>
                  </a:lnTo>
                  <a:lnTo>
                    <a:pt x="3597221" y="2888052"/>
                  </a:lnTo>
                  <a:lnTo>
                    <a:pt x="3629113" y="2857080"/>
                  </a:lnTo>
                  <a:lnTo>
                    <a:pt x="3660144" y="2825472"/>
                  </a:lnTo>
                  <a:lnTo>
                    <a:pt x="3690298" y="2793243"/>
                  </a:lnTo>
                  <a:lnTo>
                    <a:pt x="3719560" y="2760404"/>
                  </a:lnTo>
                  <a:lnTo>
                    <a:pt x="3747914" y="2726970"/>
                  </a:lnTo>
                  <a:lnTo>
                    <a:pt x="3775346" y="2692952"/>
                  </a:lnTo>
                  <a:lnTo>
                    <a:pt x="3801839" y="2658365"/>
                  </a:lnTo>
                  <a:lnTo>
                    <a:pt x="3827378" y="2623220"/>
                  </a:lnTo>
                  <a:lnTo>
                    <a:pt x="3851948" y="2587532"/>
                  </a:lnTo>
                  <a:lnTo>
                    <a:pt x="3875534" y="2551312"/>
                  </a:lnTo>
                  <a:lnTo>
                    <a:pt x="3898119" y="2514575"/>
                  </a:lnTo>
                  <a:lnTo>
                    <a:pt x="3919689" y="2477333"/>
                  </a:lnTo>
                  <a:lnTo>
                    <a:pt x="3940228" y="2439599"/>
                  </a:lnTo>
                  <a:lnTo>
                    <a:pt x="3959721" y="2401385"/>
                  </a:lnTo>
                  <a:lnTo>
                    <a:pt x="3978151" y="2362706"/>
                  </a:lnTo>
                  <a:lnTo>
                    <a:pt x="3995505" y="2323575"/>
                  </a:lnTo>
                  <a:lnTo>
                    <a:pt x="4011766" y="2284003"/>
                  </a:lnTo>
                  <a:lnTo>
                    <a:pt x="4026919" y="2244004"/>
                  </a:lnTo>
                  <a:lnTo>
                    <a:pt x="4040948" y="2203592"/>
                  </a:lnTo>
                  <a:lnTo>
                    <a:pt x="4053838" y="2162779"/>
                  </a:lnTo>
                  <a:lnTo>
                    <a:pt x="4065574" y="2121577"/>
                  </a:lnTo>
                  <a:lnTo>
                    <a:pt x="4076140" y="2080002"/>
                  </a:lnTo>
                  <a:lnTo>
                    <a:pt x="4085521" y="2038064"/>
                  </a:lnTo>
                  <a:lnTo>
                    <a:pt x="4093701" y="1995777"/>
                  </a:lnTo>
                  <a:lnTo>
                    <a:pt x="4100664" y="1953155"/>
                  </a:lnTo>
                  <a:lnTo>
                    <a:pt x="4106397" y="1910210"/>
                  </a:lnTo>
                  <a:lnTo>
                    <a:pt x="4110882" y="1866955"/>
                  </a:lnTo>
                  <a:lnTo>
                    <a:pt x="4114105" y="1823404"/>
                  </a:lnTo>
                  <a:lnTo>
                    <a:pt x="4116050" y="1779568"/>
                  </a:lnTo>
                  <a:lnTo>
                    <a:pt x="4116702" y="1735462"/>
                  </a:lnTo>
                  <a:lnTo>
                    <a:pt x="4116050" y="1691356"/>
                  </a:lnTo>
                  <a:lnTo>
                    <a:pt x="4114105" y="1647521"/>
                  </a:lnTo>
                  <a:lnTo>
                    <a:pt x="4110882" y="1603969"/>
                  </a:lnTo>
                  <a:lnTo>
                    <a:pt x="4106397" y="1560715"/>
                  </a:lnTo>
                  <a:lnTo>
                    <a:pt x="4100664" y="1517769"/>
                  </a:lnTo>
                  <a:lnTo>
                    <a:pt x="4093701" y="1475147"/>
                  </a:lnTo>
                  <a:lnTo>
                    <a:pt x="4085521" y="1432861"/>
                  </a:lnTo>
                  <a:lnTo>
                    <a:pt x="4076140" y="1390923"/>
                  </a:lnTo>
                  <a:lnTo>
                    <a:pt x="4065574" y="1349347"/>
                  </a:lnTo>
                  <a:lnTo>
                    <a:pt x="4053838" y="1308146"/>
                  </a:lnTo>
                  <a:lnTo>
                    <a:pt x="4040948" y="1267333"/>
                  </a:lnTo>
                  <a:lnTo>
                    <a:pt x="4026919" y="1226920"/>
                  </a:lnTo>
                  <a:lnTo>
                    <a:pt x="4011766" y="1186922"/>
                  </a:lnTo>
                  <a:lnTo>
                    <a:pt x="3995505" y="1147350"/>
                  </a:lnTo>
                  <a:lnTo>
                    <a:pt x="3978151" y="1108218"/>
                  </a:lnTo>
                  <a:lnTo>
                    <a:pt x="3959721" y="1069539"/>
                  </a:lnTo>
                  <a:lnTo>
                    <a:pt x="3940228" y="1031326"/>
                  </a:lnTo>
                  <a:lnTo>
                    <a:pt x="3919689" y="993592"/>
                  </a:lnTo>
                  <a:lnTo>
                    <a:pt x="3898119" y="956350"/>
                  </a:lnTo>
                  <a:lnTo>
                    <a:pt x="3875534" y="919613"/>
                  </a:lnTo>
                  <a:lnTo>
                    <a:pt x="3851948" y="883393"/>
                  </a:lnTo>
                  <a:lnTo>
                    <a:pt x="3827378" y="847705"/>
                  </a:lnTo>
                  <a:lnTo>
                    <a:pt x="3801839" y="812560"/>
                  </a:lnTo>
                  <a:lnTo>
                    <a:pt x="3775346" y="777973"/>
                  </a:lnTo>
                  <a:lnTo>
                    <a:pt x="3747914" y="743955"/>
                  </a:lnTo>
                  <a:lnTo>
                    <a:pt x="3719560" y="710521"/>
                  </a:lnTo>
                  <a:lnTo>
                    <a:pt x="3690298" y="677682"/>
                  </a:lnTo>
                  <a:lnTo>
                    <a:pt x="3660144" y="645453"/>
                  </a:lnTo>
                  <a:lnTo>
                    <a:pt x="3629113" y="613845"/>
                  </a:lnTo>
                  <a:lnTo>
                    <a:pt x="3597221" y="582873"/>
                  </a:lnTo>
                  <a:lnTo>
                    <a:pt x="3564483" y="552548"/>
                  </a:lnTo>
                  <a:lnTo>
                    <a:pt x="3530915" y="522885"/>
                  </a:lnTo>
                  <a:lnTo>
                    <a:pt x="3496533" y="493895"/>
                  </a:lnTo>
                  <a:lnTo>
                    <a:pt x="3461350" y="465593"/>
                  </a:lnTo>
                  <a:lnTo>
                    <a:pt x="3425384" y="437991"/>
                  </a:lnTo>
                  <a:lnTo>
                    <a:pt x="3388649" y="411102"/>
                  </a:lnTo>
                  <a:lnTo>
                    <a:pt x="3351160" y="384939"/>
                  </a:lnTo>
                  <a:lnTo>
                    <a:pt x="3312935" y="359515"/>
                  </a:lnTo>
                  <a:lnTo>
                    <a:pt x="3273986" y="334843"/>
                  </a:lnTo>
                  <a:lnTo>
                    <a:pt x="3234331" y="310937"/>
                  </a:lnTo>
                  <a:lnTo>
                    <a:pt x="3193984" y="287808"/>
                  </a:lnTo>
                  <a:lnTo>
                    <a:pt x="3152962" y="265471"/>
                  </a:lnTo>
                  <a:lnTo>
                    <a:pt x="3111279" y="243938"/>
                  </a:lnTo>
                  <a:lnTo>
                    <a:pt x="3068950" y="223222"/>
                  </a:lnTo>
                  <a:lnTo>
                    <a:pt x="3025992" y="203336"/>
                  </a:lnTo>
                  <a:lnTo>
                    <a:pt x="2982420" y="184294"/>
                  </a:lnTo>
                  <a:lnTo>
                    <a:pt x="2938248" y="166107"/>
                  </a:lnTo>
                  <a:lnTo>
                    <a:pt x="2893494" y="148790"/>
                  </a:lnTo>
                  <a:lnTo>
                    <a:pt x="2848171" y="132356"/>
                  </a:lnTo>
                  <a:lnTo>
                    <a:pt x="2802296" y="116816"/>
                  </a:lnTo>
                  <a:lnTo>
                    <a:pt x="2755883" y="102185"/>
                  </a:lnTo>
                  <a:lnTo>
                    <a:pt x="2708949" y="88475"/>
                  </a:lnTo>
                  <a:lnTo>
                    <a:pt x="2661509" y="75699"/>
                  </a:lnTo>
                  <a:lnTo>
                    <a:pt x="2613577" y="63870"/>
                  </a:lnTo>
                  <a:lnTo>
                    <a:pt x="2565171" y="53002"/>
                  </a:lnTo>
                  <a:lnTo>
                    <a:pt x="2516304" y="43107"/>
                  </a:lnTo>
                  <a:lnTo>
                    <a:pt x="2466993" y="34199"/>
                  </a:lnTo>
                  <a:lnTo>
                    <a:pt x="2417252" y="26290"/>
                  </a:lnTo>
                  <a:lnTo>
                    <a:pt x="2367098" y="19393"/>
                  </a:lnTo>
                  <a:lnTo>
                    <a:pt x="2316546" y="13521"/>
                  </a:lnTo>
                  <a:lnTo>
                    <a:pt x="2265611" y="8688"/>
                  </a:lnTo>
                  <a:lnTo>
                    <a:pt x="2214308" y="4906"/>
                  </a:lnTo>
                  <a:lnTo>
                    <a:pt x="2162654" y="2189"/>
                  </a:lnTo>
                  <a:lnTo>
                    <a:pt x="2110663" y="549"/>
                  </a:lnTo>
                  <a:lnTo>
                    <a:pt x="2058351" y="0"/>
                  </a:lnTo>
                  <a:close/>
                </a:path>
              </a:pathLst>
            </a:custGeom>
            <a:solidFill>
              <a:srgbClr val="00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98347" y="4019550"/>
              <a:ext cx="2859405" cy="2042795"/>
            </a:xfrm>
            <a:custGeom>
              <a:avLst/>
              <a:gdLst/>
              <a:ahLst/>
              <a:cxnLst/>
              <a:rect l="l" t="t" r="r" b="b"/>
              <a:pathLst>
                <a:path w="2859404" h="2042795">
                  <a:moveTo>
                    <a:pt x="1429701" y="0"/>
                  </a:moveTo>
                  <a:lnTo>
                    <a:pt x="1373561" y="772"/>
                  </a:lnTo>
                  <a:lnTo>
                    <a:pt x="1317970" y="3072"/>
                  </a:lnTo>
                  <a:lnTo>
                    <a:pt x="1262967" y="6869"/>
                  </a:lnTo>
                  <a:lnTo>
                    <a:pt x="1208592" y="12136"/>
                  </a:lnTo>
                  <a:lnTo>
                    <a:pt x="1154884" y="18845"/>
                  </a:lnTo>
                  <a:lnTo>
                    <a:pt x="1101883" y="26967"/>
                  </a:lnTo>
                  <a:lnTo>
                    <a:pt x="1049630" y="36474"/>
                  </a:lnTo>
                  <a:lnTo>
                    <a:pt x="998162" y="47337"/>
                  </a:lnTo>
                  <a:lnTo>
                    <a:pt x="947521" y="59528"/>
                  </a:lnTo>
                  <a:lnTo>
                    <a:pt x="897747" y="73018"/>
                  </a:lnTo>
                  <a:lnTo>
                    <a:pt x="848878" y="87780"/>
                  </a:lnTo>
                  <a:lnTo>
                    <a:pt x="800954" y="103784"/>
                  </a:lnTo>
                  <a:lnTo>
                    <a:pt x="754016" y="121003"/>
                  </a:lnTo>
                  <a:lnTo>
                    <a:pt x="708103" y="139408"/>
                  </a:lnTo>
                  <a:lnTo>
                    <a:pt x="663255" y="158971"/>
                  </a:lnTo>
                  <a:lnTo>
                    <a:pt x="619511" y="179663"/>
                  </a:lnTo>
                  <a:lnTo>
                    <a:pt x="576911" y="201456"/>
                  </a:lnTo>
                  <a:lnTo>
                    <a:pt x="535496" y="224321"/>
                  </a:lnTo>
                  <a:lnTo>
                    <a:pt x="495303" y="248231"/>
                  </a:lnTo>
                  <a:lnTo>
                    <a:pt x="456375" y="273156"/>
                  </a:lnTo>
                  <a:lnTo>
                    <a:pt x="418749" y="299069"/>
                  </a:lnTo>
                  <a:lnTo>
                    <a:pt x="382467" y="325941"/>
                  </a:lnTo>
                  <a:lnTo>
                    <a:pt x="347567" y="353744"/>
                  </a:lnTo>
                  <a:lnTo>
                    <a:pt x="314089" y="382449"/>
                  </a:lnTo>
                  <a:lnTo>
                    <a:pt x="282073" y="412028"/>
                  </a:lnTo>
                  <a:lnTo>
                    <a:pt x="251559" y="442453"/>
                  </a:lnTo>
                  <a:lnTo>
                    <a:pt x="222587" y="473694"/>
                  </a:lnTo>
                  <a:lnTo>
                    <a:pt x="195196" y="505725"/>
                  </a:lnTo>
                  <a:lnTo>
                    <a:pt x="169425" y="538516"/>
                  </a:lnTo>
                  <a:lnTo>
                    <a:pt x="145316" y="572039"/>
                  </a:lnTo>
                  <a:lnTo>
                    <a:pt x="122907" y="606266"/>
                  </a:lnTo>
                  <a:lnTo>
                    <a:pt x="102238" y="641168"/>
                  </a:lnTo>
                  <a:lnTo>
                    <a:pt x="83349" y="676716"/>
                  </a:lnTo>
                  <a:lnTo>
                    <a:pt x="66280" y="712884"/>
                  </a:lnTo>
                  <a:lnTo>
                    <a:pt x="51070" y="749642"/>
                  </a:lnTo>
                  <a:lnTo>
                    <a:pt x="37759" y="786961"/>
                  </a:lnTo>
                  <a:lnTo>
                    <a:pt x="26387" y="824814"/>
                  </a:lnTo>
                  <a:lnTo>
                    <a:pt x="16993" y="863172"/>
                  </a:lnTo>
                  <a:lnTo>
                    <a:pt x="9618" y="902007"/>
                  </a:lnTo>
                  <a:lnTo>
                    <a:pt x="4301" y="941290"/>
                  </a:lnTo>
                  <a:lnTo>
                    <a:pt x="1081" y="980993"/>
                  </a:lnTo>
                  <a:lnTo>
                    <a:pt x="0" y="1021087"/>
                  </a:lnTo>
                  <a:lnTo>
                    <a:pt x="1081" y="1061182"/>
                  </a:lnTo>
                  <a:lnTo>
                    <a:pt x="4301" y="1100885"/>
                  </a:lnTo>
                  <a:lnTo>
                    <a:pt x="9618" y="1140168"/>
                  </a:lnTo>
                  <a:lnTo>
                    <a:pt x="16993" y="1179002"/>
                  </a:lnTo>
                  <a:lnTo>
                    <a:pt x="26387" y="1217360"/>
                  </a:lnTo>
                  <a:lnTo>
                    <a:pt x="37759" y="1255213"/>
                  </a:lnTo>
                  <a:lnTo>
                    <a:pt x="51070" y="1292533"/>
                  </a:lnTo>
                  <a:lnTo>
                    <a:pt x="66280" y="1329291"/>
                  </a:lnTo>
                  <a:lnTo>
                    <a:pt x="83349" y="1365458"/>
                  </a:lnTo>
                  <a:lnTo>
                    <a:pt x="102238" y="1401007"/>
                  </a:lnTo>
                  <a:lnTo>
                    <a:pt x="122907" y="1435909"/>
                  </a:lnTo>
                  <a:lnTo>
                    <a:pt x="145316" y="1470136"/>
                  </a:lnTo>
                  <a:lnTo>
                    <a:pt x="169425" y="1503659"/>
                  </a:lnTo>
                  <a:lnTo>
                    <a:pt x="195196" y="1536450"/>
                  </a:lnTo>
                  <a:lnTo>
                    <a:pt x="222587" y="1568480"/>
                  </a:lnTo>
                  <a:lnTo>
                    <a:pt x="251559" y="1599722"/>
                  </a:lnTo>
                  <a:lnTo>
                    <a:pt x="282073" y="1630147"/>
                  </a:lnTo>
                  <a:lnTo>
                    <a:pt x="314089" y="1659726"/>
                  </a:lnTo>
                  <a:lnTo>
                    <a:pt x="347567" y="1688431"/>
                  </a:lnTo>
                  <a:lnTo>
                    <a:pt x="382467" y="1716233"/>
                  </a:lnTo>
                  <a:lnTo>
                    <a:pt x="418749" y="1743105"/>
                  </a:lnTo>
                  <a:lnTo>
                    <a:pt x="456375" y="1769018"/>
                  </a:lnTo>
                  <a:lnTo>
                    <a:pt x="495303" y="1793944"/>
                  </a:lnTo>
                  <a:lnTo>
                    <a:pt x="535496" y="1817854"/>
                  </a:lnTo>
                  <a:lnTo>
                    <a:pt x="576911" y="1840719"/>
                  </a:lnTo>
                  <a:lnTo>
                    <a:pt x="619511" y="1862512"/>
                  </a:lnTo>
                  <a:lnTo>
                    <a:pt x="663255" y="1883204"/>
                  </a:lnTo>
                  <a:lnTo>
                    <a:pt x="708103" y="1902767"/>
                  </a:lnTo>
                  <a:lnTo>
                    <a:pt x="754016" y="1921172"/>
                  </a:lnTo>
                  <a:lnTo>
                    <a:pt x="800954" y="1938391"/>
                  </a:lnTo>
                  <a:lnTo>
                    <a:pt x="848878" y="1954395"/>
                  </a:lnTo>
                  <a:lnTo>
                    <a:pt x="897747" y="1969157"/>
                  </a:lnTo>
                  <a:lnTo>
                    <a:pt x="947521" y="1982647"/>
                  </a:lnTo>
                  <a:lnTo>
                    <a:pt x="998162" y="1994838"/>
                  </a:lnTo>
                  <a:lnTo>
                    <a:pt x="1049630" y="2005701"/>
                  </a:lnTo>
                  <a:lnTo>
                    <a:pt x="1101883" y="2015208"/>
                  </a:lnTo>
                  <a:lnTo>
                    <a:pt x="1154884" y="2023329"/>
                  </a:lnTo>
                  <a:lnTo>
                    <a:pt x="1208592" y="2030038"/>
                  </a:lnTo>
                  <a:lnTo>
                    <a:pt x="1262967" y="2035306"/>
                  </a:lnTo>
                  <a:lnTo>
                    <a:pt x="1317970" y="2039103"/>
                  </a:lnTo>
                  <a:lnTo>
                    <a:pt x="1373561" y="2041402"/>
                  </a:lnTo>
                  <a:lnTo>
                    <a:pt x="1429701" y="2042175"/>
                  </a:lnTo>
                  <a:lnTo>
                    <a:pt x="1485840" y="2041402"/>
                  </a:lnTo>
                  <a:lnTo>
                    <a:pt x="1541431" y="2039103"/>
                  </a:lnTo>
                  <a:lnTo>
                    <a:pt x="1596434" y="2035306"/>
                  </a:lnTo>
                  <a:lnTo>
                    <a:pt x="1650809" y="2030038"/>
                  </a:lnTo>
                  <a:lnTo>
                    <a:pt x="1704517" y="2023329"/>
                  </a:lnTo>
                  <a:lnTo>
                    <a:pt x="1757518" y="2015208"/>
                  </a:lnTo>
                  <a:lnTo>
                    <a:pt x="1809772" y="2005701"/>
                  </a:lnTo>
                  <a:lnTo>
                    <a:pt x="1861239" y="1994838"/>
                  </a:lnTo>
                  <a:lnTo>
                    <a:pt x="1911880" y="1982647"/>
                  </a:lnTo>
                  <a:lnTo>
                    <a:pt x="1961655" y="1969157"/>
                  </a:lnTo>
                  <a:lnTo>
                    <a:pt x="2010524" y="1954395"/>
                  </a:lnTo>
                  <a:lnTo>
                    <a:pt x="2058447" y="1938391"/>
                  </a:lnTo>
                  <a:lnTo>
                    <a:pt x="2105385" y="1921172"/>
                  </a:lnTo>
                  <a:lnTo>
                    <a:pt x="2151298" y="1902767"/>
                  </a:lnTo>
                  <a:lnTo>
                    <a:pt x="2196147" y="1883204"/>
                  </a:lnTo>
                  <a:lnTo>
                    <a:pt x="2239891" y="1862512"/>
                  </a:lnTo>
                  <a:lnTo>
                    <a:pt x="2282490" y="1840719"/>
                  </a:lnTo>
                  <a:lnTo>
                    <a:pt x="2323906" y="1817854"/>
                  </a:lnTo>
                  <a:lnTo>
                    <a:pt x="2364098" y="1793944"/>
                  </a:lnTo>
                  <a:lnTo>
                    <a:pt x="2403027" y="1769018"/>
                  </a:lnTo>
                  <a:lnTo>
                    <a:pt x="2440652" y="1743105"/>
                  </a:lnTo>
                  <a:lnTo>
                    <a:pt x="2476935" y="1716233"/>
                  </a:lnTo>
                  <a:lnTo>
                    <a:pt x="2511835" y="1688431"/>
                  </a:lnTo>
                  <a:lnTo>
                    <a:pt x="2545313" y="1659726"/>
                  </a:lnTo>
                  <a:lnTo>
                    <a:pt x="2577328" y="1630147"/>
                  </a:lnTo>
                  <a:lnTo>
                    <a:pt x="2607842" y="1599722"/>
                  </a:lnTo>
                  <a:lnTo>
                    <a:pt x="2636815" y="1568480"/>
                  </a:lnTo>
                  <a:lnTo>
                    <a:pt x="2664206" y="1536450"/>
                  </a:lnTo>
                  <a:lnTo>
                    <a:pt x="2689976" y="1503659"/>
                  </a:lnTo>
                  <a:lnTo>
                    <a:pt x="2714085" y="1470136"/>
                  </a:lnTo>
                  <a:lnTo>
                    <a:pt x="2736495" y="1435909"/>
                  </a:lnTo>
                  <a:lnTo>
                    <a:pt x="2757163" y="1401007"/>
                  </a:lnTo>
                  <a:lnTo>
                    <a:pt x="2776052" y="1365458"/>
                  </a:lnTo>
                  <a:lnTo>
                    <a:pt x="2793122" y="1329291"/>
                  </a:lnTo>
                  <a:lnTo>
                    <a:pt x="2808332" y="1292533"/>
                  </a:lnTo>
                  <a:lnTo>
                    <a:pt x="2821643" y="1255213"/>
                  </a:lnTo>
                  <a:lnTo>
                    <a:pt x="2833015" y="1217360"/>
                  </a:lnTo>
                  <a:lnTo>
                    <a:pt x="2842408" y="1179002"/>
                  </a:lnTo>
                  <a:lnTo>
                    <a:pt x="2849783" y="1140168"/>
                  </a:lnTo>
                  <a:lnTo>
                    <a:pt x="2855101" y="1100885"/>
                  </a:lnTo>
                  <a:lnTo>
                    <a:pt x="2858320" y="1061182"/>
                  </a:lnTo>
                  <a:lnTo>
                    <a:pt x="2859402" y="1021087"/>
                  </a:lnTo>
                  <a:lnTo>
                    <a:pt x="2858320" y="980993"/>
                  </a:lnTo>
                  <a:lnTo>
                    <a:pt x="2855101" y="941290"/>
                  </a:lnTo>
                  <a:lnTo>
                    <a:pt x="2849783" y="902007"/>
                  </a:lnTo>
                  <a:lnTo>
                    <a:pt x="2842408" y="863172"/>
                  </a:lnTo>
                  <a:lnTo>
                    <a:pt x="2833015" y="824814"/>
                  </a:lnTo>
                  <a:lnTo>
                    <a:pt x="2821643" y="786961"/>
                  </a:lnTo>
                  <a:lnTo>
                    <a:pt x="2808332" y="749642"/>
                  </a:lnTo>
                  <a:lnTo>
                    <a:pt x="2793122" y="712884"/>
                  </a:lnTo>
                  <a:lnTo>
                    <a:pt x="2776052" y="676716"/>
                  </a:lnTo>
                  <a:lnTo>
                    <a:pt x="2757163" y="641168"/>
                  </a:lnTo>
                  <a:lnTo>
                    <a:pt x="2736495" y="606266"/>
                  </a:lnTo>
                  <a:lnTo>
                    <a:pt x="2714085" y="572039"/>
                  </a:lnTo>
                  <a:lnTo>
                    <a:pt x="2689976" y="538516"/>
                  </a:lnTo>
                  <a:lnTo>
                    <a:pt x="2664206" y="505725"/>
                  </a:lnTo>
                  <a:lnTo>
                    <a:pt x="2636815" y="473694"/>
                  </a:lnTo>
                  <a:lnTo>
                    <a:pt x="2607842" y="442453"/>
                  </a:lnTo>
                  <a:lnTo>
                    <a:pt x="2577328" y="412028"/>
                  </a:lnTo>
                  <a:lnTo>
                    <a:pt x="2545313" y="382449"/>
                  </a:lnTo>
                  <a:lnTo>
                    <a:pt x="2511835" y="353744"/>
                  </a:lnTo>
                  <a:lnTo>
                    <a:pt x="2476935" y="325941"/>
                  </a:lnTo>
                  <a:lnTo>
                    <a:pt x="2440652" y="299069"/>
                  </a:lnTo>
                  <a:lnTo>
                    <a:pt x="2403027" y="273156"/>
                  </a:lnTo>
                  <a:lnTo>
                    <a:pt x="2364098" y="248231"/>
                  </a:lnTo>
                  <a:lnTo>
                    <a:pt x="2323906" y="224321"/>
                  </a:lnTo>
                  <a:lnTo>
                    <a:pt x="2282490" y="201456"/>
                  </a:lnTo>
                  <a:lnTo>
                    <a:pt x="2239891" y="179663"/>
                  </a:lnTo>
                  <a:lnTo>
                    <a:pt x="2196147" y="158971"/>
                  </a:lnTo>
                  <a:lnTo>
                    <a:pt x="2151298" y="139408"/>
                  </a:lnTo>
                  <a:lnTo>
                    <a:pt x="2105385" y="121003"/>
                  </a:lnTo>
                  <a:lnTo>
                    <a:pt x="2058447" y="103784"/>
                  </a:lnTo>
                  <a:lnTo>
                    <a:pt x="2010524" y="87780"/>
                  </a:lnTo>
                  <a:lnTo>
                    <a:pt x="1961655" y="73018"/>
                  </a:lnTo>
                  <a:lnTo>
                    <a:pt x="1911880" y="59528"/>
                  </a:lnTo>
                  <a:lnTo>
                    <a:pt x="1861239" y="47337"/>
                  </a:lnTo>
                  <a:lnTo>
                    <a:pt x="1809772" y="36474"/>
                  </a:lnTo>
                  <a:lnTo>
                    <a:pt x="1757518" y="26967"/>
                  </a:lnTo>
                  <a:lnTo>
                    <a:pt x="1704517" y="18845"/>
                  </a:lnTo>
                  <a:lnTo>
                    <a:pt x="1650809" y="12136"/>
                  </a:lnTo>
                  <a:lnTo>
                    <a:pt x="1596434" y="6869"/>
                  </a:lnTo>
                  <a:lnTo>
                    <a:pt x="1541431" y="3072"/>
                  </a:lnTo>
                  <a:lnTo>
                    <a:pt x="1485840" y="772"/>
                  </a:lnTo>
                  <a:lnTo>
                    <a:pt x="1429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616158" y="1910588"/>
            <a:ext cx="1641475" cy="564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b="1" spc="-45" dirty="0" smtClean="0">
                <a:latin typeface="Arial"/>
                <a:cs typeface="Arial"/>
              </a:rPr>
              <a:t>TAM</a:t>
            </a:r>
            <a:endParaRPr lang="ru-RU" sz="1800" b="1" spc="-45" dirty="0" smtClean="0">
              <a:latin typeface="Arial"/>
              <a:cs typeface="Arial"/>
            </a:endParaRPr>
          </a:p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lang="ru-RU" b="1" spc="-45" dirty="0" smtClean="0">
                <a:latin typeface="Arial"/>
                <a:cs typeface="Arial"/>
              </a:rPr>
              <a:t>43,2 млрд. Руб.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569038" y="5758552"/>
            <a:ext cx="229235" cy="347979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2493583" y="3133794"/>
            <a:ext cx="1774407" cy="564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25"/>
              </a:lnSpc>
              <a:spcBef>
                <a:spcPts val="100"/>
              </a:spcBef>
            </a:pPr>
            <a:r>
              <a:rPr sz="1800" b="1" spc="-5" dirty="0" smtClean="0">
                <a:solidFill>
                  <a:srgbClr val="FFFFFF"/>
                </a:solidFill>
                <a:latin typeface="Arial"/>
                <a:cs typeface="Arial"/>
              </a:rPr>
              <a:t>SAM</a:t>
            </a:r>
            <a:endParaRPr lang="ru-RU" sz="1800" b="1" spc="-5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>
              <a:lnSpc>
                <a:spcPts val="2125"/>
              </a:lnSpc>
              <a:spcBef>
                <a:spcPts val="100"/>
              </a:spcBef>
            </a:pPr>
            <a:r>
              <a:rPr lang="ru-RU" b="1" spc="-5" dirty="0" smtClean="0">
                <a:solidFill>
                  <a:srgbClr val="FFFFFF"/>
                </a:solidFill>
                <a:latin typeface="Arial"/>
                <a:cs typeface="Arial"/>
              </a:rPr>
              <a:t>734,4 </a:t>
            </a:r>
            <a:r>
              <a:rPr lang="ru-RU" b="1" spc="-5" dirty="0" err="1" smtClean="0">
                <a:solidFill>
                  <a:srgbClr val="FFFFFF"/>
                </a:solidFill>
                <a:latin typeface="Arial"/>
                <a:cs typeface="Arial"/>
              </a:rPr>
              <a:t>млн.Руб</a:t>
            </a:r>
            <a:r>
              <a:rPr lang="ru-RU" b="1" spc="-5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16158" y="4656835"/>
            <a:ext cx="1641475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b="1" spc="-5" dirty="0" smtClean="0">
                <a:latin typeface="Arial"/>
                <a:cs typeface="Arial"/>
              </a:rPr>
              <a:t>SOM</a:t>
            </a:r>
            <a:r>
              <a:rPr lang="ru-RU" b="1" spc="-5" dirty="0">
                <a:latin typeface="Arial"/>
                <a:cs typeface="Arial"/>
              </a:rPr>
              <a:t> </a:t>
            </a:r>
            <a:r>
              <a:rPr lang="ru-RU" b="1" spc="-5" dirty="0" smtClean="0">
                <a:latin typeface="Arial"/>
                <a:cs typeface="Arial"/>
              </a:rPr>
              <a:t>1,08 млн. </a:t>
            </a:r>
            <a:r>
              <a:rPr lang="ru-RU" b="1" spc="-5" dirty="0" err="1" smtClean="0">
                <a:latin typeface="Arial"/>
                <a:cs typeface="Arial"/>
              </a:rPr>
              <a:t>Руб</a:t>
            </a:r>
            <a:r>
              <a:rPr sz="1800" dirty="0" smtClean="0">
                <a:latin typeface="Arial MT"/>
                <a:cs typeface="Arial MT"/>
              </a:rPr>
              <a:t>.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02900" y="1854708"/>
            <a:ext cx="6292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endParaRPr sz="2000" dirty="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27282" y="3128771"/>
            <a:ext cx="6464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27282" y="4658867"/>
            <a:ext cx="66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sz="2000" spc="-5" dirty="0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31370" y="1600200"/>
            <a:ext cx="3441760" cy="8621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50000"/>
              </a:lnSpc>
            </a:pPr>
            <a:r>
              <a:rPr lang="ru-RU" dirty="0" smtClean="0">
                <a:solidFill>
                  <a:srgbClr val="FFFFFF"/>
                </a:solidFill>
                <a:latin typeface="Arial MT"/>
                <a:cs typeface="Arial"/>
              </a:rPr>
              <a:t>Общий объем рынка, включая всех клиентов и конкурентов.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51750" y="2940811"/>
            <a:ext cx="2808605" cy="386837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150600"/>
              </a:lnSpc>
              <a:spcBef>
                <a:spcPts val="160"/>
              </a:spcBef>
            </a:pPr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Доступный объем рынка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31370" y="4525772"/>
            <a:ext cx="2808605" cy="79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45"/>
              </a:spcBef>
            </a:pPr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Реально достижимый объем рынка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5549" y="312717"/>
            <a:ext cx="670560" cy="5875655"/>
          </a:xfrm>
          <a:prstGeom prst="rect">
            <a:avLst/>
          </a:prstGeom>
        </p:spPr>
        <p:txBody>
          <a:bodyPr vert="vert270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3600" dirty="0">
                <a:solidFill>
                  <a:srgbClr val="FFFFFF"/>
                </a:solidFill>
                <a:latin typeface="Arial Black"/>
                <a:cs typeface="Arial Black"/>
              </a:rPr>
              <a:t>ЦЕЛЕВАЯ</a:t>
            </a:r>
            <a:r>
              <a:rPr sz="36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 Black"/>
                <a:cs typeface="Arial Black"/>
              </a:rPr>
              <a:t>АУДИТОРИЯ</a:t>
            </a:r>
            <a:endParaRPr sz="3600">
              <a:latin typeface="Arial Black"/>
              <a:cs typeface="Arial Black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3927" y="3336811"/>
            <a:ext cx="10058400" cy="2165259"/>
            <a:chOff x="1475083" y="3362107"/>
            <a:chExt cx="10058400" cy="2165259"/>
          </a:xfrm>
        </p:grpSpPr>
        <p:sp>
          <p:nvSpPr>
            <p:cNvPr id="4" name="object 4"/>
            <p:cNvSpPr/>
            <p:nvPr/>
          </p:nvSpPr>
          <p:spPr>
            <a:xfrm>
              <a:off x="3170754" y="3480761"/>
              <a:ext cx="92700" cy="2046605"/>
            </a:xfrm>
            <a:custGeom>
              <a:avLst/>
              <a:gdLst/>
              <a:ahLst/>
              <a:cxnLst/>
              <a:rect l="l" t="t" r="r" b="b"/>
              <a:pathLst>
                <a:path w="45719" h="2046604">
                  <a:moveTo>
                    <a:pt x="45718" y="0"/>
                  </a:moveTo>
                  <a:lnTo>
                    <a:pt x="0" y="0"/>
                  </a:lnTo>
                  <a:lnTo>
                    <a:pt x="0" y="2046555"/>
                  </a:lnTo>
                  <a:lnTo>
                    <a:pt x="45718" y="2046555"/>
                  </a:lnTo>
                  <a:lnTo>
                    <a:pt x="45718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75083" y="3362107"/>
              <a:ext cx="10058400" cy="446405"/>
            </a:xfrm>
            <a:custGeom>
              <a:avLst/>
              <a:gdLst/>
              <a:ahLst/>
              <a:cxnLst/>
              <a:rect l="l" t="t" r="r" b="b"/>
              <a:pathLst>
                <a:path w="10058400" h="446404">
                  <a:moveTo>
                    <a:pt x="10058398" y="0"/>
                  </a:moveTo>
                  <a:lnTo>
                    <a:pt x="0" y="0"/>
                  </a:lnTo>
                  <a:lnTo>
                    <a:pt x="0" y="446083"/>
                  </a:lnTo>
                  <a:lnTo>
                    <a:pt x="10058398" y="446083"/>
                  </a:lnTo>
                  <a:lnTo>
                    <a:pt x="100583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148896" y="3437635"/>
            <a:ext cx="6722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2060"/>
                </a:solidFill>
                <a:latin typeface="Arial Black"/>
                <a:cs typeface="Arial Black"/>
              </a:rPr>
              <a:t>ПОТЕНЦИАЛЬНЫЕ</a:t>
            </a:r>
            <a:r>
              <a:rPr sz="1800" spc="5" dirty="0">
                <a:solidFill>
                  <a:srgbClr val="002060"/>
                </a:solidFill>
                <a:latin typeface="Arial Black"/>
                <a:cs typeface="Arial Black"/>
              </a:rPr>
              <a:t> </a:t>
            </a:r>
            <a:r>
              <a:rPr sz="1800" spc="-5" dirty="0">
                <a:solidFill>
                  <a:srgbClr val="002060"/>
                </a:solidFill>
                <a:latin typeface="Arial Black"/>
                <a:cs typeface="Arial Black"/>
              </a:rPr>
              <a:t>ПОТРЕБИТЕЛЬСКИЕ</a:t>
            </a:r>
            <a:r>
              <a:rPr sz="1800" spc="15" dirty="0">
                <a:solidFill>
                  <a:srgbClr val="002060"/>
                </a:solidFill>
                <a:latin typeface="Arial Black"/>
                <a:cs typeface="Arial Black"/>
              </a:rPr>
              <a:t> </a:t>
            </a:r>
            <a:r>
              <a:rPr sz="1800" spc="-5" dirty="0">
                <a:solidFill>
                  <a:srgbClr val="002060"/>
                </a:solidFill>
                <a:latin typeface="Arial Black"/>
                <a:cs typeface="Arial Black"/>
              </a:rPr>
              <a:t>СЕГМЕНТЫ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762823" y="1330684"/>
            <a:ext cx="3597910" cy="1722120"/>
            <a:chOff x="1762823" y="1330684"/>
            <a:chExt cx="3597910" cy="1722120"/>
          </a:xfrm>
        </p:grpSpPr>
        <p:sp>
          <p:nvSpPr>
            <p:cNvPr id="11" name="object 11"/>
            <p:cNvSpPr/>
            <p:nvPr/>
          </p:nvSpPr>
          <p:spPr>
            <a:xfrm>
              <a:off x="1762823" y="1330684"/>
              <a:ext cx="3597910" cy="1722120"/>
            </a:xfrm>
            <a:custGeom>
              <a:avLst/>
              <a:gdLst/>
              <a:ahLst/>
              <a:cxnLst/>
              <a:rect l="l" t="t" r="r" b="b"/>
              <a:pathLst>
                <a:path w="3597910" h="1722120">
                  <a:moveTo>
                    <a:pt x="3597470" y="0"/>
                  </a:moveTo>
                  <a:lnTo>
                    <a:pt x="0" y="0"/>
                  </a:lnTo>
                  <a:lnTo>
                    <a:pt x="0" y="1721881"/>
                  </a:lnTo>
                  <a:lnTo>
                    <a:pt x="3597470" y="1721881"/>
                  </a:lnTo>
                  <a:lnTo>
                    <a:pt x="35974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44194" y="1909624"/>
              <a:ext cx="920115" cy="477520"/>
            </a:xfrm>
            <a:custGeom>
              <a:avLst/>
              <a:gdLst/>
              <a:ahLst/>
              <a:cxnLst/>
              <a:rect l="l" t="t" r="r" b="b"/>
              <a:pathLst>
                <a:path w="920114" h="477519">
                  <a:moveTo>
                    <a:pt x="0" y="0"/>
                  </a:moveTo>
                  <a:lnTo>
                    <a:pt x="919525" y="0"/>
                  </a:lnTo>
                  <a:lnTo>
                    <a:pt x="919525" y="477525"/>
                  </a:lnTo>
                  <a:lnTo>
                    <a:pt x="0" y="477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6510427" y="1330684"/>
            <a:ext cx="3597910" cy="1722120"/>
          </a:xfrm>
          <a:custGeom>
            <a:avLst/>
            <a:gdLst/>
            <a:ahLst/>
            <a:cxnLst/>
            <a:rect l="l" t="t" r="r" b="b"/>
            <a:pathLst>
              <a:path w="3597909" h="1722120">
                <a:moveTo>
                  <a:pt x="3597471" y="0"/>
                </a:moveTo>
                <a:lnTo>
                  <a:pt x="0" y="0"/>
                </a:lnTo>
                <a:lnTo>
                  <a:pt x="0" y="1721881"/>
                </a:lnTo>
                <a:lnTo>
                  <a:pt x="3597471" y="1721881"/>
                </a:lnTo>
                <a:lnTo>
                  <a:pt x="35974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087430"/>
              </p:ext>
            </p:extLst>
          </p:nvPr>
        </p:nvGraphicFramePr>
        <p:xfrm>
          <a:off x="1475083" y="1315552"/>
          <a:ext cx="10055860" cy="2038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4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0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4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36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2944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2F528F"/>
                      </a:solidFill>
                      <a:prstDash val="solid"/>
                    </a:lnR>
                    <a:solidFill>
                      <a:srgbClr val="003D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960245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Пр</a:t>
                      </a:r>
                      <a:r>
                        <a:rPr sz="2000" spc="-45" dirty="0">
                          <a:latin typeface="Arial MT"/>
                          <a:cs typeface="Arial MT"/>
                        </a:rPr>
                        <a:t>е</a:t>
                      </a:r>
                      <a:r>
                        <a:rPr sz="2000" spc="-10" dirty="0">
                          <a:latin typeface="Arial MT"/>
                          <a:cs typeface="Arial MT"/>
                        </a:rPr>
                        <a:t>д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пр</a:t>
                      </a:r>
                      <a:r>
                        <a:rPr sz="2000" spc="-10" dirty="0">
                          <a:latin typeface="Arial MT"/>
                          <a:cs typeface="Arial MT"/>
                        </a:rPr>
                        <a:t>и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я</a:t>
                      </a:r>
                      <a:r>
                        <a:rPr sz="2000" spc="-5" dirty="0">
                          <a:latin typeface="Arial MT"/>
                          <a:cs typeface="Arial MT"/>
                        </a:rPr>
                        <a:t>т</a:t>
                      </a:r>
                      <a:r>
                        <a:rPr sz="2000" spc="-10" dirty="0">
                          <a:latin typeface="Arial MT"/>
                          <a:cs typeface="Arial MT"/>
                        </a:rPr>
                        <a:t>и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я  </a:t>
                      </a:r>
                      <a:r>
                        <a:rPr sz="2000" spc="0" dirty="0">
                          <a:latin typeface="Arial MT"/>
                          <a:cs typeface="Arial MT"/>
                        </a:rPr>
                        <a:t>компании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П</a:t>
                      </a:r>
                      <a:r>
                        <a:rPr sz="2000" spc="-40" dirty="0">
                          <a:latin typeface="Arial MT"/>
                          <a:cs typeface="Arial MT"/>
                        </a:rPr>
                        <a:t>А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О</a:t>
                      </a:r>
                      <a:r>
                        <a:rPr sz="2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«</a:t>
                      </a:r>
                      <a:r>
                        <a:rPr sz="2000" spc="-110" dirty="0">
                          <a:latin typeface="Arial MT"/>
                          <a:cs typeface="Arial MT"/>
                        </a:rPr>
                        <a:t>Г</a:t>
                      </a:r>
                      <a:r>
                        <a:rPr sz="2000" spc="-20" dirty="0">
                          <a:latin typeface="Arial MT"/>
                          <a:cs typeface="Arial MT"/>
                        </a:rPr>
                        <a:t>а</a:t>
                      </a:r>
                      <a:r>
                        <a:rPr sz="2000" spc="-5" dirty="0">
                          <a:latin typeface="Arial MT"/>
                          <a:cs typeface="Arial MT"/>
                        </a:rPr>
                        <a:t>з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пром</a:t>
                      </a:r>
                      <a:r>
                        <a:rPr sz="2000" spc="-5" dirty="0">
                          <a:latin typeface="Arial MT"/>
                          <a:cs typeface="Arial MT"/>
                        </a:rPr>
                        <a:t>»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,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П</a:t>
                      </a:r>
                      <a:r>
                        <a:rPr sz="2000" spc="-40" dirty="0">
                          <a:latin typeface="Arial MT"/>
                          <a:cs typeface="Arial MT"/>
                        </a:rPr>
                        <a:t>А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О</a:t>
                      </a:r>
                      <a:r>
                        <a:rPr sz="2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Arial MT"/>
                          <a:cs typeface="Arial MT"/>
                        </a:rPr>
                        <a:t>«</a:t>
                      </a:r>
                      <a:r>
                        <a:rPr sz="2000" spc="-110" dirty="0">
                          <a:latin typeface="Arial MT"/>
                          <a:cs typeface="Arial MT"/>
                        </a:rPr>
                        <a:t>Г</a:t>
                      </a:r>
                      <a:r>
                        <a:rPr sz="2000" spc="-25" dirty="0">
                          <a:latin typeface="Arial MT"/>
                          <a:cs typeface="Arial MT"/>
                        </a:rPr>
                        <a:t>а</a:t>
                      </a:r>
                      <a:r>
                        <a:rPr sz="2000" spc="-10" dirty="0">
                          <a:latin typeface="Arial MT"/>
                          <a:cs typeface="Arial MT"/>
                        </a:rPr>
                        <a:t>з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п</a:t>
                      </a:r>
                      <a:r>
                        <a:rPr sz="2000" spc="-5" dirty="0">
                          <a:latin typeface="Arial MT"/>
                          <a:cs typeface="Arial MT"/>
                        </a:rPr>
                        <a:t>ромн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е</a:t>
                      </a:r>
                      <a:r>
                        <a:rPr sz="2000" spc="-40" dirty="0">
                          <a:latin typeface="Arial MT"/>
                          <a:cs typeface="Arial MT"/>
                        </a:rPr>
                        <a:t>ф</a:t>
                      </a:r>
                      <a:r>
                        <a:rPr sz="2000" spc="-5" dirty="0">
                          <a:latin typeface="Arial MT"/>
                          <a:cs typeface="Arial MT"/>
                        </a:rPr>
                        <a:t>ть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»</a:t>
                      </a:r>
                    </a:p>
                  </a:txBody>
                  <a:tcPr marL="0" marR="0" marT="144780" marB="0">
                    <a:lnL w="76200">
                      <a:solidFill>
                        <a:srgbClr val="2F528F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3DFF"/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1367155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lang="ru-RU" sz="2000" dirty="0" smtClean="0">
                          <a:latin typeface="Arial MT"/>
                          <a:cs typeface="Arial MT"/>
                        </a:rPr>
                        <a:t>ПАО</a:t>
                      </a:r>
                      <a:r>
                        <a:rPr lang="ru-RU" sz="2000" baseline="0" dirty="0" smtClean="0">
                          <a:latin typeface="Arial MT"/>
                          <a:cs typeface="Arial MT"/>
                        </a:rPr>
                        <a:t> «Роснефть»</a:t>
                      </a:r>
                      <a:endParaRPr sz="2000" dirty="0">
                        <a:latin typeface="Arial MT"/>
                        <a:cs typeface="Arial MT"/>
                      </a:endParaRPr>
                    </a:p>
                  </a:txBody>
                  <a:tcPr marL="0" marR="0" marT="144780" marB="0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3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76200">
                      <a:solidFill>
                        <a:srgbClr val="2F528F"/>
                      </a:solidFill>
                      <a:prstDash val="solid"/>
                    </a:lnR>
                    <a:solidFill>
                      <a:srgbClr val="003D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2F528F"/>
                      </a:solidFill>
                      <a:prstDash val="solid"/>
                    </a:lnL>
                    <a:solidFill>
                      <a:srgbClr val="003D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003D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3D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003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5" name="object 15"/>
          <p:cNvGrpSpPr/>
          <p:nvPr/>
        </p:nvGrpSpPr>
        <p:grpSpPr>
          <a:xfrm>
            <a:off x="4148956" y="1419106"/>
            <a:ext cx="981075" cy="963294"/>
            <a:chOff x="4148956" y="1419106"/>
            <a:chExt cx="981075" cy="963294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48956" y="1914386"/>
              <a:ext cx="909999" cy="46799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77183" y="1419106"/>
              <a:ext cx="952375" cy="467999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3195077" y="4089308"/>
            <a:ext cx="3597910" cy="1722120"/>
          </a:xfrm>
          <a:custGeom>
            <a:avLst/>
            <a:gdLst/>
            <a:ahLst/>
            <a:cxnLst/>
            <a:rect l="l" t="t" r="r" b="b"/>
            <a:pathLst>
              <a:path w="3597909" h="1722120">
                <a:moveTo>
                  <a:pt x="3597470" y="0"/>
                </a:moveTo>
                <a:lnTo>
                  <a:pt x="0" y="0"/>
                </a:lnTo>
                <a:lnTo>
                  <a:pt x="0" y="1721882"/>
                </a:lnTo>
                <a:lnTo>
                  <a:pt x="3597470" y="1721882"/>
                </a:lnTo>
                <a:lnTo>
                  <a:pt x="35974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319536" y="4155948"/>
            <a:ext cx="2149475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49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Частные  добывающие  компании:</a:t>
            </a: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ООО «Пурнефть»  ООО «ВолгаГаз»</a:t>
            </a:r>
          </a:p>
        </p:txBody>
      </p:sp>
      <p:grpSp>
        <p:nvGrpSpPr>
          <p:cNvPr id="21" name="object 21"/>
          <p:cNvGrpSpPr/>
          <p:nvPr/>
        </p:nvGrpSpPr>
        <p:grpSpPr>
          <a:xfrm>
            <a:off x="5911066" y="4069588"/>
            <a:ext cx="5619877" cy="1722120"/>
            <a:chOff x="5956353" y="4089308"/>
            <a:chExt cx="5619877" cy="1722120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6353" y="4233049"/>
              <a:ext cx="726563" cy="46799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24476" y="4844791"/>
              <a:ext cx="461588" cy="46799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978320" y="4089308"/>
              <a:ext cx="3597910" cy="1722120"/>
            </a:xfrm>
            <a:custGeom>
              <a:avLst/>
              <a:gdLst/>
              <a:ahLst/>
              <a:cxnLst/>
              <a:rect l="l" t="t" r="r" b="b"/>
              <a:pathLst>
                <a:path w="3597909" h="1722120">
                  <a:moveTo>
                    <a:pt x="3597470" y="0"/>
                  </a:moveTo>
                  <a:lnTo>
                    <a:pt x="0" y="0"/>
                  </a:lnTo>
                  <a:lnTo>
                    <a:pt x="0" y="1721882"/>
                  </a:lnTo>
                  <a:lnTo>
                    <a:pt x="3597470" y="1721882"/>
                  </a:lnTo>
                  <a:lnTo>
                    <a:pt x="35974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057460" y="4162044"/>
            <a:ext cx="160718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2000" dirty="0" smtClean="0">
                <a:latin typeface="Arial MT"/>
                <a:cs typeface="Arial MT"/>
              </a:rPr>
              <a:t>Компания ПАО «ГМК Норильский Никель»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pic>
        <p:nvPicPr>
          <p:cNvPr id="1026" name="Picture 2" descr="Норильский никель | Forbes.ru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388" y="4164666"/>
            <a:ext cx="1362700" cy="136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оснефть производитель нефти - Уралфильтр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683" y="1887105"/>
            <a:ext cx="1686674" cy="9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object 5"/>
          <p:cNvSpPr/>
          <p:nvPr/>
        </p:nvSpPr>
        <p:spPr>
          <a:xfrm flipH="1">
            <a:off x="6514460" y="1315369"/>
            <a:ext cx="81642" cy="2042275"/>
          </a:xfrm>
          <a:custGeom>
            <a:avLst/>
            <a:gdLst/>
            <a:ahLst/>
            <a:cxnLst/>
            <a:rect l="l" t="t" r="r" b="b"/>
            <a:pathLst>
              <a:path w="45719" h="2046604">
                <a:moveTo>
                  <a:pt x="0" y="0"/>
                </a:moveTo>
                <a:lnTo>
                  <a:pt x="45719" y="0"/>
                </a:lnTo>
                <a:lnTo>
                  <a:pt x="45719" y="2046555"/>
                </a:lnTo>
                <a:lnTo>
                  <a:pt x="0" y="204655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0" name="object 5"/>
          <p:cNvSpPr/>
          <p:nvPr/>
        </p:nvSpPr>
        <p:spPr>
          <a:xfrm>
            <a:off x="1677026" y="1311718"/>
            <a:ext cx="112871" cy="2046605"/>
          </a:xfrm>
          <a:custGeom>
            <a:avLst/>
            <a:gdLst/>
            <a:ahLst/>
            <a:cxnLst/>
            <a:rect l="l" t="t" r="r" b="b"/>
            <a:pathLst>
              <a:path w="45719" h="2046604">
                <a:moveTo>
                  <a:pt x="0" y="0"/>
                </a:moveTo>
                <a:lnTo>
                  <a:pt x="45719" y="0"/>
                </a:lnTo>
                <a:lnTo>
                  <a:pt x="45719" y="2046555"/>
                </a:lnTo>
                <a:lnTo>
                  <a:pt x="0" y="204655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1" name="object 4"/>
          <p:cNvSpPr/>
          <p:nvPr/>
        </p:nvSpPr>
        <p:spPr>
          <a:xfrm>
            <a:off x="7939818" y="3667484"/>
            <a:ext cx="92700" cy="2046605"/>
          </a:xfrm>
          <a:custGeom>
            <a:avLst/>
            <a:gdLst/>
            <a:ahLst/>
            <a:cxnLst/>
            <a:rect l="l" t="t" r="r" b="b"/>
            <a:pathLst>
              <a:path w="45719" h="2046604">
                <a:moveTo>
                  <a:pt x="45718" y="0"/>
                </a:moveTo>
                <a:lnTo>
                  <a:pt x="0" y="0"/>
                </a:lnTo>
                <a:lnTo>
                  <a:pt x="0" y="2046555"/>
                </a:lnTo>
                <a:lnTo>
                  <a:pt x="45718" y="2046555"/>
                </a:lnTo>
                <a:lnTo>
                  <a:pt x="4571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5351" y="344539"/>
            <a:ext cx="11388725" cy="6011545"/>
            <a:chOff x="365351" y="344539"/>
            <a:chExt cx="11388725" cy="6011545"/>
          </a:xfrm>
        </p:grpSpPr>
        <p:sp>
          <p:nvSpPr>
            <p:cNvPr id="3" name="object 3"/>
            <p:cNvSpPr/>
            <p:nvPr/>
          </p:nvSpPr>
          <p:spPr>
            <a:xfrm>
              <a:off x="371690" y="641705"/>
              <a:ext cx="11376025" cy="5708015"/>
            </a:xfrm>
            <a:custGeom>
              <a:avLst/>
              <a:gdLst/>
              <a:ahLst/>
              <a:cxnLst/>
              <a:rect l="l" t="t" r="r" b="b"/>
              <a:pathLst>
                <a:path w="11376025" h="5708015">
                  <a:moveTo>
                    <a:pt x="11375581" y="0"/>
                  </a:moveTo>
                  <a:lnTo>
                    <a:pt x="0" y="0"/>
                  </a:lnTo>
                  <a:lnTo>
                    <a:pt x="0" y="5464632"/>
                  </a:lnTo>
                  <a:lnTo>
                    <a:pt x="0" y="5707697"/>
                  </a:lnTo>
                  <a:lnTo>
                    <a:pt x="11375581" y="5707697"/>
                  </a:lnTo>
                  <a:lnTo>
                    <a:pt x="11375581" y="5464632"/>
                  </a:lnTo>
                  <a:lnTo>
                    <a:pt x="11375581" y="0"/>
                  </a:lnTo>
                  <a:close/>
                </a:path>
              </a:pathLst>
            </a:custGeom>
            <a:solidFill>
              <a:srgbClr val="00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1701" y="641700"/>
              <a:ext cx="11376025" cy="5708015"/>
            </a:xfrm>
            <a:custGeom>
              <a:avLst/>
              <a:gdLst/>
              <a:ahLst/>
              <a:cxnLst/>
              <a:rect l="l" t="t" r="r" b="b"/>
              <a:pathLst>
                <a:path w="11376025" h="5708015">
                  <a:moveTo>
                    <a:pt x="0" y="0"/>
                  </a:moveTo>
                  <a:lnTo>
                    <a:pt x="11375572" y="0"/>
                  </a:lnTo>
                  <a:lnTo>
                    <a:pt x="11375572" y="5707690"/>
                  </a:lnTo>
                  <a:lnTo>
                    <a:pt x="0" y="570769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9123" y="350889"/>
              <a:ext cx="10742295" cy="5755640"/>
            </a:xfrm>
            <a:custGeom>
              <a:avLst/>
              <a:gdLst/>
              <a:ahLst/>
              <a:cxnLst/>
              <a:rect l="l" t="t" r="r" b="b"/>
              <a:pathLst>
                <a:path w="10742295" h="5755640">
                  <a:moveTo>
                    <a:pt x="10741701" y="0"/>
                  </a:moveTo>
                  <a:lnTo>
                    <a:pt x="0" y="0"/>
                  </a:lnTo>
                  <a:lnTo>
                    <a:pt x="0" y="5755439"/>
                  </a:lnTo>
                  <a:lnTo>
                    <a:pt x="10741701" y="5755439"/>
                  </a:lnTo>
                  <a:lnTo>
                    <a:pt x="10741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9123" y="350889"/>
              <a:ext cx="10742295" cy="5755640"/>
            </a:xfrm>
            <a:custGeom>
              <a:avLst/>
              <a:gdLst/>
              <a:ahLst/>
              <a:cxnLst/>
              <a:rect l="l" t="t" r="r" b="b"/>
              <a:pathLst>
                <a:path w="10742295" h="5755640">
                  <a:moveTo>
                    <a:pt x="0" y="0"/>
                  </a:moveTo>
                  <a:lnTo>
                    <a:pt x="10741702" y="0"/>
                  </a:lnTo>
                  <a:lnTo>
                    <a:pt x="10741702" y="5755440"/>
                  </a:lnTo>
                  <a:lnTo>
                    <a:pt x="0" y="575544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КОНКУРЕНТЫ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817749" y="1598734"/>
            <a:ext cx="10210800" cy="3354266"/>
          </a:xfrm>
        </p:spPr>
        <p:txBody>
          <a:bodyPr/>
          <a:lstStyle/>
          <a:p>
            <a:pPr rtl="0"/>
            <a:r>
              <a:rPr lang="ru-RU" dirty="0"/>
              <a:t>1. Крупные производители электротехнического оборудования, такие как </a:t>
            </a:r>
            <a:r>
              <a:rPr lang="ru-RU" dirty="0" err="1"/>
              <a:t>Siemens</a:t>
            </a:r>
            <a:r>
              <a:rPr lang="ru-RU" dirty="0"/>
              <a:t>, </a:t>
            </a:r>
            <a:r>
              <a:rPr lang="ru-RU" dirty="0" err="1"/>
              <a:t>Schneider</a:t>
            </a:r>
            <a:r>
              <a:rPr lang="ru-RU" dirty="0"/>
              <a:t> </a:t>
            </a:r>
            <a:r>
              <a:rPr lang="ru-RU" dirty="0" err="1"/>
              <a:t>Electric</a:t>
            </a:r>
            <a:r>
              <a:rPr lang="ru-RU" dirty="0"/>
              <a:t>, ABB и GE. Эти компании имеют широкий ассортимент продуктов и технологий, включая датчики обрыва цепей.</a:t>
            </a:r>
          </a:p>
          <a:p>
            <a:pPr rtl="0"/>
            <a:r>
              <a:rPr lang="ru-RU" dirty="0"/>
              <a:t>2. Специализированные компании, такие как </a:t>
            </a:r>
            <a:r>
              <a:rPr lang="ru-RU" dirty="0" err="1"/>
              <a:t>Fluke</a:t>
            </a:r>
            <a:r>
              <a:rPr lang="ru-RU" dirty="0"/>
              <a:t> </a:t>
            </a:r>
            <a:r>
              <a:rPr lang="ru-RU" dirty="0" err="1"/>
              <a:t>Corporation</a:t>
            </a:r>
            <a:r>
              <a:rPr lang="ru-RU" dirty="0"/>
              <a:t>, </a:t>
            </a:r>
            <a:r>
              <a:rPr lang="ru-RU" dirty="0" err="1"/>
              <a:t>Megger</a:t>
            </a:r>
            <a:r>
              <a:rPr lang="ru-RU" dirty="0"/>
              <a:t> и </a:t>
            </a:r>
            <a:r>
              <a:rPr lang="ru-RU" dirty="0" err="1"/>
              <a:t>Amprobe</a:t>
            </a:r>
            <a:r>
              <a:rPr lang="ru-RU" dirty="0"/>
              <a:t>, которые специализируются на разработке и производстве электротехнического оборудования и инструментов, включая датчики обрыва цепей.</a:t>
            </a:r>
          </a:p>
          <a:p>
            <a:pPr rtl="0"/>
            <a:r>
              <a:rPr lang="ru-RU" dirty="0"/>
              <a:t>3. Небольшие </a:t>
            </a:r>
            <a:r>
              <a:rPr lang="ru-RU" dirty="0" err="1"/>
              <a:t>стартапы</a:t>
            </a:r>
            <a:r>
              <a:rPr lang="ru-RU" dirty="0"/>
              <a:t>, которые также могут разрабатывать инновационные решения в области обнаружения обрывов в электрических цепях. 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18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2093" y="609600"/>
            <a:ext cx="1165860" cy="4949190"/>
          </a:xfrm>
          <a:prstGeom prst="rect">
            <a:avLst/>
          </a:prstGeom>
        </p:spPr>
        <p:txBody>
          <a:bodyPr vert="vert270" wrap="square" lIns="0" tIns="119380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940"/>
              </a:spcBef>
            </a:pPr>
            <a:r>
              <a:rPr sz="3600" spc="-5" dirty="0">
                <a:solidFill>
                  <a:srgbClr val="FFFFFF"/>
                </a:solidFill>
                <a:latin typeface="Arial Black"/>
                <a:cs typeface="Arial Black"/>
              </a:rPr>
              <a:t>ДОРОЖНАЯ</a:t>
            </a:r>
            <a:r>
              <a:rPr sz="36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 Black"/>
                <a:cs typeface="Arial Black"/>
              </a:rPr>
              <a:t>КАРТА </a:t>
            </a:r>
            <a:r>
              <a:rPr sz="3600" spc="-11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 Black"/>
                <a:cs typeface="Arial Black"/>
              </a:rPr>
              <a:t>ПРОЕКТА</a:t>
            </a:r>
            <a:endParaRPr sz="3600" dirty="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2117" y="312451"/>
            <a:ext cx="3242310" cy="833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80"/>
              </a:lnSpc>
              <a:spcBef>
                <a:spcPts val="100"/>
              </a:spcBef>
            </a:pPr>
            <a:r>
              <a:rPr lang="ru-RU" sz="2800" b="1" spc="-10" dirty="0" smtClean="0">
                <a:solidFill>
                  <a:srgbClr val="FFFFFF"/>
                </a:solidFill>
                <a:latin typeface="Arial"/>
                <a:cs typeface="Arial"/>
              </a:rPr>
              <a:t>Период 1(0-6 месяцев)</a:t>
            </a:r>
            <a:endParaRPr sz="28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55399" y="312451"/>
            <a:ext cx="3129915" cy="833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80"/>
              </a:lnSpc>
              <a:spcBef>
                <a:spcPts val="100"/>
              </a:spcBef>
            </a:pPr>
            <a:r>
              <a:rPr lang="ru-RU" sz="2800" b="1" spc="-10" dirty="0" smtClean="0">
                <a:solidFill>
                  <a:srgbClr val="FFFFFF"/>
                </a:solidFill>
                <a:latin typeface="Arial"/>
                <a:cs typeface="Arial"/>
              </a:rPr>
              <a:t>Период 2(1-2 года)</a:t>
            </a:r>
            <a:endParaRPr sz="28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05382" y="312451"/>
            <a:ext cx="2278775" cy="833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80"/>
              </a:lnSpc>
              <a:spcBef>
                <a:spcPts val="100"/>
              </a:spcBef>
            </a:pPr>
            <a:r>
              <a:rPr lang="ru-RU" b="1" spc="-5" dirty="0" err="1" smtClean="0">
                <a:solidFill>
                  <a:srgbClr val="FFFFFF"/>
                </a:solidFill>
                <a:latin typeface="Arial"/>
                <a:cs typeface="Arial"/>
              </a:rPr>
              <a:t>Приод</a:t>
            </a:r>
            <a:r>
              <a:rPr lang="ru-RU" b="1" spc="-5" dirty="0" smtClean="0">
                <a:solidFill>
                  <a:srgbClr val="FFFFFF"/>
                </a:solidFill>
                <a:latin typeface="Arial"/>
                <a:cs typeface="Arial"/>
              </a:rPr>
              <a:t> 3(3-5 лет)</a:t>
            </a:r>
            <a:endParaRPr spc="5" dirty="0">
              <a:solidFill>
                <a:srgbClr val="FFFFFF"/>
              </a:solidFill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347957" y="1468922"/>
            <a:ext cx="10157460" cy="424815"/>
            <a:chOff x="1433376" y="3338187"/>
            <a:chExt cx="10157460" cy="424815"/>
          </a:xfrm>
        </p:grpSpPr>
        <p:sp>
          <p:nvSpPr>
            <p:cNvPr id="8" name="object 8"/>
            <p:cNvSpPr/>
            <p:nvPr/>
          </p:nvSpPr>
          <p:spPr>
            <a:xfrm>
              <a:off x="1532233" y="3438904"/>
              <a:ext cx="10058400" cy="219075"/>
            </a:xfrm>
            <a:custGeom>
              <a:avLst/>
              <a:gdLst/>
              <a:ahLst/>
              <a:cxnLst/>
              <a:rect l="l" t="t" r="r" b="b"/>
              <a:pathLst>
                <a:path w="10058400" h="219075">
                  <a:moveTo>
                    <a:pt x="10058398" y="0"/>
                  </a:moveTo>
                  <a:lnTo>
                    <a:pt x="0" y="0"/>
                  </a:lnTo>
                  <a:lnTo>
                    <a:pt x="0" y="218695"/>
                  </a:lnTo>
                  <a:lnTo>
                    <a:pt x="10058398" y="218695"/>
                  </a:lnTo>
                  <a:lnTo>
                    <a:pt x="100583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33372" y="3338194"/>
              <a:ext cx="8087995" cy="424815"/>
            </a:xfrm>
            <a:custGeom>
              <a:avLst/>
              <a:gdLst/>
              <a:ahLst/>
              <a:cxnLst/>
              <a:rect l="l" t="t" r="r" b="b"/>
              <a:pathLst>
                <a:path w="8087995" h="424814">
                  <a:moveTo>
                    <a:pt x="494271" y="210058"/>
                  </a:moveTo>
                  <a:lnTo>
                    <a:pt x="489254" y="167728"/>
                  </a:lnTo>
                  <a:lnTo>
                    <a:pt x="474853" y="128295"/>
                  </a:lnTo>
                  <a:lnTo>
                    <a:pt x="452069" y="92608"/>
                  </a:lnTo>
                  <a:lnTo>
                    <a:pt x="421894" y="61518"/>
                  </a:lnTo>
                  <a:lnTo>
                    <a:pt x="385318" y="35877"/>
                  </a:lnTo>
                  <a:lnTo>
                    <a:pt x="343331" y="16510"/>
                  </a:lnTo>
                  <a:lnTo>
                    <a:pt x="296938" y="4267"/>
                  </a:lnTo>
                  <a:lnTo>
                    <a:pt x="247142" y="0"/>
                  </a:lnTo>
                  <a:lnTo>
                    <a:pt x="197332" y="4267"/>
                  </a:lnTo>
                  <a:lnTo>
                    <a:pt x="150939" y="16510"/>
                  </a:lnTo>
                  <a:lnTo>
                    <a:pt x="108953" y="35877"/>
                  </a:lnTo>
                  <a:lnTo>
                    <a:pt x="72377" y="61518"/>
                  </a:lnTo>
                  <a:lnTo>
                    <a:pt x="42202" y="92608"/>
                  </a:lnTo>
                  <a:lnTo>
                    <a:pt x="19418" y="128295"/>
                  </a:lnTo>
                  <a:lnTo>
                    <a:pt x="5016" y="167728"/>
                  </a:lnTo>
                  <a:lnTo>
                    <a:pt x="0" y="210058"/>
                  </a:lnTo>
                  <a:lnTo>
                    <a:pt x="5016" y="252399"/>
                  </a:lnTo>
                  <a:lnTo>
                    <a:pt x="19418" y="291833"/>
                  </a:lnTo>
                  <a:lnTo>
                    <a:pt x="42202" y="327507"/>
                  </a:lnTo>
                  <a:lnTo>
                    <a:pt x="72377" y="358597"/>
                  </a:lnTo>
                  <a:lnTo>
                    <a:pt x="108953" y="384251"/>
                  </a:lnTo>
                  <a:lnTo>
                    <a:pt x="150939" y="403618"/>
                  </a:lnTo>
                  <a:lnTo>
                    <a:pt x="197332" y="415861"/>
                  </a:lnTo>
                  <a:lnTo>
                    <a:pt x="247142" y="420128"/>
                  </a:lnTo>
                  <a:lnTo>
                    <a:pt x="296938" y="415861"/>
                  </a:lnTo>
                  <a:lnTo>
                    <a:pt x="343331" y="403618"/>
                  </a:lnTo>
                  <a:lnTo>
                    <a:pt x="385318" y="384251"/>
                  </a:lnTo>
                  <a:lnTo>
                    <a:pt x="421894" y="358597"/>
                  </a:lnTo>
                  <a:lnTo>
                    <a:pt x="452069" y="327507"/>
                  </a:lnTo>
                  <a:lnTo>
                    <a:pt x="474853" y="291833"/>
                  </a:lnTo>
                  <a:lnTo>
                    <a:pt x="489254" y="252399"/>
                  </a:lnTo>
                  <a:lnTo>
                    <a:pt x="494271" y="210058"/>
                  </a:lnTo>
                  <a:close/>
                </a:path>
                <a:path w="8087995" h="424814">
                  <a:moveTo>
                    <a:pt x="4576127" y="214185"/>
                  </a:moveTo>
                  <a:lnTo>
                    <a:pt x="4571098" y="171843"/>
                  </a:lnTo>
                  <a:lnTo>
                    <a:pt x="4556709" y="132410"/>
                  </a:lnTo>
                  <a:lnTo>
                    <a:pt x="4533912" y="96735"/>
                  </a:lnTo>
                  <a:lnTo>
                    <a:pt x="4503737" y="65646"/>
                  </a:lnTo>
                  <a:lnTo>
                    <a:pt x="4467161" y="39992"/>
                  </a:lnTo>
                  <a:lnTo>
                    <a:pt x="4425188" y="20624"/>
                  </a:lnTo>
                  <a:lnTo>
                    <a:pt x="4378795" y="8382"/>
                  </a:lnTo>
                  <a:lnTo>
                    <a:pt x="4328985" y="4114"/>
                  </a:lnTo>
                  <a:lnTo>
                    <a:pt x="4279176" y="8382"/>
                  </a:lnTo>
                  <a:lnTo>
                    <a:pt x="4232783" y="20624"/>
                  </a:lnTo>
                  <a:lnTo>
                    <a:pt x="4190809" y="39992"/>
                  </a:lnTo>
                  <a:lnTo>
                    <a:pt x="4154233" y="65646"/>
                  </a:lnTo>
                  <a:lnTo>
                    <a:pt x="4124058" y="96735"/>
                  </a:lnTo>
                  <a:lnTo>
                    <a:pt x="4101274" y="132410"/>
                  </a:lnTo>
                  <a:lnTo>
                    <a:pt x="4086872" y="171843"/>
                  </a:lnTo>
                  <a:lnTo>
                    <a:pt x="4081843" y="214185"/>
                  </a:lnTo>
                  <a:lnTo>
                    <a:pt x="4086872" y="256514"/>
                  </a:lnTo>
                  <a:lnTo>
                    <a:pt x="4101274" y="295948"/>
                  </a:lnTo>
                  <a:lnTo>
                    <a:pt x="4124058" y="331635"/>
                  </a:lnTo>
                  <a:lnTo>
                    <a:pt x="4154233" y="362724"/>
                  </a:lnTo>
                  <a:lnTo>
                    <a:pt x="4190809" y="388366"/>
                  </a:lnTo>
                  <a:lnTo>
                    <a:pt x="4232783" y="407733"/>
                  </a:lnTo>
                  <a:lnTo>
                    <a:pt x="4279176" y="419976"/>
                  </a:lnTo>
                  <a:lnTo>
                    <a:pt x="4328985" y="424243"/>
                  </a:lnTo>
                  <a:lnTo>
                    <a:pt x="4378795" y="419976"/>
                  </a:lnTo>
                  <a:lnTo>
                    <a:pt x="4425188" y="407733"/>
                  </a:lnTo>
                  <a:lnTo>
                    <a:pt x="4467161" y="388366"/>
                  </a:lnTo>
                  <a:lnTo>
                    <a:pt x="4503737" y="362724"/>
                  </a:lnTo>
                  <a:lnTo>
                    <a:pt x="4533912" y="331635"/>
                  </a:lnTo>
                  <a:lnTo>
                    <a:pt x="4556709" y="295948"/>
                  </a:lnTo>
                  <a:lnTo>
                    <a:pt x="4571098" y="256514"/>
                  </a:lnTo>
                  <a:lnTo>
                    <a:pt x="4576127" y="214185"/>
                  </a:lnTo>
                  <a:close/>
                </a:path>
                <a:path w="8087995" h="424814">
                  <a:moveTo>
                    <a:pt x="8087538" y="210058"/>
                  </a:moveTo>
                  <a:lnTo>
                    <a:pt x="8082521" y="167728"/>
                  </a:lnTo>
                  <a:lnTo>
                    <a:pt x="8068119" y="128295"/>
                  </a:lnTo>
                  <a:lnTo>
                    <a:pt x="8045336" y="92608"/>
                  </a:lnTo>
                  <a:lnTo>
                    <a:pt x="8015160" y="61518"/>
                  </a:lnTo>
                  <a:lnTo>
                    <a:pt x="7978584" y="35877"/>
                  </a:lnTo>
                  <a:lnTo>
                    <a:pt x="7936598" y="16510"/>
                  </a:lnTo>
                  <a:lnTo>
                    <a:pt x="7890205" y="4267"/>
                  </a:lnTo>
                  <a:lnTo>
                    <a:pt x="7840408" y="0"/>
                  </a:lnTo>
                  <a:lnTo>
                    <a:pt x="7790599" y="4267"/>
                  </a:lnTo>
                  <a:lnTo>
                    <a:pt x="7744206" y="16510"/>
                  </a:lnTo>
                  <a:lnTo>
                    <a:pt x="7702220" y="35877"/>
                  </a:lnTo>
                  <a:lnTo>
                    <a:pt x="7665644" y="61518"/>
                  </a:lnTo>
                  <a:lnTo>
                    <a:pt x="7635468" y="92608"/>
                  </a:lnTo>
                  <a:lnTo>
                    <a:pt x="7612685" y="128295"/>
                  </a:lnTo>
                  <a:lnTo>
                    <a:pt x="7598283" y="167728"/>
                  </a:lnTo>
                  <a:lnTo>
                    <a:pt x="7593266" y="210058"/>
                  </a:lnTo>
                  <a:lnTo>
                    <a:pt x="7598283" y="252399"/>
                  </a:lnTo>
                  <a:lnTo>
                    <a:pt x="7612685" y="291833"/>
                  </a:lnTo>
                  <a:lnTo>
                    <a:pt x="7635468" y="327507"/>
                  </a:lnTo>
                  <a:lnTo>
                    <a:pt x="7665644" y="358597"/>
                  </a:lnTo>
                  <a:lnTo>
                    <a:pt x="7702220" y="384251"/>
                  </a:lnTo>
                  <a:lnTo>
                    <a:pt x="7744206" y="403618"/>
                  </a:lnTo>
                  <a:lnTo>
                    <a:pt x="7790599" y="415861"/>
                  </a:lnTo>
                  <a:lnTo>
                    <a:pt x="7840408" y="420128"/>
                  </a:lnTo>
                  <a:lnTo>
                    <a:pt x="7890205" y="415861"/>
                  </a:lnTo>
                  <a:lnTo>
                    <a:pt x="7936598" y="403618"/>
                  </a:lnTo>
                  <a:lnTo>
                    <a:pt x="7978584" y="384251"/>
                  </a:lnTo>
                  <a:lnTo>
                    <a:pt x="8015160" y="358597"/>
                  </a:lnTo>
                  <a:lnTo>
                    <a:pt x="8045336" y="327507"/>
                  </a:lnTo>
                  <a:lnTo>
                    <a:pt x="8068119" y="291833"/>
                  </a:lnTo>
                  <a:lnTo>
                    <a:pt x="8082521" y="252399"/>
                  </a:lnTo>
                  <a:lnTo>
                    <a:pt x="8087538" y="210058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46814" y="2038797"/>
            <a:ext cx="3570627" cy="3222677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- Разработка прототипов и проведение лабораторных испытаний.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dirty="0">
                <a:solidFill>
                  <a:schemeClr val="bg1"/>
                </a:solidFill>
              </a:rPr>
              <a:t>- Патентование и получение необходимых сертификатов.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dirty="0">
                <a:solidFill>
                  <a:schemeClr val="bg1"/>
                </a:solidFill>
              </a:rPr>
              <a:t>- Оценка рынка и конкурентный анализ.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dirty="0">
                <a:solidFill>
                  <a:schemeClr val="bg1"/>
                </a:solidFill>
              </a:rPr>
              <a:t>- Разработка бизнес-плана и стратегии маркетинга.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sz="20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4754427" y="2105548"/>
            <a:ext cx="3642052" cy="5982407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- Производство и тестирование рабочих прототипов.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dirty="0">
                <a:solidFill>
                  <a:schemeClr val="bg1"/>
                </a:solidFill>
              </a:rPr>
              <a:t>- Пилотная эксплуатация датчиков с участием потенциальных клиентов.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-Сбор </a:t>
            </a:r>
            <a:r>
              <a:rPr lang="ru-RU" dirty="0">
                <a:solidFill>
                  <a:schemeClr val="bg1"/>
                </a:solidFill>
              </a:rPr>
              <a:t>и анализ отзывов от первых пользователей для улучшения продукта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- Официальный запуск продукта на рынок.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dirty="0">
                <a:solidFill>
                  <a:schemeClr val="bg1"/>
                </a:solidFill>
              </a:rPr>
              <a:t>- Начало продаж через выбранные каналы сбыта.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dirty="0">
                <a:solidFill>
                  <a:schemeClr val="bg1"/>
                </a:solidFill>
              </a:rPr>
              <a:t>- Активное продвижение и маркетинг, участие в отраслевых выставках и семинарах.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dirty="0">
                <a:solidFill>
                  <a:schemeClr val="bg1"/>
                </a:solidFill>
              </a:rPr>
              <a:t>- Мониторинг продаж и отзывов клиентов для быстрой адаптации стратегии.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sz="20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38000" y="2102918"/>
            <a:ext cx="3277800" cy="4816062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- Закрепление позиций на рынке и увеличение доли рынка.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dirty="0">
                <a:solidFill>
                  <a:schemeClr val="bg1"/>
                </a:solidFill>
              </a:rPr>
              <a:t>- Постоянное инвестирование в исследования и разработку для поддержания </a:t>
            </a:r>
            <a:r>
              <a:rPr lang="ru-RU" dirty="0" err="1">
                <a:solidFill>
                  <a:schemeClr val="bg1"/>
                </a:solidFill>
              </a:rPr>
              <a:t>инновационности</a:t>
            </a:r>
            <a:r>
              <a:rPr lang="ru-RU" dirty="0">
                <a:solidFill>
                  <a:schemeClr val="bg1"/>
                </a:solidFill>
              </a:rPr>
              <a:t> продукта.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dirty="0">
                <a:solidFill>
                  <a:schemeClr val="bg1"/>
                </a:solidFill>
              </a:rPr>
              <a:t>- Разработка новых бизнес-моделей, например, предложение услуг мониторинга на основе подписки.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dirty="0">
                <a:solidFill>
                  <a:schemeClr val="bg1"/>
                </a:solidFill>
              </a:rPr>
              <a:t>- Построение сильного бренда и репутации надежного поставщика решений для мониторинга электрических цепей.</a:t>
            </a:r>
            <a:endParaRPr lang="ru-RU" sz="2000" b="0" dirty="0" smtClean="0">
              <a:solidFill>
                <a:schemeClr val="bg1"/>
              </a:solidFill>
              <a:effectLst/>
            </a:endParaRP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sz="2000" dirty="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5208" y="546893"/>
            <a:ext cx="11388725" cy="6011545"/>
            <a:chOff x="365351" y="344539"/>
            <a:chExt cx="11388725" cy="6011545"/>
          </a:xfrm>
        </p:grpSpPr>
        <p:sp>
          <p:nvSpPr>
            <p:cNvPr id="3" name="object 3"/>
            <p:cNvSpPr/>
            <p:nvPr/>
          </p:nvSpPr>
          <p:spPr>
            <a:xfrm>
              <a:off x="371690" y="641705"/>
              <a:ext cx="11376025" cy="5708015"/>
            </a:xfrm>
            <a:custGeom>
              <a:avLst/>
              <a:gdLst/>
              <a:ahLst/>
              <a:cxnLst/>
              <a:rect l="l" t="t" r="r" b="b"/>
              <a:pathLst>
                <a:path w="11376025" h="5708015">
                  <a:moveTo>
                    <a:pt x="11375581" y="0"/>
                  </a:moveTo>
                  <a:lnTo>
                    <a:pt x="0" y="0"/>
                  </a:lnTo>
                  <a:lnTo>
                    <a:pt x="0" y="5464632"/>
                  </a:lnTo>
                  <a:lnTo>
                    <a:pt x="0" y="5707697"/>
                  </a:lnTo>
                  <a:lnTo>
                    <a:pt x="11375581" y="5707697"/>
                  </a:lnTo>
                  <a:lnTo>
                    <a:pt x="11375581" y="5464632"/>
                  </a:lnTo>
                  <a:lnTo>
                    <a:pt x="11375581" y="0"/>
                  </a:lnTo>
                  <a:close/>
                </a:path>
              </a:pathLst>
            </a:custGeom>
            <a:solidFill>
              <a:srgbClr val="00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1701" y="641700"/>
              <a:ext cx="11376025" cy="5708015"/>
            </a:xfrm>
            <a:custGeom>
              <a:avLst/>
              <a:gdLst/>
              <a:ahLst/>
              <a:cxnLst/>
              <a:rect l="l" t="t" r="r" b="b"/>
              <a:pathLst>
                <a:path w="11376025" h="5708015">
                  <a:moveTo>
                    <a:pt x="0" y="0"/>
                  </a:moveTo>
                  <a:lnTo>
                    <a:pt x="11375572" y="0"/>
                  </a:lnTo>
                  <a:lnTo>
                    <a:pt x="11375572" y="5707690"/>
                  </a:lnTo>
                  <a:lnTo>
                    <a:pt x="0" y="570769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9123" y="350889"/>
              <a:ext cx="10742295" cy="5755640"/>
            </a:xfrm>
            <a:custGeom>
              <a:avLst/>
              <a:gdLst/>
              <a:ahLst/>
              <a:cxnLst/>
              <a:rect l="l" t="t" r="r" b="b"/>
              <a:pathLst>
                <a:path w="10742295" h="5755640">
                  <a:moveTo>
                    <a:pt x="10741701" y="0"/>
                  </a:moveTo>
                  <a:lnTo>
                    <a:pt x="0" y="0"/>
                  </a:lnTo>
                  <a:lnTo>
                    <a:pt x="0" y="5755439"/>
                  </a:lnTo>
                  <a:lnTo>
                    <a:pt x="10741701" y="5755439"/>
                  </a:lnTo>
                  <a:lnTo>
                    <a:pt x="10741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9123" y="350889"/>
              <a:ext cx="10742295" cy="5755640"/>
            </a:xfrm>
            <a:custGeom>
              <a:avLst/>
              <a:gdLst/>
              <a:ahLst/>
              <a:cxnLst/>
              <a:rect l="l" t="t" r="r" b="b"/>
              <a:pathLst>
                <a:path w="10742295" h="5755640">
                  <a:moveTo>
                    <a:pt x="0" y="0"/>
                  </a:moveTo>
                  <a:lnTo>
                    <a:pt x="10741702" y="0"/>
                  </a:lnTo>
                  <a:lnTo>
                    <a:pt x="10741702" y="5755440"/>
                  </a:lnTo>
                  <a:lnTo>
                    <a:pt x="0" y="575544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КОМАНДА</a:t>
            </a:r>
            <a:r>
              <a:rPr spc="-75" dirty="0"/>
              <a:t> </a:t>
            </a:r>
            <a:r>
              <a:rPr dirty="0"/>
              <a:t>ПРОЕКТА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002137" y="1618210"/>
            <a:ext cx="1416685" cy="937436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algn="ctr">
              <a:lnSpc>
                <a:spcPts val="2110"/>
              </a:lnSpc>
              <a:spcBef>
                <a:spcPts val="210"/>
              </a:spcBef>
            </a:pPr>
            <a:r>
              <a:rPr lang="ru-RU" sz="1800" dirty="0" smtClean="0">
                <a:latin typeface="Arial MT"/>
                <a:cs typeface="Arial MT"/>
              </a:rPr>
              <a:t>Дарвин Роман</a:t>
            </a:r>
            <a:endParaRPr sz="1800" dirty="0">
              <a:latin typeface="Arial MT"/>
              <a:cs typeface="Arial MT"/>
            </a:endParaRPr>
          </a:p>
          <a:p>
            <a:pPr marL="62865" marR="20955" algn="ctr">
              <a:lnSpc>
                <a:spcPts val="1300"/>
              </a:lnSpc>
              <a:spcBef>
                <a:spcPts val="340"/>
              </a:spcBef>
            </a:pPr>
            <a:r>
              <a:rPr lang="ru-RU" sz="1100" i="1" dirty="0" smtClean="0">
                <a:latin typeface="Arial"/>
                <a:cs typeface="Arial"/>
              </a:rPr>
              <a:t>Электрик, разработчик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391" y="6429114"/>
            <a:ext cx="381635" cy="3479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8</a:t>
            </a:fld>
            <a:endParaRPr sz="18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84366" y="4745067"/>
            <a:ext cx="1224280" cy="96744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3495" marR="18415" indent="-1905" algn="ctr">
              <a:lnSpc>
                <a:spcPts val="2110"/>
              </a:lnSpc>
              <a:spcBef>
                <a:spcPts val="210"/>
              </a:spcBef>
            </a:pPr>
            <a:r>
              <a:rPr lang="ru-RU" sz="1800" dirty="0" err="1" smtClean="0">
                <a:latin typeface="Arial MT"/>
                <a:cs typeface="Arial MT"/>
              </a:rPr>
              <a:t>Кадейкин</a:t>
            </a:r>
            <a:r>
              <a:rPr lang="ru-RU" sz="1800" dirty="0" smtClean="0">
                <a:latin typeface="Arial MT"/>
                <a:cs typeface="Arial MT"/>
              </a:rPr>
              <a:t> Евгений</a:t>
            </a:r>
            <a:endParaRPr sz="1800" dirty="0">
              <a:latin typeface="Arial MT"/>
              <a:cs typeface="Arial MT"/>
            </a:endParaRPr>
          </a:p>
          <a:p>
            <a:pPr marL="12065" marR="5080" algn="ctr">
              <a:lnSpc>
                <a:spcPct val="95500"/>
              </a:lnSpc>
              <a:spcBef>
                <a:spcPts val="630"/>
              </a:spcBef>
            </a:pPr>
            <a:r>
              <a:rPr lang="ru-RU" sz="1100" i="1" dirty="0" smtClean="0">
                <a:latin typeface="Arial"/>
                <a:cs typeface="Arial"/>
              </a:rPr>
              <a:t>Технический специалист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37301" y="1055907"/>
            <a:ext cx="4273383" cy="205761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2252345">
              <a:lnSpc>
                <a:spcPct val="100000"/>
              </a:lnSpc>
              <a:spcBef>
                <a:spcPts val="1085"/>
              </a:spcBef>
            </a:pPr>
            <a:r>
              <a:rPr lang="ru-RU" dirty="0" smtClean="0">
                <a:latin typeface="Arial MT"/>
                <a:cs typeface="Arial MT"/>
              </a:rPr>
              <a:t>Сикорский Дмитрий</a:t>
            </a:r>
          </a:p>
          <a:p>
            <a:pPr marL="2252345">
              <a:lnSpc>
                <a:spcPct val="100000"/>
              </a:lnSpc>
              <a:spcBef>
                <a:spcPts val="1085"/>
              </a:spcBef>
            </a:pPr>
            <a:r>
              <a:rPr lang="ru-RU" sz="1100" i="1" dirty="0" smtClean="0">
                <a:latin typeface="Arial"/>
                <a:cs typeface="Arial"/>
              </a:rPr>
              <a:t>Руководитель проекта, Инженер</a:t>
            </a:r>
            <a:endParaRPr sz="1100" dirty="0">
              <a:latin typeface="Arial"/>
              <a:cs typeface="Arial"/>
            </a:endParaRPr>
          </a:p>
          <a:p>
            <a:pPr marL="387350" marR="2744470" indent="-96520">
              <a:lnSpc>
                <a:spcPts val="2110"/>
              </a:lnSpc>
              <a:spcBef>
                <a:spcPts val="254"/>
              </a:spcBef>
            </a:pPr>
            <a:r>
              <a:rPr lang="ru-RU" sz="1800" dirty="0" err="1" smtClean="0">
                <a:latin typeface="Arial MT"/>
                <a:cs typeface="Arial MT"/>
              </a:rPr>
              <a:t>Ахметшин</a:t>
            </a:r>
            <a:r>
              <a:rPr lang="ru-RU" sz="1800" dirty="0" smtClean="0">
                <a:latin typeface="Arial MT"/>
                <a:cs typeface="Arial MT"/>
              </a:rPr>
              <a:t> Максим</a:t>
            </a:r>
          </a:p>
          <a:p>
            <a:pPr marL="387350" marR="2744470" indent="-96520">
              <a:lnSpc>
                <a:spcPts val="2110"/>
              </a:lnSpc>
              <a:spcBef>
                <a:spcPts val="254"/>
              </a:spcBef>
            </a:pPr>
            <a:r>
              <a:rPr lang="ru-RU" sz="1100" i="1" dirty="0" smtClean="0">
                <a:latin typeface="Arial"/>
                <a:cs typeface="Arial"/>
              </a:rPr>
              <a:t>Ведущий инженер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7" name="object 12"/>
          <p:cNvSpPr txBox="1"/>
          <p:nvPr/>
        </p:nvSpPr>
        <p:spPr>
          <a:xfrm>
            <a:off x="3878125" y="4732243"/>
            <a:ext cx="1224280" cy="993092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3495" marR="18415" indent="-1905" algn="ctr">
              <a:lnSpc>
                <a:spcPts val="2110"/>
              </a:lnSpc>
              <a:spcBef>
                <a:spcPts val="210"/>
              </a:spcBef>
            </a:pPr>
            <a:r>
              <a:rPr lang="ru-RU" sz="1800" dirty="0" err="1" smtClean="0">
                <a:latin typeface="Arial MT"/>
                <a:cs typeface="Arial MT"/>
              </a:rPr>
              <a:t>Мозгунов</a:t>
            </a:r>
            <a:endParaRPr lang="ru-RU" sz="1800" dirty="0" smtClean="0">
              <a:latin typeface="Arial MT"/>
              <a:cs typeface="Arial MT"/>
            </a:endParaRPr>
          </a:p>
          <a:p>
            <a:pPr marL="23495" marR="18415" indent="-1905" algn="ctr">
              <a:lnSpc>
                <a:spcPts val="2110"/>
              </a:lnSpc>
              <a:spcBef>
                <a:spcPts val="210"/>
              </a:spcBef>
            </a:pPr>
            <a:r>
              <a:rPr lang="ru-RU" dirty="0" smtClean="0">
                <a:latin typeface="Arial MT"/>
                <a:cs typeface="Arial MT"/>
              </a:rPr>
              <a:t>Даниил</a:t>
            </a:r>
            <a:endParaRPr lang="ru-RU" sz="1800" dirty="0" smtClean="0">
              <a:latin typeface="Arial MT"/>
              <a:cs typeface="Arial MT"/>
            </a:endParaRPr>
          </a:p>
          <a:p>
            <a:pPr marL="12065" marR="5080" algn="ctr">
              <a:lnSpc>
                <a:spcPct val="95500"/>
              </a:lnSpc>
              <a:spcBef>
                <a:spcPts val="630"/>
              </a:spcBef>
            </a:pPr>
            <a:r>
              <a:rPr lang="ru-RU" sz="1100" i="1" dirty="0" smtClean="0">
                <a:latin typeface="Arial"/>
                <a:cs typeface="Arial"/>
              </a:rPr>
              <a:t>Специалист по автоматизации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684" y="3135856"/>
            <a:ext cx="1121410" cy="149521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551380"/>
            <a:ext cx="1543813" cy="115786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788" y="3205930"/>
            <a:ext cx="1128954" cy="150527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270" y="2553432"/>
            <a:ext cx="1556421" cy="103761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344" y="1055902"/>
            <a:ext cx="1192540" cy="15900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2700"/>
            <a:ext cx="9140190" cy="6870700"/>
            <a:chOff x="0" y="0"/>
            <a:chExt cx="9140190" cy="6870700"/>
          </a:xfrm>
        </p:grpSpPr>
        <p:sp>
          <p:nvSpPr>
            <p:cNvPr id="3" name="object 3"/>
            <p:cNvSpPr/>
            <p:nvPr/>
          </p:nvSpPr>
          <p:spPr>
            <a:xfrm>
              <a:off x="855781" y="0"/>
              <a:ext cx="8277859" cy="6858000"/>
            </a:xfrm>
            <a:custGeom>
              <a:avLst/>
              <a:gdLst/>
              <a:ahLst/>
              <a:cxnLst/>
              <a:rect l="l" t="t" r="r" b="b"/>
              <a:pathLst>
                <a:path w="8277859" h="6858000">
                  <a:moveTo>
                    <a:pt x="8277756" y="0"/>
                  </a:moveTo>
                  <a:lnTo>
                    <a:pt x="1674725" y="0"/>
                  </a:lnTo>
                  <a:lnTo>
                    <a:pt x="0" y="6858000"/>
                  </a:lnTo>
                  <a:lnTo>
                    <a:pt x="6603030" y="6858000"/>
                  </a:lnTo>
                  <a:lnTo>
                    <a:pt x="82777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781" y="0"/>
              <a:ext cx="8277859" cy="6858000"/>
            </a:xfrm>
            <a:custGeom>
              <a:avLst/>
              <a:gdLst/>
              <a:ahLst/>
              <a:cxnLst/>
              <a:rect l="l" t="t" r="r" b="b"/>
              <a:pathLst>
                <a:path w="8277859" h="6858000">
                  <a:moveTo>
                    <a:pt x="0" y="6857999"/>
                  </a:moveTo>
                  <a:lnTo>
                    <a:pt x="1674725" y="0"/>
                  </a:lnTo>
                  <a:lnTo>
                    <a:pt x="8277756" y="0"/>
                  </a:lnTo>
                  <a:lnTo>
                    <a:pt x="6603031" y="6857999"/>
                  </a:lnTo>
                </a:path>
              </a:pathLst>
            </a:custGeom>
            <a:ln w="12700">
              <a:solidFill>
                <a:srgbClr val="B4C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4331335" cy="6858000"/>
            </a:xfrm>
            <a:custGeom>
              <a:avLst/>
              <a:gdLst/>
              <a:ahLst/>
              <a:cxnLst/>
              <a:rect l="l" t="t" r="r" b="b"/>
              <a:pathLst>
                <a:path w="4331335" h="6858000">
                  <a:moveTo>
                    <a:pt x="433089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682457" y="6858000"/>
                  </a:lnTo>
                  <a:lnTo>
                    <a:pt x="4330899" y="0"/>
                  </a:lnTo>
                  <a:close/>
                </a:path>
              </a:pathLst>
            </a:custGeom>
            <a:solidFill>
              <a:srgbClr val="00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5491" y="1972563"/>
            <a:ext cx="1673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Arial Black"/>
                <a:cs typeface="Arial Black"/>
              </a:rPr>
              <a:t>ЗАПРОС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391" y="6429114"/>
            <a:ext cx="381635" cy="3479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9</a:t>
            </a:fld>
            <a:endParaRPr sz="18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0326" y="2913380"/>
            <a:ext cx="3009900" cy="85702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ct val="150600"/>
              </a:lnSpc>
              <a:spcBef>
                <a:spcPts val="16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Разработка </a:t>
            </a:r>
            <a:r>
              <a:rPr lang="ru-RU" dirty="0" smtClean="0">
                <a:solidFill>
                  <a:srgbClr val="FFFFFF"/>
                </a:solidFill>
                <a:latin typeface="Arial MT"/>
                <a:cs typeface="Arial MT"/>
              </a:rPr>
              <a:t>датчика обрыва электрических цепей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38329" y="1171368"/>
            <a:ext cx="4514215" cy="1227455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4800" dirty="0">
                <a:solidFill>
                  <a:srgbClr val="003DFF"/>
                </a:solidFill>
              </a:rPr>
              <a:t>300 тыс. руб.</a:t>
            </a:r>
            <a:endParaRPr sz="4800" dirty="0"/>
          </a:p>
          <a:p>
            <a:pPr marL="2280920">
              <a:lnSpc>
                <a:spcPct val="100000"/>
              </a:lnSpc>
              <a:spcBef>
                <a:spcPts val="405"/>
              </a:spcBef>
            </a:pPr>
            <a:r>
              <a:rPr sz="1900" dirty="0">
                <a:solidFill>
                  <a:srgbClr val="000000"/>
                </a:solidFill>
                <a:latin typeface="Arial MT"/>
                <a:cs typeface="Arial MT"/>
              </a:rPr>
              <a:t>материалы и сырье</a:t>
            </a:r>
            <a:endParaRPr sz="19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2934" y="2634408"/>
            <a:ext cx="4514215" cy="1227455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4800" dirty="0">
                <a:solidFill>
                  <a:srgbClr val="003DFF"/>
                </a:solidFill>
                <a:latin typeface="Arial Black"/>
                <a:cs typeface="Arial Black"/>
              </a:rPr>
              <a:t>500 тыс. руб.</a:t>
            </a:r>
            <a:endParaRPr sz="4800" dirty="0">
              <a:latin typeface="Arial Black"/>
              <a:cs typeface="Arial Black"/>
            </a:endParaRPr>
          </a:p>
          <a:p>
            <a:pPr marL="1013460">
              <a:lnSpc>
                <a:spcPct val="100000"/>
              </a:lnSpc>
              <a:spcBef>
                <a:spcPts val="405"/>
              </a:spcBef>
            </a:pPr>
            <a:r>
              <a:rPr sz="1900" dirty="0">
                <a:latin typeface="Arial MT"/>
                <a:cs typeface="Arial MT"/>
              </a:rPr>
              <a:t>услуги конструкторского бюро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295077" y="4174449"/>
            <a:ext cx="4514215" cy="1324610"/>
          </a:xfrm>
          <a:prstGeom prst="rect">
            <a:avLst/>
          </a:prstGeom>
        </p:spPr>
        <p:txBody>
          <a:bodyPr vert="horz" wrap="square" lIns="0" tIns="21145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64"/>
              </a:spcBef>
            </a:pPr>
            <a:r>
              <a:rPr sz="4800" dirty="0">
                <a:solidFill>
                  <a:srgbClr val="003DFF"/>
                </a:solidFill>
                <a:latin typeface="Arial Black"/>
                <a:cs typeface="Arial Black"/>
              </a:rPr>
              <a:t>500 тыс. руб.</a:t>
            </a:r>
            <a:endParaRPr sz="4800" dirty="0">
              <a:latin typeface="Arial Black"/>
              <a:cs typeface="Arial Black"/>
            </a:endParaRPr>
          </a:p>
          <a:p>
            <a:pPr marL="484505">
              <a:lnSpc>
                <a:spcPct val="100000"/>
              </a:lnSpc>
              <a:spcBef>
                <a:spcPts val="620"/>
              </a:spcBef>
            </a:pPr>
            <a:r>
              <a:rPr sz="1900" dirty="0">
                <a:latin typeface="Arial MT"/>
                <a:cs typeface="Arial MT"/>
              </a:rPr>
              <a:t>опытно-промышленные испытания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74028" y="1972563"/>
            <a:ext cx="2374265" cy="2562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 smtClean="0">
                <a:solidFill>
                  <a:srgbClr val="FFFFFF"/>
                </a:solidFill>
                <a:latin typeface="Arial Black"/>
                <a:cs typeface="Arial Black"/>
              </a:rPr>
              <a:t>РЕЗУЛЬТАТ</a:t>
            </a:r>
            <a:endParaRPr lang="ru-RU" sz="2800" spc="-5" dirty="0" smtClean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z="2800" dirty="0">
              <a:solidFill>
                <a:schemeClr val="bg1"/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chemeClr val="bg1"/>
                </a:solidFill>
                <a:latin typeface="Arial MT"/>
                <a:cs typeface="Arial Black"/>
              </a:rPr>
              <a:t>Образец датчика обрыва электрических цепей с целью предотвращения аварий.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490</Words>
  <Application>Microsoft Office PowerPoint</Application>
  <PresentationFormat>Широкоэкранный</PresentationFormat>
  <Paragraphs>94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Arial MT</vt:lpstr>
      <vt:lpstr>Calibri</vt:lpstr>
      <vt:lpstr>Times New Roman</vt:lpstr>
      <vt:lpstr>Wingdings</vt:lpstr>
      <vt:lpstr>Office Theme</vt:lpstr>
      <vt:lpstr>Датчик обрыва электрических цепей</vt:lpstr>
      <vt:lpstr>Презентация PowerPoint</vt:lpstr>
      <vt:lpstr>РЕШЕНИЕ</vt:lpstr>
      <vt:lpstr>ОЦЕНКА РЫНКА</vt:lpstr>
      <vt:lpstr>Презентация PowerPoint</vt:lpstr>
      <vt:lpstr>КОНКУРЕНТЫ</vt:lpstr>
      <vt:lpstr>Приод 3(3-5 лет)</vt:lpstr>
      <vt:lpstr>КОМАНДА ПРОЕКТА</vt:lpstr>
      <vt:lpstr>300 тыс. руб. материалы и сырье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Датчик обрыва электрических цепей</dc:title>
  <dc:creator>User</dc:creator>
  <cp:lastModifiedBy>Дмитрий Сикорский</cp:lastModifiedBy>
  <cp:revision>17</cp:revision>
  <dcterms:created xsi:type="dcterms:W3CDTF">2023-12-08T10:23:47Z</dcterms:created>
  <dcterms:modified xsi:type="dcterms:W3CDTF">2023-12-12T08:02:48Z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2023-11-06T00:00:00Z</vt:filetime>
  </property>
  <property fmtid="{D5CDD505-2E9C-101B-9397-08002B2CF9AE}" pid="3" name="LastSaved">
    <vt:filetime>2023-12-08T00:00:00Z</vt:filetime>
  </property>
</Properties>
</file>