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30"/>
  </p:notesMasterIdLst>
  <p:sldIdLst>
    <p:sldId id="357" r:id="rId6"/>
    <p:sldId id="390" r:id="rId7"/>
    <p:sldId id="404" r:id="rId8"/>
    <p:sldId id="405" r:id="rId9"/>
    <p:sldId id="398" r:id="rId10"/>
    <p:sldId id="406" r:id="rId11"/>
    <p:sldId id="407" r:id="rId12"/>
    <p:sldId id="393" r:id="rId13"/>
    <p:sldId id="408" r:id="rId14"/>
    <p:sldId id="409" r:id="rId15"/>
    <p:sldId id="391" r:id="rId16"/>
    <p:sldId id="410" r:id="rId17"/>
    <p:sldId id="411" r:id="rId18"/>
    <p:sldId id="395" r:id="rId19"/>
    <p:sldId id="412" r:id="rId20"/>
    <p:sldId id="394" r:id="rId21"/>
    <p:sldId id="416" r:id="rId22"/>
    <p:sldId id="413" r:id="rId23"/>
    <p:sldId id="396" r:id="rId24"/>
    <p:sldId id="414" r:id="rId25"/>
    <p:sldId id="397" r:id="rId26"/>
    <p:sldId id="402" r:id="rId27"/>
    <p:sldId id="403" r:id="rId28"/>
    <p:sldId id="415" r:id="rId29"/>
  </p:sldIdLst>
  <p:sldSz cx="9144000" cy="5143500" type="screen16x9"/>
  <p:notesSz cx="6858000" cy="9144000"/>
  <p:embeddedFontLst>
    <p:embeddedFont>
      <p:font typeface="PT Sans" panose="020B0503020203020204" pitchFamily="34" charset="0"/>
      <p:regular r:id="rId31"/>
      <p:bold r:id="rId32"/>
      <p:italic r:id="rId33"/>
      <p:boldItalic r:id="rId34"/>
    </p:embeddedFont>
    <p:embeddedFont>
      <p:font typeface="Raleway" pitchFamily="2" charset="0"/>
      <p:regular r:id="rId35"/>
      <p:bold r:id="rId36"/>
      <p:italic r:id="rId37"/>
      <p:boldItalic r:id="rId38"/>
    </p:embeddedFont>
    <p:embeddedFont>
      <p:font typeface="Raleway Medium" pitchFamily="2" charset="0"/>
      <p:regular r:id="rId39"/>
      <p: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6B4"/>
    <a:srgbClr val="C59EE2"/>
    <a:srgbClr val="0543E8"/>
    <a:srgbClr val="008000"/>
    <a:srgbClr val="F43162"/>
    <a:srgbClr val="BEE395"/>
    <a:srgbClr val="FF6600"/>
    <a:srgbClr val="F2F2F2"/>
    <a:srgbClr val="EA8600"/>
    <a:srgbClr val="E5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F93CBD-C827-C2DC-7EE2-B8B401E7F272}" v="666" dt="2024-10-31T08:55:36.896"/>
    <p1510:client id="{FAAC71C5-C0DE-EDA1-BDFD-0A8CE9A904C5}" v="1123" dt="2024-10-30T17:21:45.563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104" y="-354"/>
      </p:cViewPr>
      <p:guideLst>
        <p:guide orient="horz" pos="350"/>
        <p:guide pos="181"/>
        <p:guide pos="521"/>
        <p:guide pos="5035"/>
        <p:guide orient="horz" pos="7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2662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684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177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660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818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5473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0680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12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725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370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30F993D-8036-5AA4-80AF-FA676BAB4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7F4B6F4E-CD91-A2DF-71FF-4F3705FE3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8307768A-3A9B-1386-995A-056F6CEAE5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091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076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076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550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8262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94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2682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404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40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vk.com/absolute_schoo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obr.so/bot-multiplikator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8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" y="962299"/>
            <a:ext cx="6121021" cy="1727271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57" y="959412"/>
            <a:ext cx="6123518" cy="16827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r>
              <a:rPr lang="ru-RU" sz="2400" b="1" dirty="0">
                <a:solidFill>
                  <a:schemeClr val="bg1"/>
                </a:solidFill>
                <a:latin typeface="Calibri Light"/>
                <a:cs typeface="Calibri Light"/>
              </a:rPr>
              <a:t>"Инклюзивный чат-бот для совместного досуга в семьях с детьми с ОВЗ по мотивам сказки Снежная королева"</a:t>
            </a:r>
            <a:b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alibri Light"/>
                <a:cs typeface="Calibri Light"/>
              </a:rPr>
              <a:t>SBS</a:t>
            </a:r>
            <a:r>
              <a:rPr lang="ru-RU" sz="2400" b="1" dirty="0">
                <a:solidFill>
                  <a:schemeClr val="bg1"/>
                </a:solidFill>
                <a:latin typeface="Calibri Light"/>
                <a:cs typeface="Calibri Light"/>
              </a:rPr>
              <a:t>-24 А21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672706"/>
            <a:ext cx="365182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/>
                <a:cs typeface="Calibri"/>
              </a:rPr>
              <a:t>ЮФУ (Южный федеральный университет)</a:t>
            </a:r>
            <a:endParaRPr lang="ru-RU" dirty="0"/>
          </a:p>
          <a:p>
            <a:r>
              <a:rPr lang="ru-RU" sz="1600" dirty="0">
                <a:solidFill>
                  <a:srgbClr val="0543E8"/>
                </a:solidFill>
                <a:latin typeface="Calibri"/>
                <a:cs typeface="Calibri"/>
              </a:rPr>
              <a:t>Специальное дефектологическое образование (СДО) 44.03.03  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ноября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Вымышленный персонаж, фантастика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6A838DC2-B49B-1725-838E-1B588D8B4C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1" r="9041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66188" y="653936"/>
            <a:ext cx="9163397" cy="270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1. Дети с речевыми нарушениями. 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Заикание, задержка речевого развития, нарушения артикуляции, дизартрия и алалия.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 Родители обеспокоены тем, что ребенок не может выразить свои мысли, что может привести к трудностям в общении и социальной адаптации.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 Желание обеспечить ребенку полноценное развитие, улучшить его социальные навыки и уверенность в себе. </a:t>
            </a:r>
            <a:endParaRPr lang="ru-RU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2. Дети с особыми образовательными потребностями. 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Аутизм, синдром Дауна, дислексия, ADHD приводят к трудностям в обучении и коммуникации.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Родители и педагоги хотят помочь ребенку адаптироваться в обществе, улучшить его учебные результаты и взаимодействие с окружающими.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Потребность в поддержке и развитии уникальных способностей ребенка, а также желание минимизировать социальные и образовательные барьеры.</a:t>
            </a:r>
            <a:endParaRPr lang="ru-RU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3. Взрослые с нарушениями речи. 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Афазия, трудности после инсульта или травм, возрастные изменения в речевой функции.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 Стремление восстановить возможности общения, что критически важно для социальной жизни и профессиональной деятельности.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Желание вернуться к нормальной жизни, улучшить качество общения и взаимодействия с близкими и коллегами.  </a:t>
            </a:r>
            <a:endParaRPr lang="ru-RU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4. Педагоги и воспитатели. 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Трудности в работе с детьми, имеющими речевые и когнитивные проблемы, нехватка знаний о современных методах работы.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Необходимость повышения квалификации и улучшения методов обучения для более эффективной работы с детьми.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 Профессиональный рост, желание помочь детям развиваться и достигать успехов в обучении.  </a:t>
            </a:r>
            <a:endParaRPr lang="ru-RU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5. Специалисты в области психологии и педагогики.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Поиск новых методов и подходов для работы с клиентами, необходимость обновления знаний.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Стремление улучшить качество своей работы и расширить спектр предоставляемых услуг.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Профессиональный интерес, желание быть в курсе современных тенденций и методов в области логопедии и психологии. </a:t>
            </a:r>
            <a:endParaRPr lang="ru-RU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6. Люди, интересующиеся саморазвитием. Проблемы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Трудности с концентрацией внимания, памятью, креативностью и воображением.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Почему ищут решение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Желание улучшить свои когнитивные способности для достижения личных и профессиональных целей.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Мотивация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Стремление к самосовершенствованию, улучшению качества жизни и повышению эффективности в учебе или работе. </a:t>
            </a:r>
            <a:endParaRPr lang="ru-RU" sz="1000">
              <a:solidFill>
                <a:schemeClr val="tx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7E36B4"/>
              </a:buClr>
              <a:buSzPts val="1200"/>
            </a:pP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-2668" y="722793"/>
            <a:ext cx="9149628" cy="259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1. Дети с речевыми нарушениями. 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Задержка в развитии речи может привести к более длительному обучению в школе, что отнимает время у ребенка и родителей.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Расходы на логопедические занятия могут быть значительными, особенно если требуется длительная коррекция.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Родители тратят много усилий на поиск специалистов, организацию занятий и поддержку ребенка в процессе обучения. </a:t>
            </a:r>
            <a:endParaRPr lang="ru-RU" sz="100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2. Дети с особыми образовательными потребностями.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Длительное время на адаптацию в школе, что может затруднить получение знаний и социальных навыков.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Часто требуется оплата специализированных программ, репетиторов и дополнительных ресурсов, что увеличивает финансовую нагрузку. -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Родители и педагоги должны вкладывать много усилий в индивидуальное обучение и поддержку ребенка, что может быть эмоционально и физически истощающим.</a:t>
            </a:r>
            <a:endParaRPr lang="ru-RU" sz="100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3. Взрослые с нарушениями речи.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Долгий процесс реабилитации и восстановления речевых навыков может занять месяцы или даже годы.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Стоимость логопедических услуг и реабилитационных программ может быть высокой, особенно если требуется длительное лечение.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Восстановление требует значительных усилий, включая регулярные занятия и домашние упражнения, что может быть сложно для многих пациентов.</a:t>
            </a:r>
            <a:endParaRPr lang="ru-RU" sz="100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4. Педагоги и воспитатели.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Время, потраченное на поиск и освоение новых методик, может отнимать время от непосредственной работы с детьми. -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Расходы на курсы повышения квалификации и образовательные материалы могут быть значительными.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Педагоги должны активно адаптировать свои методики и подходы, что требует постоянных усилий и самообразования. </a:t>
            </a:r>
            <a:endParaRPr lang="ru-RU" sz="100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5. Специалисты в области психологии и педагогики.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Время, потраченное на изучение новых методов и подходов, может отвлекать от практической работы с клиентами.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Инвестиции в обучение и профессиональное развитие могут быть значительными, особенно для получения сертификатов и лицензий.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Необходимость постоянно обновлять знания и применять новые методы требует значительных усилий и времени. </a:t>
            </a:r>
            <a:endParaRPr lang="ru-RU" sz="1000" dirty="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6. Люди, интересующиеся саморазвитием. Время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Долгий процесс поиска эффективных методов и программ для улучшения когнитивных навыков может занимать много времени.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Деньги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Расходы на курсы, книги и тренинги могут быть высокими, особенно если человек пробует несколько различных подходов. </a:t>
            </a:r>
            <a:r>
              <a:rPr lang="ru-RU" sz="1000" b="1" dirty="0">
                <a:solidFill>
                  <a:schemeClr val="tx1"/>
                </a:solidFill>
                <a:latin typeface="Calibri"/>
                <a:cs typeface="Calibri"/>
              </a:rPr>
              <a:t> Усилия</a:t>
            </a:r>
            <a:r>
              <a:rPr lang="ru-RU" sz="1000" dirty="0">
                <a:solidFill>
                  <a:schemeClr val="tx1"/>
                </a:solidFill>
                <a:latin typeface="Calibri"/>
                <a:cs typeface="Calibri"/>
              </a:rPr>
              <a:t>: Необходимость постоянной практики и самоорганизации требует значительных усилий, что может быть сложно для многих.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259626" y="150024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-2667" y="564424"/>
            <a:ext cx="9163397" cy="272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  <a:buClr>
                <a:srgbClr val="7E36B4"/>
              </a:buClr>
              <a:buSzPts val="1200"/>
            </a:pPr>
            <a:r>
              <a:rPr lang="ru-RU" sz="1000" b="1" dirty="0">
                <a:latin typeface="Calibri"/>
                <a:cs typeface="Calibri"/>
              </a:rPr>
              <a:t>1. Дети с речевыми нарушениями. Социальная адаптация</a:t>
            </a:r>
            <a:r>
              <a:rPr lang="ru-RU" sz="1000" dirty="0">
                <a:latin typeface="Calibri"/>
                <a:cs typeface="Calibri"/>
              </a:rPr>
              <a:t>: Трудности в общении могут привести к изоляции ребенка от сверстников, что негативно сказывается на его социальном развитии и эмоциональном состоянии. </a:t>
            </a:r>
            <a:r>
              <a:rPr lang="ru-RU" sz="1000" b="1" dirty="0">
                <a:latin typeface="Calibri"/>
                <a:cs typeface="Calibri"/>
              </a:rPr>
              <a:t>Образовательные достижения</a:t>
            </a:r>
            <a:r>
              <a:rPr lang="ru-RU" sz="1000" dirty="0">
                <a:latin typeface="Calibri"/>
                <a:cs typeface="Calibri"/>
              </a:rPr>
              <a:t>: Невозможность выразить свои мысли может тормозить учебный процесс, снижая успеваемость и уверенность в себе.  </a:t>
            </a:r>
            <a:r>
              <a:rPr lang="ru-RU" sz="1000" b="1" dirty="0">
                <a:latin typeface="Calibri"/>
                <a:cs typeface="Calibri"/>
              </a:rPr>
              <a:t>Психологическое состояние</a:t>
            </a:r>
            <a:r>
              <a:rPr lang="ru-RU" sz="1000" dirty="0">
                <a:latin typeface="Calibri"/>
                <a:cs typeface="Calibri"/>
              </a:rPr>
              <a:t>: Дети могут испытывать стресс, тревогу и низкую самооценку из-за своих речевых проблем. 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0"/>
              </a:spcBef>
              <a:spcAft>
                <a:spcPts val="1000"/>
              </a:spcAft>
              <a:buSzPts val="1200"/>
            </a:pPr>
            <a:r>
              <a:rPr lang="ru-RU" sz="1000" b="1" dirty="0">
                <a:latin typeface="Calibri"/>
                <a:cs typeface="Calibri"/>
              </a:rPr>
              <a:t>2. Дети с особыми образовательными потребностями. Качество образования</a:t>
            </a:r>
            <a:r>
              <a:rPr lang="ru-RU" sz="1000" dirty="0">
                <a:latin typeface="Calibri"/>
                <a:cs typeface="Calibri"/>
              </a:rPr>
              <a:t>: Недостаток специализированных методик может привести к неэффективному обучению, что снижает качество знаний и навыков.  </a:t>
            </a:r>
            <a:r>
              <a:rPr lang="ru-RU" sz="1000" b="1" dirty="0">
                <a:latin typeface="Calibri"/>
                <a:cs typeface="Calibri"/>
              </a:rPr>
              <a:t>Социальная интеграция:</a:t>
            </a:r>
            <a:r>
              <a:rPr lang="ru-RU" sz="1000" dirty="0">
                <a:latin typeface="Calibri"/>
                <a:cs typeface="Calibri"/>
              </a:rPr>
              <a:t> Трудности в общении могут затруднять взаимодействие с другими детьми, что приводит к социальной изоляции.  </a:t>
            </a:r>
            <a:r>
              <a:rPr lang="ru-RU" sz="1000" b="1" dirty="0">
                <a:latin typeface="Calibri"/>
                <a:cs typeface="Calibri"/>
              </a:rPr>
              <a:t>Эмоциональное состояние</a:t>
            </a:r>
            <a:r>
              <a:rPr lang="ru-RU" sz="1000" dirty="0">
                <a:latin typeface="Calibri"/>
                <a:cs typeface="Calibri"/>
              </a:rPr>
              <a:t>: Чувство неполноценности и неуверенности может вызывать депрессию и другие эмоциональные проблемы. </a:t>
            </a:r>
          </a:p>
          <a:p>
            <a:pPr>
              <a:spcBef>
                <a:spcPts val="1000"/>
              </a:spcBef>
              <a:spcAft>
                <a:spcPts val="1000"/>
              </a:spcAft>
              <a:buSzPts val="1200"/>
            </a:pPr>
            <a:r>
              <a:rPr lang="ru-RU" sz="1000" b="1" dirty="0">
                <a:latin typeface="Calibri"/>
                <a:cs typeface="Calibri"/>
              </a:rPr>
              <a:t>3. Взрослые с нарушениями речи. Профессиональная деятельность</a:t>
            </a:r>
            <a:r>
              <a:rPr lang="ru-RU" sz="1000" dirty="0">
                <a:latin typeface="Calibri"/>
                <a:cs typeface="Calibri"/>
              </a:rPr>
              <a:t>: Нехватка эффективных решений может ограничивать возможности трудоустройства и карьерного роста, снижая доходы. </a:t>
            </a:r>
            <a:r>
              <a:rPr lang="ru-RU" sz="1000" b="1" dirty="0">
                <a:latin typeface="Calibri"/>
                <a:cs typeface="Calibri"/>
              </a:rPr>
              <a:t>Социальные отношения</a:t>
            </a:r>
            <a:r>
              <a:rPr lang="ru-RU" sz="1000" dirty="0">
                <a:latin typeface="Calibri"/>
                <a:cs typeface="Calibri"/>
              </a:rPr>
              <a:t>: Проблемы с речью могут затруднять общение с друзьями и семьей, что ведет к ухудшению личных отношений. </a:t>
            </a:r>
            <a:r>
              <a:rPr lang="ru-RU" sz="1000" b="1" dirty="0">
                <a:latin typeface="Calibri"/>
                <a:cs typeface="Calibri"/>
              </a:rPr>
              <a:t>Качество жизни:</a:t>
            </a:r>
            <a:r>
              <a:rPr lang="ru-RU" sz="1000" dirty="0">
                <a:latin typeface="Calibri"/>
                <a:cs typeface="Calibri"/>
              </a:rPr>
              <a:t> Ограниченные возможности общения влияют на общее качество жизни и удовлетворенность. </a:t>
            </a:r>
            <a:endParaRPr lang="ru-RU" sz="1000" dirty="0"/>
          </a:p>
          <a:p>
            <a:pPr>
              <a:spcBef>
                <a:spcPts val="1000"/>
              </a:spcBef>
              <a:spcAft>
                <a:spcPts val="1000"/>
              </a:spcAft>
              <a:buSzPts val="1200"/>
            </a:pPr>
            <a:r>
              <a:rPr lang="ru-RU" sz="1000" b="1" dirty="0">
                <a:latin typeface="Calibri"/>
                <a:cs typeface="Calibri"/>
              </a:rPr>
              <a:t>4. Педагоги и воспитатели. Эффективность работы</a:t>
            </a:r>
            <a:r>
              <a:rPr lang="ru-RU" sz="1000" dirty="0">
                <a:latin typeface="Calibri"/>
                <a:cs typeface="Calibri"/>
              </a:rPr>
              <a:t>: Нехватка знаний о современных методах может снижать эффективность обучения, что отражается на успехах детей.  </a:t>
            </a:r>
            <a:r>
              <a:rPr lang="ru-RU" sz="1000" b="1" dirty="0">
                <a:latin typeface="Calibri"/>
                <a:cs typeface="Calibri"/>
              </a:rPr>
              <a:t>Профессиональное выгорание</a:t>
            </a:r>
            <a:r>
              <a:rPr lang="ru-RU" sz="1000" dirty="0">
                <a:latin typeface="Calibri"/>
                <a:cs typeface="Calibri"/>
              </a:rPr>
              <a:t>: Отсутствие поддержки и инструментов для работы с трудными случаями может привести к выгоранию и недовольству работой.  </a:t>
            </a:r>
            <a:r>
              <a:rPr lang="ru-RU" sz="1000" b="1" dirty="0">
                <a:latin typeface="Calibri"/>
                <a:cs typeface="Calibri"/>
              </a:rPr>
              <a:t>Репутация учреждения</a:t>
            </a:r>
            <a:r>
              <a:rPr lang="ru-RU" sz="1000" dirty="0">
                <a:latin typeface="Calibri"/>
                <a:cs typeface="Calibri"/>
              </a:rPr>
              <a:t>: Низкие результаты учеников могут негативно сказаться на репутации образовательного учреждения и его привлекательности для родителей. </a:t>
            </a:r>
            <a:endParaRPr lang="ru-RU" sz="1000"/>
          </a:p>
          <a:p>
            <a:pPr>
              <a:spcBef>
                <a:spcPts val="1000"/>
              </a:spcBef>
              <a:spcAft>
                <a:spcPts val="1000"/>
              </a:spcAft>
              <a:buSzPts val="1200"/>
            </a:pPr>
            <a:r>
              <a:rPr lang="ru-RU" sz="1000" b="1" dirty="0">
                <a:latin typeface="Calibri"/>
                <a:cs typeface="Calibri"/>
              </a:rPr>
              <a:t>5. Специалисты в области психологии и педагогики. Конкуренция</a:t>
            </a:r>
            <a:r>
              <a:rPr lang="ru-RU" sz="1000" dirty="0">
                <a:latin typeface="Calibri"/>
                <a:cs typeface="Calibri"/>
              </a:rPr>
              <a:t>: Нехватка современных знаний и методов может снизить конкурентоспособность специалиста на рынке услуг.  </a:t>
            </a:r>
            <a:r>
              <a:rPr lang="ru-RU" sz="1000" b="1" dirty="0">
                <a:latin typeface="Calibri"/>
                <a:cs typeface="Calibri"/>
              </a:rPr>
              <a:t>Качество услуг</a:t>
            </a:r>
            <a:r>
              <a:rPr lang="ru-RU" sz="1000" dirty="0">
                <a:latin typeface="Calibri"/>
                <a:cs typeface="Calibri"/>
              </a:rPr>
              <a:t>: Невозможность предложить эффективные решения клиентам может привести к снижению доверия и потере клиентов. </a:t>
            </a:r>
            <a:r>
              <a:rPr lang="ru-RU" sz="1000" b="1" dirty="0">
                <a:latin typeface="Calibri"/>
                <a:cs typeface="Calibri"/>
              </a:rPr>
              <a:t>Профессиональное развитие</a:t>
            </a:r>
            <a:r>
              <a:rPr lang="ru-RU" sz="1000" dirty="0">
                <a:latin typeface="Calibri"/>
                <a:cs typeface="Calibri"/>
              </a:rPr>
              <a:t>: Отсутствие доступа к новым методам и подходам ограничивает возможности для профессионального роста. </a:t>
            </a:r>
            <a:endParaRPr lang="ru-RU" sz="1000"/>
          </a:p>
          <a:p>
            <a:pPr>
              <a:spcBef>
                <a:spcPts val="1000"/>
              </a:spcBef>
              <a:spcAft>
                <a:spcPts val="1000"/>
              </a:spcAft>
              <a:buSzPts val="1200"/>
            </a:pPr>
            <a:r>
              <a:rPr lang="ru-RU" sz="1000" b="1" dirty="0">
                <a:latin typeface="Calibri"/>
                <a:cs typeface="Calibri"/>
              </a:rPr>
              <a:t>6. Люди, интересующиеся саморазвитием. Личностный рост</a:t>
            </a:r>
            <a:r>
              <a:rPr lang="ru-RU" sz="1000" dirty="0">
                <a:latin typeface="Calibri"/>
                <a:cs typeface="Calibri"/>
              </a:rPr>
              <a:t>: Нехватка эффективных методов может замедлить процесс саморазвития, что приводит к разочарованию и потере мотивации. </a:t>
            </a:r>
            <a:r>
              <a:rPr lang="ru-RU" sz="1000" b="1" dirty="0">
                <a:latin typeface="Calibri"/>
                <a:cs typeface="Calibri"/>
              </a:rPr>
              <a:t>Профессиональная эффективность</a:t>
            </a:r>
            <a:r>
              <a:rPr lang="ru-RU" sz="1000" dirty="0">
                <a:latin typeface="Calibri"/>
                <a:cs typeface="Calibri"/>
              </a:rPr>
              <a:t>: Ограниченные когнитивные навыки могут негативно сказаться на производительности и успехах в карьере. </a:t>
            </a:r>
            <a:r>
              <a:rPr lang="ru-RU" sz="1000" b="1" dirty="0">
                <a:latin typeface="Calibri"/>
                <a:cs typeface="Calibri"/>
              </a:rPr>
              <a:t>Эмоциональное состояние</a:t>
            </a:r>
            <a:r>
              <a:rPr lang="ru-RU" sz="1000" dirty="0">
                <a:latin typeface="Calibri"/>
                <a:cs typeface="Calibri"/>
              </a:rPr>
              <a:t>: Невозможность достичь поставленных целей может вызывать стресс и неудовлетворенность жизнью.</a:t>
            </a:r>
            <a:endParaRPr lang="ru-RU" sz="1000" dirty="0"/>
          </a:p>
          <a:p>
            <a:pPr marR="0" lvl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7E36B4"/>
              </a:buClr>
              <a:buSzPts val="1200"/>
            </a:pP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7E36B4"/>
              </a:buClr>
              <a:buSzPts val="1200"/>
            </a:pP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703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307824" y="1058900"/>
            <a:ext cx="5721580" cy="331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Технологический стек </a:t>
            </a:r>
            <a:endParaRPr lang="ru" sz="2000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Clr>
                <a:srgbClr val="6000C5"/>
              </a:buClr>
              <a:buSzPts val="1200"/>
            </a:pP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Для разработки инклюзивного чат-бота по мотивам "Снежной королевы" наша команда использует: </a:t>
            </a:r>
          </a:p>
          <a:p>
            <a:pPr>
              <a:lnSpc>
                <a:spcPct val="114999"/>
              </a:lnSpc>
              <a:buSzPts val="1200"/>
            </a:pP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</a:rPr>
              <a:t>1.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 Платформы: </a:t>
            </a:r>
            <a:r>
              <a:rPr lang="ru" sz="2000" err="1">
                <a:solidFill>
                  <a:schemeClr val="tx1"/>
                </a:solidFill>
                <a:latin typeface="Calibri"/>
                <a:cs typeface="Calibri"/>
              </a:rPr>
              <a:t>Leadtex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. </a:t>
            </a:r>
          </a:p>
          <a:p>
            <a:pPr>
              <a:lnSpc>
                <a:spcPct val="114999"/>
              </a:lnSpc>
              <a:buSzPts val="1200"/>
            </a:pP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</a:rPr>
              <a:t>2.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 Языки: Python или JavaScript.</a:t>
            </a: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</a:rPr>
              <a:t> (В планах)</a:t>
            </a:r>
            <a:endParaRPr lang="ru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</a:rPr>
              <a:t>3.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 Инклюзивные технологии: Text-</a:t>
            </a:r>
            <a:r>
              <a:rPr lang="ru" sz="200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lang="ru" sz="2000" err="1">
                <a:solidFill>
                  <a:schemeClr val="tx1"/>
                </a:solidFill>
                <a:latin typeface="Calibri"/>
                <a:cs typeface="Calibri"/>
              </a:rPr>
              <a:t>Speech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 (TTS) и </a:t>
            </a:r>
            <a:r>
              <a:rPr lang="ru" sz="2000" err="1">
                <a:solidFill>
                  <a:schemeClr val="tx1"/>
                </a:solidFill>
                <a:latin typeface="Calibri"/>
                <a:cs typeface="Calibri"/>
              </a:rPr>
              <a:t>Speech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lang="ru" sz="200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-Text (STT). </a:t>
            </a:r>
          </a:p>
          <a:p>
            <a:pPr>
              <a:lnSpc>
                <a:spcPct val="114999"/>
              </a:lnSpc>
              <a:buSzPts val="1200"/>
            </a:pPr>
            <a:r>
              <a:rPr lang="ru" sz="2000" b="1" dirty="0">
                <a:solidFill>
                  <a:schemeClr val="tx1"/>
                </a:solidFill>
                <a:latin typeface="Calibri"/>
                <a:cs typeface="Calibri"/>
              </a:rPr>
              <a:t>4.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 Аналитика: Google Analytics или </a:t>
            </a:r>
            <a:r>
              <a:rPr lang="ru" sz="2000" dirty="0" err="1">
                <a:solidFill>
                  <a:schemeClr val="tx1"/>
                </a:solidFill>
                <a:latin typeface="Calibri"/>
                <a:cs typeface="Calibri"/>
              </a:rPr>
              <a:t>Mixpanel</a:t>
            </a:r>
            <a:r>
              <a:rPr lang="ru" sz="2000" dirty="0">
                <a:solidFill>
                  <a:schemeClr val="tx1"/>
                </a:solidFill>
                <a:latin typeface="Calibri"/>
                <a:cs typeface="Calibri"/>
              </a:rPr>
              <a:t>. </a:t>
            </a:r>
          </a:p>
          <a:p>
            <a:pPr>
              <a:lnSpc>
                <a:spcPct val="115000"/>
              </a:lnSpc>
              <a:spcBef>
                <a:spcPts val="1000"/>
              </a:spcBef>
              <a:buSzPts val="1200"/>
            </a:pPr>
            <a:endParaRPr lang="ru" dirty="0">
              <a:solidFill>
                <a:srgbClr val="3223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b="0" i="1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" name="Рисунок 1" descr="Изображение выглядит как Человеческое лицо, картина, человек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7BC858AE-05A8-61BE-E2F4-B04A30EF67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862" y="1343894"/>
            <a:ext cx="2734938" cy="274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26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63026" y="645770"/>
            <a:ext cx="6216975" cy="3351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r>
              <a:rPr lang="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Фактический продукт, продукт в реальном исполнении </a:t>
            </a:r>
            <a:endParaRPr lang="ru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Функциональные характеристики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1. Интерактивный сюжет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Возможность выбора различных путей развития сюжета, что позволяет детям влиять на ход истории.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2. Поддержка нескольких форматов взаимодействия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Текстовые, голосовые и визуальные интерфейсы для удобства пользователей с разными потребностями.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3. Геймификация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Внедрение игровых элементов, таких как достижения, баллы и награды, для повышения вовлеченности.</a:t>
            </a: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4. Образовательные элементы: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 Интеграция обучающих задач и заданий, связанных с сюжетом, для развития навыков.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5. Адаптивность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Персонализированные настройки в зависимости от уровня развития ребенка (например, сложность заданий).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6. Инклюзивный контент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Использование простого языка, визуальных подсказок и аудио-ответов для поддержки детей с ОВЗ.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7. Социальная интеграция: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 Возможность совместной игры с друзьями или членами семьи, что способствует социальному взаимодействию.  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Свойства, отличающие от других приложений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1. Фокус на инклюзии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Специально разработанный для детей с ОВЗ, учитывающий их потребности и особенности.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2. Интерактивное обучение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Объединение развлечений и образовательных задач в одном приложении.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3. Доступность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Поддержка различных форматов взаимодействия (голос, текст, визуализация), что делает его доступным для широкой аудитории.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4. Персонализированный подход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Адаптация контента и сложности заданий в зависимости от индивидуальных характеристик пользователя. 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00" b="1" dirty="0">
                <a:solidFill>
                  <a:schemeClr val="tx1"/>
                </a:solidFill>
                <a:latin typeface="Calibri"/>
                <a:cs typeface="Calibri"/>
              </a:rPr>
              <a:t>5. Безопасная среда</a:t>
            </a:r>
            <a:r>
              <a:rPr lang="ru" sz="1000" dirty="0">
                <a:solidFill>
                  <a:schemeClr val="tx1"/>
                </a:solidFill>
                <a:latin typeface="Calibri"/>
                <a:cs typeface="Calibri"/>
              </a:rPr>
              <a:t>: Защита данных пользователей и создание безопасного пространства для общения и игры.</a:t>
            </a:r>
            <a:endParaRPr lang="ru" sz="10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</a:pPr>
            <a:endParaRPr lang="ru" b="0" i="1" u="none" strike="noStrike" cap="none" dirty="0">
              <a:solidFill>
                <a:schemeClr val="dk1"/>
              </a:solidFill>
              <a:latin typeface="+mn-lt"/>
              <a:ea typeface="Raleway Medium"/>
              <a:cs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Arial"/>
              <a:buNone/>
            </a:pPr>
            <a:endParaRPr b="0" i="1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 descr="Изображение выглядит как Человеческое лицо, картина, девоч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D87E799-A5E6-27A5-2086-DA1D49085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358" y="1442739"/>
            <a:ext cx="2700511" cy="266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5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133241" y="450255"/>
            <a:ext cx="6307482" cy="334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Дополнительные выгоды </a:t>
            </a: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1. Улучшение коммуникации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Развитие навыков общения у детей с ОВЗ через интерактивные диалоги и голосовые команды.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2. Семейное взаимодействие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Возможность совместной игры и обучения, что укрепляет семейные связи и способствует совместному досугу.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3. Развитие когнитивных навыков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Задания и игры, направленные на развитие логического мышления, памяти и креативности.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4. Эмоциональное развитие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Позитивный контент и возможность выбора помогают детям развивать эмоциональный интеллект и уверенность в себе.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5. Доступ к ресурсам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Информация и советы для родителей по поддержке детей с ОВЗ, включая рекомендации по дополнительным ресурсам и методикам.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Функции (фичи) </a:t>
            </a:r>
            <a:endParaRPr lang="ru" sz="1050" b="1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1. Персонализированные рекомендации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Настройка контента и заданий в зависимости от интересов и уровня развития ребенка.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2. Интерактивные мини-игры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Разнообразные игры, основанные на сюжете, которые развлекают и обучают одновременно.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3. Мультимедийный контент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Аудио, видео и иллюстрации, которые делают взаимодействие более увлекательным и доступным.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4. Дневник достижений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Возможность отслеживать прогресс ребенка, фиксировать достижения и получать обратную связь. </a:t>
            </a:r>
            <a:endParaRPr lang="ru" sz="1050" dirty="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5. Социальные функции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Возможность делиться успехами с друзьями и семьей, а также приглашать их в совместные игры. </a:t>
            </a:r>
            <a:endParaRPr lang="ru" sz="10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" sz="1050" b="1" dirty="0">
                <a:solidFill>
                  <a:schemeClr val="tx1"/>
                </a:solidFill>
                <a:latin typeface="Calibri"/>
                <a:cs typeface="Calibri"/>
              </a:rPr>
              <a:t>6. Интерактивные задания</a:t>
            </a:r>
            <a:r>
              <a:rPr lang="ru" sz="1050" dirty="0">
                <a:solidFill>
                  <a:schemeClr val="tx1"/>
                </a:solidFill>
                <a:latin typeface="Calibri"/>
                <a:cs typeface="Calibri"/>
              </a:rPr>
              <a:t>: Задания, которые требуют от детей активного участия, например, рисование, рассказывание историй и т.д.</a:t>
            </a:r>
            <a:endParaRPr lang="ru" sz="105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" name="Рисунок 1" descr="Изображение выглядит как картина, Человеческое лицо, зарисовка, Изображение компьютерной графики&#10;&#10;Автоматически созданное описание">
            <a:extLst>
              <a:ext uri="{FF2B5EF4-FFF2-40B4-BE49-F238E27FC236}">
                <a16:creationId xmlns:a16="http://schemas.microsoft.com/office/drawing/2014/main" id="{00E0F788-1F2C-B304-E9AF-97C8225F4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907" y="1402059"/>
            <a:ext cx="2690610" cy="270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9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28482" y="94940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89;p7">
            <a:extLst>
              <a:ext uri="{FF2B5EF4-FFF2-40B4-BE49-F238E27FC236}">
                <a16:creationId xmlns:a16="http://schemas.microsoft.com/office/drawing/2014/main" id="{337E951C-08ED-7279-A7AF-E1FD775463B0}"/>
              </a:ext>
            </a:extLst>
          </p:cNvPr>
          <p:cNvSpPr/>
          <p:nvPr/>
        </p:nvSpPr>
        <p:spPr>
          <a:xfrm>
            <a:off x="108145" y="698644"/>
            <a:ext cx="8940898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4999"/>
              </a:lnSpc>
              <a:buClr>
                <a:srgbClr val="6000C5"/>
              </a:buClr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Профиль клиента</a:t>
            </a:r>
            <a:r>
              <a:rPr lang="ru" sz="1100" dirty="0">
                <a:solidFill>
                  <a:schemeClr val="tx1"/>
                </a:solidFill>
              </a:rPr>
              <a:t> </a:t>
            </a:r>
            <a:endParaRPr lang="ru" sz="1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1. Возраст: </a:t>
            </a:r>
            <a:r>
              <a:rPr lang="ru" sz="1100" dirty="0">
                <a:solidFill>
                  <a:schemeClr val="tx1"/>
                </a:solidFill>
              </a:rPr>
              <a:t>Родители или опекуны детей в возрасте от 25 до 45 лет. </a:t>
            </a:r>
            <a:endParaRPr lang="ru" sz="1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2. Семейное положение: </a:t>
            </a:r>
            <a:r>
              <a:rPr lang="ru" sz="1100" dirty="0">
                <a:solidFill>
                  <a:schemeClr val="tx1"/>
                </a:solidFill>
              </a:rPr>
              <a:t>Семьи с одним или несколькими детьми, среди которых есть ребенок с особыми потребностями. </a:t>
            </a:r>
            <a:endParaRPr lang="ru" sz="1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3. Образование:</a:t>
            </a:r>
            <a:r>
              <a:rPr lang="ru" sz="1100" dirty="0">
                <a:solidFill>
                  <a:schemeClr val="tx1"/>
                </a:solidFill>
              </a:rPr>
              <a:t> Высшее или среднее образование, интересующиеся вопросами воспитания и образования. </a:t>
            </a:r>
            <a:endParaRPr lang="ru" sz="1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4. Технологическая грамотность: </a:t>
            </a:r>
            <a:r>
              <a:rPr lang="ru" sz="1100" dirty="0">
                <a:solidFill>
                  <a:schemeClr val="tx1"/>
                </a:solidFill>
              </a:rPr>
              <a:t>Уровень комфорта с цифровыми технологиями; активно используют приложения и онлайн-ресурсы для обучения и развлечения.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5. Интересы:</a:t>
            </a:r>
            <a:r>
              <a:rPr lang="ru" sz="1100" dirty="0">
                <a:solidFill>
                  <a:schemeClr val="tx1"/>
                </a:solidFill>
              </a:rPr>
              <a:t> Заинтересованы в инклюзии, развитии детей, поиске новых способов взаимодействия и обучения. Любят сказки и фэнтези, что делает их более восприимчивыми к продукту на основе "Снежной королевы".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6. Проблемы и потребности:</a:t>
            </a:r>
            <a:r>
              <a:rPr lang="ru" sz="1100" dirty="0">
                <a:solidFill>
                  <a:schemeClr val="tx1"/>
                </a:solidFill>
              </a:rPr>
              <a:t> Ищут доступные и увлекательные способы досуга для детей с ОВЗ, стремятся улучшить коммуникацию и взаимодействие в семье.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7. Социальные сети и платформы: </a:t>
            </a:r>
            <a:r>
              <a:rPr lang="ru" sz="1100" dirty="0">
                <a:solidFill>
                  <a:schemeClr val="tx1"/>
                </a:solidFill>
              </a:rPr>
              <a:t>Активные пользователи социальных сетей и форумов, посвященных воспитанию детей с особыми потребностями, где обсуждают полезные ресурсы и рекомендации.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8. Финансовые возможности:</a:t>
            </a:r>
            <a:r>
              <a:rPr lang="ru" sz="1100" dirty="0">
                <a:solidFill>
                  <a:schemeClr val="tx1"/>
                </a:solidFill>
              </a:rPr>
              <a:t> Средний или выше среднего уровень дохода, готовые инвестировать в качественные образовательные и развлекательные продукты для своих детей.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b="1" dirty="0">
                <a:solidFill>
                  <a:schemeClr val="tx1"/>
                </a:solidFill>
              </a:rPr>
              <a:t>Мотивация к покупке</a:t>
            </a:r>
            <a:r>
              <a:rPr lang="ru" sz="1100" dirty="0">
                <a:solidFill>
                  <a:schemeClr val="tx1"/>
                </a:solidFill>
              </a:rPr>
              <a:t>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4999"/>
              </a:lnSpc>
              <a:buSzPts val="1200"/>
              <a:buChar char="•"/>
            </a:pPr>
            <a:r>
              <a:rPr lang="ru" sz="1100" dirty="0">
                <a:solidFill>
                  <a:schemeClr val="tx1"/>
                </a:solidFill>
              </a:rPr>
              <a:t>Желание предоставить своему ребенку уникальный и доступный опыт, который будет развивать его навыки и эмоциональное состояние.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4999"/>
              </a:lnSpc>
              <a:buSzPts val="1200"/>
              <a:buChar char="•"/>
            </a:pPr>
            <a:r>
              <a:rPr lang="ru" sz="1100" dirty="0">
                <a:solidFill>
                  <a:schemeClr val="tx1"/>
                </a:solidFill>
              </a:rPr>
              <a:t>Интерес к инновационным решениям, которые помогают справляться с вызовами, связанными с особыми потребностями.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4999"/>
              </a:lnSpc>
              <a:buSzPts val="1200"/>
              <a:buChar char="•"/>
            </a:pPr>
            <a:r>
              <a:rPr lang="ru" sz="1100" dirty="0">
                <a:solidFill>
                  <a:schemeClr val="tx1"/>
                </a:solidFill>
              </a:rPr>
              <a:t>Потребность в ресурсах, которые могут облегчить родительскую нагрузку и сделать времяпрепровождение с детьми более увлекательным и полезным. 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00" dirty="0">
                <a:solidFill>
                  <a:schemeClr val="tx1"/>
                </a:solidFill>
              </a:rPr>
              <a:t>Этот клиент будет мотивирован не только на поиск развлечений, но и на улучшение качества жизни своей семьи, что делает продукт особенно привлекательным для него.</a:t>
            </a:r>
            <a:endParaRPr lang="ru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sz="11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9705" indent="-179705">
              <a:lnSpc>
                <a:spcPct val="115000"/>
              </a:lnSpc>
              <a:buClr>
                <a:srgbClr val="6000C5"/>
              </a:buClr>
              <a:buSzPts val="1200"/>
              <a:buFont typeface="Arial"/>
              <a:buChar char="•"/>
            </a:pPr>
            <a:endParaRPr lang="ru-RU" sz="11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89;p7">
            <a:extLst>
              <a:ext uri="{FF2B5EF4-FFF2-40B4-BE49-F238E27FC236}">
                <a16:creationId xmlns:a16="http://schemas.microsoft.com/office/drawing/2014/main" id="{337E951C-08ED-7279-A7AF-E1FD775463B0}"/>
              </a:ext>
            </a:extLst>
          </p:cNvPr>
          <p:cNvSpPr/>
          <p:nvPr/>
        </p:nvSpPr>
        <p:spPr>
          <a:xfrm>
            <a:off x="66832" y="567818"/>
            <a:ext cx="9092380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Контекст </a:t>
            </a:r>
            <a:endParaRPr lang="ru-RU" sz="1600" b="1" dirty="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1. Тип семьи: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Семьи с детьми с особыми потребностями, включая нарушения слуха, зрения, аутизм и другие ОВЗ. </a:t>
            </a: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2. Образовательный контекст: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Родители активно ищут ресурсы для обучения и досуга, которые подходят для детей с различными потребностями.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3. Психологический контекст: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Родители могут испытывать стресс и беспокойство из-за ограниченных возможностей досуга для своих детей; стремятся найти решения, которые помогут улучшить качество жизни.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Ситуация </a:t>
            </a:r>
            <a:endParaRPr lang="ru-RU" sz="1200" b="1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1. Досуг: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Ограниченные возможности для проведения времени на улице или участия в традиционных играх из-за физических или социальных барьеров.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2. Образование: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Необходимость в адаптивных обучающих материалах, которые могут помочь ребенку развивать навыки в интерактивной и увлекательной форме.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3. Социальные взаимодействия: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Потребность в средствах для улучшения коммуникации и взаимодействия между детьми и родителями, а также между детьми с разными потребностями.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Потери </a:t>
            </a:r>
            <a:endParaRPr lang="ru-RU" sz="1200" b="1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1. Эмоциональные потери: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Чувство изоляции у детей с ОВЗ и их родителей, отсутствие возможности участвовать в традиционных играх и мероприятиях.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2. Образовательные потери: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Недостаток доступа к качественным образовательным ресурсам, которые учитывают особенности детей с ОВЗ.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3. Социальные потери: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Ограниченные возможности для социализации детей, что может привести к недостатку общения и взаимодействия с ровесниками. </a:t>
            </a:r>
            <a:endParaRPr lang="ru-RU" sz="12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4. Временные потери: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тратят много времени на поиск подходящих ресурсов и мероприятий, которые подходят для их детей, что может быть утомительным и разочаровывающим.</a:t>
            </a:r>
            <a:endParaRPr lang="ru-RU" sz="110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9705" indent="-179705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9705" indent="-179705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506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89;p7">
            <a:extLst>
              <a:ext uri="{FF2B5EF4-FFF2-40B4-BE49-F238E27FC236}">
                <a16:creationId xmlns:a16="http://schemas.microsoft.com/office/drawing/2014/main" id="{337E951C-08ED-7279-A7AF-E1FD775463B0}"/>
              </a:ext>
            </a:extLst>
          </p:cNvPr>
          <p:cNvSpPr/>
          <p:nvPr/>
        </p:nvSpPr>
        <p:spPr>
          <a:xfrm>
            <a:off x="163230" y="739957"/>
            <a:ext cx="8837615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b="1" dirty="0">
                <a:solidFill>
                  <a:schemeClr val="tx1"/>
                </a:solidFill>
                <a:latin typeface="Calibri"/>
                <a:cs typeface="Calibri"/>
              </a:rPr>
              <a:t>Ситуация, в которой принимается решение о покупке.</a:t>
            </a:r>
            <a:endParaRPr lang="ru-RU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1. Проблема: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замечают, что их ребенок с ОВЗ часто скучает и не имеет возможности активно участвовать в играх и обучении, как его сверстники. Они испытывают беспокойство о его развитии и социализации.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2. Поиск решений: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начинают активно искать ресурсы и инструменты, которые могли бы помочь улучшить досуг и обучение ребенка. Они исследуют различные приложения, книги и игры, но многие из них не подходят из-за специфики потребностей ребенка. </a:t>
            </a:r>
            <a:endParaRPr lang="ru-RU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3. Обсуждение с другими: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общаются с другими семьями, имеющими детей с ОВЗ, на форумах и в социальных сетях. Они получают рекомендации о полезных ресурсах и упоминаются о чат-ботах, которые могут быть интересны и полезны.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4. Оценка альтернатив: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сравнивают различные варианты: традиционные игры, образовательные приложения и чат-боты. Они обращают внимание на отзывы других пользователей и ищут информацию о функционале, доступности и адаптивности продуктов.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5. Интерес к продукту: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 Родители находят информацию о чат-боте на основе "Снежной королевы". Они впечатлены тем, что продукт предлагает интерактивные задания, игры и мультимедийный контент, который может быть адаптирован под нужды их ребенка.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6. Доступность и цена: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Родители оценивают стоимость чат-бота и его доступность. Они рассматривают возможность подписки или одноразовой покупки, анализируя, насколько это вписывается в их бюджет.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7. Пробный период или демонстрация: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Если предоставляется возможность бесплатного пробного периода или демонстрации, родители решают попробовать чат-бота с ребенком, чтобы оценить его эффективность и интерес. </a:t>
            </a:r>
          </a:p>
          <a:p>
            <a:pPr>
              <a:lnSpc>
                <a:spcPct val="114999"/>
              </a:lnSpc>
              <a:buSzPts val="1200"/>
            </a:pPr>
            <a:r>
              <a:rPr lang="ru-RU" sz="1200" b="1" dirty="0">
                <a:solidFill>
                  <a:schemeClr val="tx1"/>
                </a:solidFill>
                <a:latin typeface="Calibri"/>
                <a:cs typeface="Calibri"/>
              </a:rPr>
              <a:t>8. Принятие решения: </a:t>
            </a:r>
            <a:r>
              <a:rPr lang="ru-RU" sz="1200" dirty="0">
                <a:solidFill>
                  <a:schemeClr val="tx1"/>
                </a:solidFill>
                <a:latin typeface="Calibri"/>
                <a:cs typeface="Calibri"/>
              </a:rPr>
              <a:t>После положительного опыта использования чат-бота и уверенности в его пользе для развития ребенка, родители принимают решение о покупке. Они ощущают, что этот продукт поможет улучшить качество досуга и образования их ребенка, а также укрепит семейные связи.</a:t>
            </a:r>
            <a:endParaRPr sz="1200">
              <a:solidFill>
                <a:schemeClr val="tx1"/>
              </a:solidFill>
              <a:latin typeface="Calibri"/>
              <a:cs typeface="Calibri"/>
            </a:endParaRPr>
          </a:p>
          <a:p>
            <a:pPr marL="179705" indent="-179705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71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-2024" y="701986"/>
            <a:ext cx="9162958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1. </a:t>
            </a:r>
            <a:r>
              <a:rPr lang="en-US" sz="1200" b="1" err="1">
                <a:solidFill>
                  <a:schemeClr val="tx1"/>
                </a:solidFill>
              </a:rPr>
              <a:t>Целевой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err="1">
                <a:solidFill>
                  <a:schemeClr val="tx1"/>
                </a:solidFill>
              </a:rPr>
              <a:t>рынок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err="1">
                <a:solidFill>
                  <a:schemeClr val="tx1"/>
                </a:solidFill>
              </a:rPr>
              <a:t>Семьи</a:t>
            </a:r>
            <a:r>
              <a:rPr lang="en-US" sz="1200" b="1" dirty="0">
                <a:solidFill>
                  <a:schemeClr val="tx1"/>
                </a:solidFill>
              </a:rPr>
              <a:t> с </a:t>
            </a:r>
            <a:r>
              <a:rPr lang="en-US" sz="1200" b="1" err="1">
                <a:solidFill>
                  <a:schemeClr val="tx1"/>
                </a:solidFill>
              </a:rPr>
              <a:t>детьми</a:t>
            </a:r>
            <a:r>
              <a:rPr lang="en-US" sz="1200" b="1" dirty="0">
                <a:solidFill>
                  <a:schemeClr val="tx1"/>
                </a:solidFill>
              </a:rPr>
              <a:t> с ОВЗ: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Основной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сегмент</a:t>
            </a:r>
            <a:r>
              <a:rPr lang="en-US" sz="1200" dirty="0">
                <a:solidFill>
                  <a:schemeClr val="tx1"/>
                </a:solidFill>
              </a:rPr>
              <a:t> — </a:t>
            </a:r>
            <a:r>
              <a:rPr lang="en-US" sz="1200" err="1">
                <a:solidFill>
                  <a:schemeClr val="tx1"/>
                </a:solidFill>
              </a:rPr>
              <a:t>семьи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имеющие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 с </a:t>
            </a:r>
            <a:r>
              <a:rPr lang="en-US" sz="1200" err="1">
                <a:solidFill>
                  <a:schemeClr val="tx1"/>
                </a:solidFill>
              </a:rPr>
              <a:t>особыми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потребностями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которые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ищут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доступные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err="1">
                <a:solidFill>
                  <a:schemeClr val="tx1"/>
                </a:solidFill>
              </a:rPr>
              <a:t>инклюзивные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решения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досуга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err="1">
                <a:solidFill>
                  <a:schemeClr val="tx1"/>
                </a:solidFill>
              </a:rPr>
              <a:t>обучения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b="1" err="1">
                <a:solidFill>
                  <a:schemeClr val="tx1"/>
                </a:solidFill>
              </a:rPr>
              <a:t>Образовательные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err="1">
                <a:solidFill>
                  <a:schemeClr val="tx1"/>
                </a:solidFill>
              </a:rPr>
              <a:t>учреждения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Школы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err="1">
                <a:solidFill>
                  <a:schemeClr val="tx1"/>
                </a:solidFill>
              </a:rPr>
              <a:t>центры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работающие</a:t>
            </a:r>
            <a:r>
              <a:rPr lang="en-US" sz="1200" dirty="0">
                <a:solidFill>
                  <a:schemeClr val="tx1"/>
                </a:solidFill>
              </a:rPr>
              <a:t> с </a:t>
            </a:r>
            <a:r>
              <a:rPr lang="en-US" sz="1200" err="1">
                <a:solidFill>
                  <a:schemeClr val="tx1"/>
                </a:solidFill>
              </a:rPr>
              <a:t>детьми</a:t>
            </a:r>
            <a:r>
              <a:rPr lang="en-US" sz="1200" dirty="0">
                <a:solidFill>
                  <a:schemeClr val="tx1"/>
                </a:solidFill>
              </a:rPr>
              <a:t> с ОВЗ, </a:t>
            </a:r>
            <a:r>
              <a:rPr lang="en-US" sz="1200" err="1">
                <a:solidFill>
                  <a:schemeClr val="tx1"/>
                </a:solidFill>
              </a:rPr>
              <a:t>заинтересованные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err="1">
                <a:solidFill>
                  <a:schemeClr val="tx1"/>
                </a:solidFill>
              </a:rPr>
              <a:t>использовании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технологий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поддержки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учебного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процесса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lang="en-US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2. </a:t>
            </a:r>
            <a:r>
              <a:rPr lang="en-US" sz="1200" b="1" dirty="0" err="1">
                <a:solidFill>
                  <a:schemeClr val="tx1"/>
                </a:solidFill>
              </a:rPr>
              <a:t>Размер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рынка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Рынок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 с ОВЗ </a:t>
            </a:r>
            <a:r>
              <a:rPr lang="en-US" sz="1200" dirty="0" err="1">
                <a:solidFill>
                  <a:schemeClr val="tx1"/>
                </a:solidFill>
              </a:rPr>
              <a:t>растет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поскольку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все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больше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семей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учреждений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осознают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важность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инклюзии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доступного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образования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По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данным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статистики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количество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 с ОВЗ </a:t>
            </a:r>
            <a:r>
              <a:rPr lang="en-US" sz="1200" dirty="0" err="1">
                <a:solidFill>
                  <a:schemeClr val="tx1"/>
                </a:solidFill>
              </a:rPr>
              <a:t>увеличивается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что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создаёт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спрос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специализированные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продукты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lang="en-US"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3. </a:t>
            </a:r>
            <a:r>
              <a:rPr lang="en-US" sz="1200" b="1" dirty="0" err="1">
                <a:solidFill>
                  <a:schemeClr val="tx1"/>
                </a:solidFill>
              </a:rPr>
              <a:t>Конкуренция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b="1" dirty="0" err="1">
                <a:solidFill>
                  <a:schemeClr val="tx1"/>
                </a:solidFill>
              </a:rPr>
              <a:t>Традиционные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образовательные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приложения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Существуют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множество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приложений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направленных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обучение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развитие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но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все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из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них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адаптированы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 с ОВЗ. </a:t>
            </a:r>
            <a:r>
              <a:rPr lang="en-US" sz="1200" b="1" dirty="0" err="1">
                <a:solidFill>
                  <a:schemeClr val="tx1"/>
                </a:solidFill>
              </a:rPr>
              <a:t>Игровые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платформы</a:t>
            </a:r>
            <a:r>
              <a:rPr lang="en-US" sz="1200" b="1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Некоторые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игровые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платформы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предлагают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инклюзивные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игры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но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они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могут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иметь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образовательного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компонента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b="1" dirty="0" err="1">
                <a:solidFill>
                  <a:schemeClr val="tx1"/>
                </a:solidFill>
              </a:rPr>
              <a:t>Чат-боты</a:t>
            </a:r>
            <a:r>
              <a:rPr lang="en-US" sz="1200" b="1" dirty="0">
                <a:solidFill>
                  <a:schemeClr val="tx1"/>
                </a:solidFill>
              </a:rPr>
              <a:t> и AI: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Рынок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чат-ботов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растёт</a:t>
            </a:r>
            <a:r>
              <a:rPr lang="en-US" sz="1200" dirty="0">
                <a:solidFill>
                  <a:schemeClr val="tx1"/>
                </a:solidFill>
              </a:rPr>
              <a:t>, и </a:t>
            </a:r>
            <a:r>
              <a:rPr lang="en-US" sz="1200" dirty="0" err="1">
                <a:solidFill>
                  <a:schemeClr val="tx1"/>
                </a:solidFill>
              </a:rPr>
              <a:t>конкуренция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здесь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также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увеличивается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но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специализированные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чат-боты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 с ОВЗ </a:t>
            </a:r>
            <a:r>
              <a:rPr lang="en-US" sz="1200" dirty="0" err="1">
                <a:solidFill>
                  <a:schemeClr val="tx1"/>
                </a:solidFill>
              </a:rPr>
              <a:t>остаются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нишевым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сегментом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lang="en-US"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4. </a:t>
            </a:r>
            <a:r>
              <a:rPr lang="en-US" sz="1200" b="1" dirty="0" err="1">
                <a:solidFill>
                  <a:schemeClr val="tx1"/>
                </a:solidFill>
              </a:rPr>
              <a:t>Тренды</a:t>
            </a:r>
            <a:r>
              <a:rPr lang="en-US" sz="1200" b="1" dirty="0">
                <a:solidFill>
                  <a:schemeClr val="tx1"/>
                </a:solidFill>
              </a:rPr>
              <a:t>: </a:t>
            </a:r>
            <a:r>
              <a:rPr lang="en-US" sz="1200" b="1" dirty="0" err="1">
                <a:solidFill>
                  <a:schemeClr val="tx1"/>
                </a:solidFill>
              </a:rPr>
              <a:t>Инклюзия</a:t>
            </a:r>
            <a:r>
              <a:rPr lang="en-US" sz="1200" b="1" dirty="0">
                <a:solidFill>
                  <a:schemeClr val="tx1"/>
                </a:solidFill>
              </a:rPr>
              <a:t> и </a:t>
            </a:r>
            <a:r>
              <a:rPr lang="en-US" sz="1200" b="1" dirty="0" err="1">
                <a:solidFill>
                  <a:schemeClr val="tx1"/>
                </a:solidFill>
              </a:rPr>
              <a:t>доступность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Увеличение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интереса</a:t>
            </a:r>
            <a:r>
              <a:rPr lang="en-US" sz="1200" dirty="0">
                <a:solidFill>
                  <a:schemeClr val="tx1"/>
                </a:solidFill>
              </a:rPr>
              <a:t> к </a:t>
            </a:r>
            <a:r>
              <a:rPr lang="en-US" sz="1200" dirty="0" err="1">
                <a:solidFill>
                  <a:schemeClr val="tx1"/>
                </a:solidFill>
              </a:rPr>
              <a:t>инклюзии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dirty="0" err="1">
                <a:solidFill>
                  <a:schemeClr val="tx1"/>
                </a:solidFill>
              </a:rPr>
              <a:t>образовании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досуге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что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приводит</a:t>
            </a:r>
            <a:r>
              <a:rPr lang="en-US" sz="1200" dirty="0">
                <a:solidFill>
                  <a:schemeClr val="tx1"/>
                </a:solidFill>
              </a:rPr>
              <a:t> к </a:t>
            </a:r>
            <a:r>
              <a:rPr lang="en-US" sz="1200" dirty="0" err="1">
                <a:solidFill>
                  <a:schemeClr val="tx1"/>
                </a:solidFill>
              </a:rPr>
              <a:t>росту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спроса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адаптивные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технологии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b="1" dirty="0" err="1">
                <a:solidFill>
                  <a:schemeClr val="tx1"/>
                </a:solidFill>
              </a:rPr>
              <a:t>Использование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технологий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Повышение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интереса</a:t>
            </a:r>
            <a:r>
              <a:rPr lang="en-US" sz="1200" dirty="0">
                <a:solidFill>
                  <a:schemeClr val="tx1"/>
                </a:solidFill>
              </a:rPr>
              <a:t> к </a:t>
            </a:r>
            <a:r>
              <a:rPr lang="en-US" sz="1200" dirty="0" err="1">
                <a:solidFill>
                  <a:schemeClr val="tx1"/>
                </a:solidFill>
              </a:rPr>
              <a:t>использованию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технологий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dirty="0" err="1">
                <a:solidFill>
                  <a:schemeClr val="tx1"/>
                </a:solidFill>
              </a:rPr>
              <a:t>обучении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развлечении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особенно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dirty="0" err="1">
                <a:solidFill>
                  <a:schemeClr val="tx1"/>
                </a:solidFill>
              </a:rPr>
              <a:t>условиях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пандемии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когда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многие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семьи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ищут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онлайн-решения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b="1" dirty="0" err="1">
                <a:solidFill>
                  <a:schemeClr val="tx1"/>
                </a:solidFill>
              </a:rPr>
              <a:t>Игрофикация</a:t>
            </a:r>
            <a:r>
              <a:rPr lang="en-US" sz="1200" b="1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Рост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популярности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игрофикации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dirty="0" err="1">
                <a:solidFill>
                  <a:schemeClr val="tx1"/>
                </a:solidFill>
              </a:rPr>
              <a:t>образовании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что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делает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чат-боты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более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привлекательными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родителей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детей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lang="en-US"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5. </a:t>
            </a:r>
            <a:r>
              <a:rPr lang="en-US" sz="1200" b="1" dirty="0" err="1">
                <a:solidFill>
                  <a:schemeClr val="tx1"/>
                </a:solidFill>
              </a:rPr>
              <a:t>Регуляторные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аспекты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Необходимость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соответствия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стандартам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доступности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инклюзии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что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может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потребовать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сертификации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или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соблюдения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определённых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норм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lang="en-US"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r>
              <a:rPr lang="en-US" sz="1200" b="1" dirty="0">
                <a:solidFill>
                  <a:schemeClr val="tx1"/>
                </a:solidFill>
              </a:rPr>
              <a:t>6. </a:t>
            </a:r>
            <a:r>
              <a:rPr lang="en-US" sz="1200" b="1" dirty="0" err="1">
                <a:solidFill>
                  <a:schemeClr val="tx1"/>
                </a:solidFill>
              </a:rPr>
              <a:t>Каналы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сбыта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b="1" dirty="0" err="1">
                <a:solidFill>
                  <a:schemeClr val="tx1"/>
                </a:solidFill>
              </a:rPr>
              <a:t>Мобильные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приложения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Чат-бот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может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быть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доступен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через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мобильные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приложения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на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платформах</a:t>
            </a:r>
            <a:r>
              <a:rPr lang="en-US" sz="1200" dirty="0">
                <a:solidFill>
                  <a:schemeClr val="tx1"/>
                </a:solidFill>
              </a:rPr>
              <a:t> iOS и Android. </a:t>
            </a:r>
            <a:r>
              <a:rPr lang="en-US" sz="1200" b="1" dirty="0" err="1">
                <a:solidFill>
                  <a:schemeClr val="tx1"/>
                </a:solidFill>
              </a:rPr>
              <a:t>Веб-сайты</a:t>
            </a:r>
            <a:r>
              <a:rPr lang="en-US" sz="1200" b="1" dirty="0">
                <a:solidFill>
                  <a:schemeClr val="tx1"/>
                </a:solidFill>
              </a:rPr>
              <a:t> и </a:t>
            </a:r>
            <a:r>
              <a:rPr lang="en-US" sz="1200" b="1" dirty="0" err="1">
                <a:solidFill>
                  <a:schemeClr val="tx1"/>
                </a:solidFill>
              </a:rPr>
              <a:t>социальные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сети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Продвижение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через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социальные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сети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форумы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специализированные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сайты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посвященные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детям</a:t>
            </a:r>
            <a:r>
              <a:rPr lang="en-US" sz="1200" dirty="0">
                <a:solidFill>
                  <a:schemeClr val="tx1"/>
                </a:solidFill>
              </a:rPr>
              <a:t> с ОВЗ. </a:t>
            </a:r>
            <a:r>
              <a:rPr lang="en-US" sz="1200" b="1" dirty="0" err="1">
                <a:solidFill>
                  <a:schemeClr val="tx1"/>
                </a:solidFill>
              </a:rPr>
              <a:t>Партнёрства</a:t>
            </a:r>
            <a:r>
              <a:rPr lang="en-US" sz="1200" b="1" dirty="0">
                <a:solidFill>
                  <a:schemeClr val="tx1"/>
                </a:solidFill>
              </a:rPr>
              <a:t> с </a:t>
            </a:r>
            <a:r>
              <a:rPr lang="en-US" sz="1200" b="1" dirty="0" err="1">
                <a:solidFill>
                  <a:schemeClr val="tx1"/>
                </a:solidFill>
              </a:rPr>
              <a:t>образовательными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учреждениями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Сотрудничество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со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школами</a:t>
            </a:r>
            <a:r>
              <a:rPr lang="en-US" sz="1200" dirty="0">
                <a:solidFill>
                  <a:schemeClr val="tx1"/>
                </a:solidFill>
              </a:rPr>
              <a:t> и </a:t>
            </a:r>
            <a:r>
              <a:rPr lang="en-US" sz="1200" dirty="0" err="1">
                <a:solidFill>
                  <a:schemeClr val="tx1"/>
                </a:solidFill>
              </a:rPr>
              <a:t>центрами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для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интеграции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чат-бота</a:t>
            </a:r>
            <a:r>
              <a:rPr lang="en-US" sz="1200" dirty="0">
                <a:solidFill>
                  <a:schemeClr val="tx1"/>
                </a:solidFill>
              </a:rPr>
              <a:t> в </a:t>
            </a:r>
            <a:r>
              <a:rPr lang="en-US" sz="1200" dirty="0" err="1">
                <a:solidFill>
                  <a:schemeClr val="tx1"/>
                </a:solidFill>
              </a:rPr>
              <a:t>образовательные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программы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endParaRPr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53060" y="646903"/>
            <a:ext cx="9107874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2. Объем рынка ( в натуральных и денежных единицах в год).</a:t>
            </a:r>
            <a:endParaRPr lang="ru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1. PAM (</a:t>
            </a:r>
            <a:r>
              <a:rPr lang="ru" sz="1150" b="1" err="1">
                <a:latin typeface="Calibri"/>
                <a:cs typeface="Calibri"/>
              </a:rPr>
              <a:t>Potential</a:t>
            </a:r>
            <a:r>
              <a:rPr lang="ru" sz="1150" b="1" dirty="0">
                <a:latin typeface="Calibri"/>
                <a:cs typeface="Calibri"/>
              </a:rPr>
              <a:t> </a:t>
            </a:r>
            <a:r>
              <a:rPr lang="ru" sz="1150" b="1" err="1">
                <a:latin typeface="Calibri"/>
                <a:cs typeface="Calibri"/>
              </a:rPr>
              <a:t>Available</a:t>
            </a:r>
            <a:r>
              <a:rPr lang="ru" sz="1150" b="1" dirty="0">
                <a:latin typeface="Calibri"/>
                <a:cs typeface="Calibri"/>
              </a:rPr>
              <a:t> Market) </a:t>
            </a:r>
            <a:r>
              <a:rPr lang="ru" sz="1150" dirty="0">
                <a:latin typeface="Calibri"/>
                <a:cs typeface="Calibri"/>
              </a:rPr>
              <a:t>- Определение: Это общий объем рынка для всех продуктов и услуг, направленных на детей с ОВЗ, без учета сегментации. </a:t>
            </a:r>
            <a:endParaRPr lang="ru" sz="115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Оценка: </a:t>
            </a:r>
            <a:r>
              <a:rPr lang="ru" sz="1150" dirty="0">
                <a:latin typeface="Calibri"/>
                <a:cs typeface="Calibri"/>
              </a:rPr>
              <a:t>Например, если в стране проживает 10 миллионов детей, из которых 5% имеют ОВЗ, то потенциальный рынок может составлять: - 10,000,000 детей * 5% = 500,000 детей. - Если средняя стоимость продукта составляет 50 рублей в год, то PAM будет: - 500,000 детей * 50 рублей = 25,000,000 рублей в год. </a:t>
            </a:r>
            <a:endParaRPr lang="ru" sz="1150" dirty="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2. TAM (Total </a:t>
            </a:r>
            <a:r>
              <a:rPr lang="ru" sz="1150" b="1" dirty="0" err="1">
                <a:latin typeface="Calibri"/>
                <a:cs typeface="Calibri"/>
              </a:rPr>
              <a:t>Addressable</a:t>
            </a:r>
            <a:r>
              <a:rPr lang="ru" sz="1150" b="1" dirty="0">
                <a:latin typeface="Calibri"/>
                <a:cs typeface="Calibri"/>
              </a:rPr>
              <a:t> Market)</a:t>
            </a:r>
            <a:r>
              <a:rPr lang="ru" sz="1150" dirty="0">
                <a:latin typeface="Calibri"/>
                <a:cs typeface="Calibri"/>
              </a:rPr>
              <a:t> - Определение: Это общая сумма доходов, которую можно получить от всех потенциальных клиентов на рынке. </a:t>
            </a:r>
            <a:endParaRPr lang="ru" sz="115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Оценка:</a:t>
            </a:r>
            <a:r>
              <a:rPr lang="ru" sz="1150" dirty="0">
                <a:latin typeface="Calibri"/>
                <a:cs typeface="Calibri"/>
              </a:rPr>
              <a:t> Если мы рассматриваем весь рынок образовательных технологий для детей с ОВЗ, включая различные решения (приложения, игры, платформы), TAM может быть значительно выше. - Например, если общий рынок образовательных технологий для детей с ОВЗ в стране составляет 200 миллионов рублей, тогда TAM будет: - 200,000,000 рублей в год. </a:t>
            </a:r>
            <a:endParaRPr lang="ru" sz="1150" dirty="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3. SAM (</a:t>
            </a:r>
            <a:r>
              <a:rPr lang="ru" sz="1150" b="1" dirty="0" err="1">
                <a:latin typeface="Calibri"/>
                <a:cs typeface="Calibri"/>
              </a:rPr>
              <a:t>Serviceable</a:t>
            </a:r>
            <a:r>
              <a:rPr lang="ru" sz="1150" b="1" dirty="0">
                <a:latin typeface="Calibri"/>
                <a:cs typeface="Calibri"/>
              </a:rPr>
              <a:t> </a:t>
            </a:r>
            <a:r>
              <a:rPr lang="ru" sz="1150" b="1" dirty="0" err="1">
                <a:latin typeface="Calibri"/>
                <a:cs typeface="Calibri"/>
              </a:rPr>
              <a:t>Available</a:t>
            </a:r>
            <a:r>
              <a:rPr lang="ru" sz="1150" b="1" dirty="0">
                <a:latin typeface="Calibri"/>
                <a:cs typeface="Calibri"/>
              </a:rPr>
              <a:t> Market)</a:t>
            </a:r>
            <a:r>
              <a:rPr lang="ru" sz="1150" dirty="0">
                <a:latin typeface="Calibri"/>
                <a:cs typeface="Calibri"/>
              </a:rPr>
              <a:t> - Определение: Это часть TAM, которую компания может обслуживать с учетом своих ресурсов и возможностей. </a:t>
            </a:r>
            <a:endParaRPr lang="ru" sz="115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Оценка: </a:t>
            </a:r>
            <a:r>
              <a:rPr lang="ru" sz="1150" dirty="0">
                <a:latin typeface="Calibri"/>
                <a:cs typeface="Calibri"/>
              </a:rPr>
              <a:t>Если чат-бот ориентирован на определенные возрастные группы или типы ОВЗ, и предполагается, что он сможет охватить 20% от TAM: - 20% от 200 миллионов рублей = 40,000,000 рублей в год. </a:t>
            </a:r>
            <a:endParaRPr lang="ru" sz="1150" dirty="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4. SOM (</a:t>
            </a:r>
            <a:r>
              <a:rPr lang="ru" sz="1150" b="1" dirty="0" err="1">
                <a:latin typeface="Calibri"/>
                <a:cs typeface="Calibri"/>
              </a:rPr>
              <a:t>Serviceable</a:t>
            </a:r>
            <a:r>
              <a:rPr lang="ru" sz="1150" b="1" dirty="0">
                <a:latin typeface="Calibri"/>
                <a:cs typeface="Calibri"/>
              </a:rPr>
              <a:t> </a:t>
            </a:r>
            <a:r>
              <a:rPr lang="ru" sz="1150" b="1" dirty="0" err="1">
                <a:latin typeface="Calibri"/>
                <a:cs typeface="Calibri"/>
              </a:rPr>
              <a:t>Obtainable</a:t>
            </a:r>
            <a:r>
              <a:rPr lang="ru" sz="1150" b="1" dirty="0">
                <a:latin typeface="Calibri"/>
                <a:cs typeface="Calibri"/>
              </a:rPr>
              <a:t> Market) </a:t>
            </a:r>
            <a:r>
              <a:rPr lang="ru" sz="1150" dirty="0">
                <a:latin typeface="Calibri"/>
                <a:cs typeface="Calibri"/>
              </a:rPr>
              <a:t>- Определение: Это доля SAM, которую компания реально может захватить в </a:t>
            </a:r>
            <a:r>
              <a:rPr lang="ru" sz="1150" dirty="0" err="1">
                <a:latin typeface="Calibri"/>
                <a:cs typeface="Calibri"/>
              </a:rPr>
              <a:t>короткосрочной</a:t>
            </a:r>
            <a:r>
              <a:rPr lang="ru" sz="1150" dirty="0">
                <a:latin typeface="Calibri"/>
                <a:cs typeface="Calibri"/>
              </a:rPr>
              <a:t> перспективе (обычно 1-3 года). </a:t>
            </a:r>
            <a:endParaRPr lang="ru" sz="115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Оценка:</a:t>
            </a:r>
            <a:r>
              <a:rPr lang="ru" sz="1150" dirty="0">
                <a:latin typeface="Calibri"/>
                <a:cs typeface="Calibri"/>
              </a:rPr>
              <a:t> Если предполагается, что компания сможет захватить 5% от SAM в первые годы: - 5% от 40 миллионов рублей = 2,000,000 рублей в год. </a:t>
            </a:r>
            <a:endParaRPr lang="ru" sz="1150">
              <a:solidFill>
                <a:srgbClr val="595959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latin typeface="Calibri"/>
                <a:cs typeface="Calibri"/>
              </a:rPr>
              <a:t>Итоги </a:t>
            </a:r>
            <a:r>
              <a:rPr lang="ru" sz="1150" dirty="0">
                <a:latin typeface="Calibri"/>
                <a:cs typeface="Calibri"/>
              </a:rPr>
              <a:t>- </a:t>
            </a:r>
            <a:r>
              <a:rPr lang="ru" sz="1150" b="1" dirty="0">
                <a:latin typeface="Calibri"/>
                <a:cs typeface="Calibri"/>
              </a:rPr>
              <a:t>PAM: </a:t>
            </a:r>
            <a:r>
              <a:rPr lang="ru" sz="1150" dirty="0">
                <a:latin typeface="Calibri"/>
                <a:cs typeface="Calibri"/>
              </a:rPr>
              <a:t>5,000,000,000 рублей в год - </a:t>
            </a:r>
            <a:r>
              <a:rPr lang="ru" sz="1150" b="1" dirty="0">
                <a:latin typeface="Calibri"/>
                <a:cs typeface="Calibri"/>
              </a:rPr>
              <a:t>TAM:</a:t>
            </a:r>
            <a:r>
              <a:rPr lang="ru" sz="1150" dirty="0">
                <a:latin typeface="Calibri"/>
                <a:cs typeface="Calibri"/>
              </a:rPr>
              <a:t> 200,000,000 рулей в год - </a:t>
            </a:r>
            <a:r>
              <a:rPr lang="ru" sz="1150" b="1" dirty="0">
                <a:latin typeface="Calibri"/>
                <a:cs typeface="Calibri"/>
              </a:rPr>
              <a:t>SAM:</a:t>
            </a:r>
            <a:r>
              <a:rPr lang="ru" sz="1150" dirty="0">
                <a:latin typeface="Calibri"/>
                <a:cs typeface="Calibri"/>
              </a:rPr>
              <a:t> 40,000,000 рублей в год - </a:t>
            </a:r>
            <a:r>
              <a:rPr lang="ru" sz="1150" b="1" dirty="0">
                <a:latin typeface="Calibri"/>
                <a:cs typeface="Calibri"/>
              </a:rPr>
              <a:t>SOM:</a:t>
            </a:r>
            <a:r>
              <a:rPr lang="ru" sz="1150" dirty="0">
                <a:latin typeface="Calibri"/>
                <a:cs typeface="Calibri"/>
              </a:rPr>
              <a:t> 2,000,000 рублей в год. Эти оценки могут варьироваться в зависимости от конкретного рынка, страны и других факторов. Однако они дают общее представление о потенциале рынка для чат-бота, ориентированного на детей с ОВЗ.</a:t>
            </a:r>
            <a:endParaRPr lang="ru" sz="1150">
              <a:solidFill>
                <a:schemeClr val="dk2"/>
              </a:solidFill>
              <a:latin typeface="Calibri"/>
              <a:cs typeface="Calibri"/>
            </a:endParaRPr>
          </a:p>
          <a:p>
            <a:pPr marL="179705" indent="-179705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57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59946" y="648714"/>
            <a:ext cx="910098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Динамика рынка</a:t>
            </a:r>
            <a:endParaRPr lang="ru-RU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1</a:t>
            </a: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. Рост интереса к инклюзии: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В последние годы наблюдается рост интереса к инклюзивным образовательным решениям. Это связано с увеличением осведомленности о правах детей с ОВЗ и необходимости их интеграции в общество. </a:t>
            </a:r>
            <a:endParaRPr lang="ru-RU" sz="115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2. Технологические инновации: </a:t>
            </a:r>
            <a:r>
              <a:rPr lang="ru" sz="1150">
                <a:solidFill>
                  <a:schemeClr val="tx1"/>
                </a:solidFill>
                <a:latin typeface="Calibri"/>
                <a:cs typeface="Calibri"/>
              </a:rPr>
              <a:t>Развитие технологий, таких как искусственный интеллект и машинное обучение, делает чат-ботов более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адаптивными и эффективными в обучении детей. Это способствует росту рынка, так как родители и образовательные учреждения ищут современные решения.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3. Пандемия и переход к онлайн-образованию: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Пандемия COVID-19 ускорила переход к онлайн-образованию и использованию цифровых инструментов. Это создало спрос на интерактивные и доступные решения, такие как чат-боты, что также положительно сказалось на рынке.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4. Конкуренция: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Увеличение числа игроков на рынке, предлагающих аналогичные решения, может привести к росту конкуренции, что, в свою очередь, будет стимулировать инновации и улучшение качества продуктов.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Сезонность </a:t>
            </a:r>
            <a:endParaRPr lang="ru" sz="1150" b="1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1. Учебный год: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Основная активность на рынке наблюдается в начале учебного года (сентябрь) и в период подготовки к новому учебному году (август). В это время родители активно ищут новые образовательные ресурсы и инструменты.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2. Каникулы: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 В летние каникулы (июнь-август) интерес к образовательным чат-ботам может снизиться, так как многие семьи предпочитают проводить время на отдыхе. Однако если чат-бот предлагает развлекательный контент, этот период может быть также активным.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3. Праздники: 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В преддверии праздников (например, Рождество, Новый год) наблюдается рост спроса на подарочные решения и образовательные игры, что может увеличить интерес к чат-ботам как к подаркам.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b="1" dirty="0">
                <a:solidFill>
                  <a:schemeClr val="tx1"/>
                </a:solidFill>
                <a:latin typeface="Calibri"/>
                <a:cs typeface="Calibri"/>
              </a:rPr>
              <a:t>4. Специальные события:</a:t>
            </a: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 Время проведения специальных мероприятий, таких как День ОВЗ или другие инклюзивные инициативы, также может влиять на спрос, так как в такие периоды внимание общества к проблемам детей с ОВЗ возрастает. </a:t>
            </a:r>
            <a:endParaRPr lang="ru" sz="115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sz="1150" dirty="0">
                <a:solidFill>
                  <a:schemeClr val="tx1"/>
                </a:solidFill>
                <a:latin typeface="Calibri"/>
                <a:cs typeface="Calibri"/>
              </a:rPr>
              <a:t>Динамика рынка чат-ботов для детей с ОВЗ показывает устойчивый рост, обусловленный увеличением интереса к инклюзии и технологическим инновациям. Сезонность в этом сегменте в значительной степени связана с учебным годом и праздниками, что необходимо учитывать при планировании маркетинговых стратегий и запуске продуктов.</a:t>
            </a:r>
            <a:endParaRPr lang="ru" sz="120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163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227554"/>
              </p:ext>
            </p:extLst>
          </p:nvPr>
        </p:nvGraphicFramePr>
        <p:xfrm>
          <a:off x="188012" y="891728"/>
          <a:ext cx="8644288" cy="389128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048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0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7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8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70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6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Бот-Мультипликатор: Расширение области действия чат-бота в сфере образования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https://obr.so/bot-multiplikator/</a:t>
                      </a:r>
                      <a:endParaRPr lang="ru-RU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https://vk.com/absolute_school</a:t>
                      </a:r>
                      <a:endParaRPr lang="ru-RU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 направлен на улучшение коммуникации и доступности информации в образовательной сфере. Создание системы чат-ботов для образовательных организаций решает проблему ограниченной коммуникации между участниками образовательного процесса. Родители получают актуальные уведомления о занятиях и событиях, а ученики могут взаимодействовать с учреждениями, зарабатывая школьную валюту. Также проект повышает осведомленность об инклюзивном образовании через предоставление тестов и статей. Актуальность проекта для команды заключается в решении проблем доступности информации, взаимодействия и повышении качества образования.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Недостаточная</a:t>
                      </a:r>
                      <a:r>
                        <a:rPr lang="ru-RU" sz="9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осведомленность по внутренней валюте данного чат-бота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Отличием</a:t>
                      </a:r>
                      <a:r>
                        <a:rPr lang="ru-RU" sz="9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данного проекта является то, что </a:t>
                      </a: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ученики смогут зарабатывать школьную валюту за выполнение заданий, достижения в учебе; обменивать ее на подарки, покупку необходимых товаров.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91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Sports gives wings </a:t>
                      </a:r>
                      <a:r>
                        <a:rPr lang="ru-RU" sz="900" dirty="0"/>
                        <a:t>чат-бот 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@</a:t>
                      </a:r>
                      <a:r>
                        <a:rPr lang="en-US" sz="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SportsGivesWings_Bot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Чат-бот направлен на помощь людям с инвалидностью и возможность узнать, каким видом спорта они могут заниматься в соответствии с имеющимися у них индивидуальными физическими особенностями.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Недостаточная</a:t>
                      </a:r>
                      <a:r>
                        <a:rPr lang="ru-RU" sz="9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информационная насыщаемость бота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Данный чат-бот</a:t>
                      </a:r>
                      <a:r>
                        <a:rPr lang="ru-RU" sz="9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направлен на расширение представлений о занятиях спортом для людей с инвалидностью.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63D77AC-B811-1492-8018-1CF3FD09C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A14D058-D693-3B87-B261-14E55BA4E8B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E652CD9-671E-833B-D30D-0E9C7B404AC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B5CB8EE-9309-4EC9-34AE-489DE932A8B1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98A297-2C1A-944D-576E-060115049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0522FCB-8EF0-B445-16D4-FE5839DF1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2A02EAD-D3C9-1285-C065-88A5C5F0C94C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AF95DB0-5A1F-E4CD-75C4-ACE22F828A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07;p9">
            <a:extLst>
              <a:ext uri="{FF2B5EF4-FFF2-40B4-BE49-F238E27FC236}">
                <a16:creationId xmlns:a16="http://schemas.microsoft.com/office/drawing/2014/main" id="{52BDF425-9448-7EA8-4A6F-9E11938C84C3}"/>
              </a:ext>
            </a:extLst>
          </p:cNvPr>
          <p:cNvSpPr txBox="1"/>
          <p:nvPr/>
        </p:nvSpPr>
        <p:spPr>
          <a:xfrm>
            <a:off x="226392" y="846298"/>
            <a:ext cx="7630414" cy="405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82245" marR="0" lvl="0" indent="-182245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43162"/>
              </a:buClr>
              <a:buSzPts val="1200"/>
              <a:buFont typeface="+mj-lt"/>
              <a:buAutoNum type="arabicPeriod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Инклюзивный контент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Чат-бот предлагает специально разработанные активности, которые учитывают разнообразные потребности детей с ОВЗ. Это включает адаптированные игры и задания, что позволяет каждому ребенку участвовать на равных условиях и получать удовольствие от совместного досуга.</a:t>
            </a:r>
            <a:endParaRPr lang="ru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82245" marR="0" lvl="0" indent="-182245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43162"/>
              </a:buClr>
              <a:buSzPts val="1200"/>
              <a:buFont typeface="+mj-lt"/>
              <a:buAutoNum type="arabicPeriod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Поддержка родителей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"Снежная королева" предоставляет родителям не только идеи для досуга, но и рекомендации по взаимодействию с детьми с ОВЗ. Это помогает родителям лучше понимать потребности своих детей и создавать более гармоничную атмосферу в семье.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82245" marR="0" lvl="0" indent="-182245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43162"/>
              </a:buClr>
              <a:buSzPts val="1200"/>
              <a:buFont typeface="+mj-lt"/>
              <a:buAutoNum type="arabicPeriod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Сообщество и взаимодействие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Чат-бот создает платформу для общения и обмена опытом между семьями, что позволяет родителям делиться советами и находить единомышленников. Это формирует поддерживающее сообщество, где семьи могут находить вдохновение и поддержку.</a:t>
            </a:r>
            <a:endParaRPr lang="ru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82245" marR="0" lvl="0" indent="-182245" algn="l" rtl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43162"/>
              </a:buClr>
              <a:buSzPts val="1200"/>
              <a:buFont typeface="+mj-lt"/>
              <a:buAutoNum type="arabicPeriod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89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101428" y="769178"/>
            <a:ext cx="6137817" cy="103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1. Индивидуальный подход:  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Чат-бот предлагает адаптивные задания и контент, учитывающие индивидуальные потребности и уровень развития каждого ребенка, что способствует более эффективному обучению. </a:t>
            </a:r>
            <a:endParaRPr lang="ru-RU" sz="11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2. Инклюзивное обучение: 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Создание среды, где дети с ОВЗ могут учиться и развиваться наравне с другими, что помогает им чувствовать себя частью общества и повышает их уверенность. </a:t>
            </a:r>
            <a:endParaRPr lang="ru-RU" sz="11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3. Игровой формат: 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Интерактивные и игровые элементы делают процесс обучения увлекательным, что способствует лучшему вовлечению и мотивации детей. </a:t>
            </a:r>
            <a:endParaRPr lang="ru-RU" sz="11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4. Доступность: 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Чат-бот доступен 24/7, что позволяет детям и родителям использовать его в любое время, адаптируя обучение под удобное расписание. </a:t>
            </a:r>
            <a:endParaRPr lang="ru-RU" sz="11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5. Поддержка родителей: 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Предоставление ресурсов и рекомендаций для родителей, чтобы они могли лучше поддерживать своих детей в обучении и развитии. </a:t>
            </a:r>
            <a:endParaRPr lang="ru-RU" sz="11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b="1" dirty="0">
                <a:solidFill>
                  <a:schemeClr val="tx1"/>
                </a:solidFill>
                <a:latin typeface="Calibri"/>
                <a:cs typeface="Calibri"/>
              </a:rPr>
              <a:t> 7. Обратная связь и развитие: </a:t>
            </a:r>
            <a:endParaRPr lang="ru-RU" sz="1100" b="1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</a:pPr>
            <a:r>
              <a:rPr lang="ru" sz="1100" dirty="0">
                <a:solidFill>
                  <a:schemeClr val="tx1"/>
                </a:solidFill>
                <a:latin typeface="Calibri"/>
                <a:cs typeface="Calibri"/>
              </a:rPr>
              <a:t>Регулярная обратная связь о прогрессе ребенка, что позволяет родителям отслеживать достижения и вовремя корректировать подход к обучению.   </a:t>
            </a:r>
            <a:endParaRPr lang="ru-RU" sz="100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40000"/>
              </a:lnSpc>
              <a:buClr>
                <a:srgbClr val="322336"/>
              </a:buClr>
              <a:buSzPts val="1100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br>
              <a:rPr lang="ru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</a:b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pic>
        <p:nvPicPr>
          <p:cNvPr id="7" name="Рисунок 6" descr="Изображение выглядит как Человеческое лицо, зарисовка, картина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BA3720DB-8DE4-AC8C-4729-BBB5EB2383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176" y="1376419"/>
            <a:ext cx="2669954" cy="26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28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206734" y="717742"/>
            <a:ext cx="5669281" cy="4321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Гибкость. 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Вы можете учиться в любое время и в любом месте. </a:t>
            </a: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Доступность. 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Данный способ занятий дешевле традиционного обучения.</a:t>
            </a:r>
            <a:endParaRPr lang="ru-RU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Индивидуальный темп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. Вы можете учиться в своем собственном темпе.</a:t>
            </a:r>
            <a:endParaRPr lang="ru-RU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Технологические навыки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. Обучение онлайн способствует развитию навыков работы с современными технологиями.</a:t>
            </a:r>
            <a:endParaRPr lang="ru-RU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Экономия времени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. Отсутствие необходимости тратить время на дорогу до учебного заведения.</a:t>
            </a:r>
            <a:endParaRPr lang="ru-RU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Игровая форма обучения. 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Использование игровых элементов делает занятия более увлекательными и помогает поддерживать и вызывать интерес ребенка.</a:t>
            </a:r>
            <a:br>
              <a:rPr lang="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Обратная связь в реальном времени. 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Пользователи могут получать мгновенные ответы на вопросы и корректировки в процессе обучения.</a:t>
            </a:r>
            <a:endParaRPr lang="ru-RU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0" algn="just">
              <a:lnSpc>
                <a:spcPct val="140000"/>
              </a:lnSpc>
              <a:buClr>
                <a:srgbClr val="322336"/>
              </a:buClr>
              <a:buSzPts val="1100"/>
            </a:pPr>
            <a:r>
              <a:rPr lang="ru-RU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Разнообразие материалов.  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Чат-бот предлагать различные виды упражнений, включая аудио, видео и текстовые задания.</a:t>
            </a:r>
            <a:endParaRPr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81" y="1198433"/>
            <a:ext cx="3360182" cy="336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266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9B6382-6313-27BF-4D42-01457783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B7A1D59-315D-07CC-A4E8-B693CD029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73C2EB5-131F-6586-4D74-1B2ABA7E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31;p12">
            <a:extLst>
              <a:ext uri="{FF2B5EF4-FFF2-40B4-BE49-F238E27FC236}">
                <a16:creationId xmlns:a16="http://schemas.microsoft.com/office/drawing/2014/main" id="{6A8A1DC8-6311-77C0-974D-C5A5AB8D07F7}"/>
              </a:ext>
            </a:extLst>
          </p:cNvPr>
          <p:cNvSpPr/>
          <p:nvPr/>
        </p:nvSpPr>
        <p:spPr>
          <a:xfrm>
            <a:off x="293757" y="1028260"/>
            <a:ext cx="7639094" cy="3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</a:pP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Проект инклюзивного чат-бота "Снежная королева" может зарабатывать несколькими способами: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Подписка и премиум-контент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Пользователи могут подписываться на платные тарифы, которые предоставляют доступ к эксклюзивным материалам, активностям и рекомендациям, адаптированным для детей с ОВЗ.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Партнёрские программы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Чат-бот может сотрудничать с образовательными учреждениями, организациями и брендами, предлагая рекламные интеграции или специальные предложения для пользователей, что позволит получать комиссионные от продаж.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</a:pPr>
            <a:r>
              <a:rPr lang="ru-RU" b="1" i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Мероприятия и вебинары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: Организация онлайн-мероприятий, мастер-классов или вебинаров для родителей и детей, где участники могут платить за участие или получать доступ к дополнительным </a:t>
            </a:r>
            <a:r>
              <a:rPr lang="ru-RU" err="1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ресурсам.Эти</a:t>
            </a:r>
            <a:r>
              <a:rPr lang="ru-RU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подходы помогут проекту не только обеспечить финансовую устойчивость, но и расширить свою аудиторию.</a:t>
            </a:r>
            <a:endParaRPr lang="ru" dirty="0">
              <a:solidFill>
                <a:schemeClr val="tx1"/>
              </a:solidFill>
              <a:latin typeface="Calibri"/>
              <a:cs typeface="Calibri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64653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>
                <a:solidFill>
                  <a:schemeClr val="bg1"/>
                </a:solidFill>
                <a:sym typeface="PT Sans"/>
              </a:rPr>
              <a:t>Команда «</a:t>
            </a:r>
            <a:r>
              <a:rPr lang="ru" sz="1600" b="1">
                <a:solidFill>
                  <a:srgbClr val="FFFFFF"/>
                </a:solidFill>
                <a:sym typeface="PT Sans"/>
              </a:rPr>
              <a:t>Инключизвный чат-бот Снежная королева</a:t>
            </a:r>
            <a:r>
              <a:rPr lang="ru" sz="2100" b="1">
                <a:solidFill>
                  <a:schemeClr val="bg1"/>
                </a:solidFill>
                <a:sym typeface="PT Sans"/>
              </a:rPr>
              <a:t>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198086" y="725327"/>
            <a:ext cx="8575923" cy="327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2245" indent="-182245">
              <a:spcAft>
                <a:spcPts val="1200"/>
              </a:spcAft>
              <a:buClr>
                <a:srgbClr val="F43162"/>
              </a:buClr>
              <a:buFont typeface="+mj-lt"/>
              <a:buAutoNum type="arabicPeriod"/>
            </a:pP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Какие компетенции команды помогут вам достигнуть цели проекта? </a:t>
            </a:r>
            <a:endParaRPr lang="ru-RU"/>
          </a:p>
          <a:p>
            <a:pPr lvl="0">
              <a:spcAft>
                <a:spcPts val="1200"/>
              </a:spcAft>
              <a:buClr>
                <a:srgbClr val="F43162"/>
              </a:buClr>
            </a:pP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Развитие технических компетенций в области создания чат-бота, внедрения в него образовательного, познавательного  и творческого контента для семей с детьми с ОВЗ. 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182245" indent="-182245">
              <a:buClr>
                <a:srgbClr val="F43162"/>
              </a:buClr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Команда проекта: 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020" lvl="2"/>
            <a:r>
              <a:rPr lang="ru-RU" sz="105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Аглямова</a:t>
            </a:r>
            <a:r>
              <a:rPr lang="ru-RU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 Оксана</a:t>
            </a: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– лидер, спикер</a:t>
            </a:r>
          </a:p>
          <a:p>
            <a:pPr marL="541020" lvl="2"/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Елизавета </a:t>
            </a:r>
            <a:r>
              <a:rPr lang="ru-RU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Ныркова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- исполнитель, креативный дизайнер</a:t>
            </a:r>
          </a:p>
          <a:p>
            <a:pPr marL="541020" lvl="2"/>
            <a:r>
              <a:rPr lang="ru-RU" sz="1200" b="1" dirty="0">
                <a:latin typeface="Calibri"/>
                <a:cs typeface="Calibri"/>
              </a:rPr>
              <a:t>Анастасия Дорохина - исполнитель, критик, идейный специалист</a:t>
            </a:r>
          </a:p>
          <a:p>
            <a:pPr marL="541020" lvl="2"/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Елизавета  Козлова- исполнитель, аудио специалист</a:t>
            </a:r>
          </a:p>
          <a:p>
            <a:pPr marL="541020" lvl="2"/>
            <a:r>
              <a:rPr lang="ru-RU" sz="1200" b="1" dirty="0">
                <a:latin typeface="+mn-lt"/>
              </a:rPr>
              <a:t>Виктория Левченко - исполнитель, аудио специалист, креативный дизайнер</a:t>
            </a:r>
          </a:p>
          <a:p>
            <a:pPr marL="541020" lvl="2"/>
            <a:r>
              <a:rPr lang="ru-RU" sz="1200" b="1" dirty="0">
                <a:latin typeface="+mj-lt"/>
              </a:rPr>
              <a:t>Анастасия  </a:t>
            </a:r>
            <a:r>
              <a:rPr lang="ru-RU" sz="1200" b="1" dirty="0" err="1">
                <a:latin typeface="+mj-lt"/>
              </a:rPr>
              <a:t>Блешинец</a:t>
            </a:r>
            <a:r>
              <a:rPr lang="ru-RU" sz="1200" b="1" dirty="0">
                <a:latin typeface="+mj-lt"/>
              </a:rPr>
              <a:t>- исполнитель, генератор идей, критик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PT Sans"/>
              <a:cs typeface="Calibri" panose="020F0502020204030204" pitchFamily="34" charset="0"/>
            </a:endParaRPr>
          </a:p>
          <a:p>
            <a:pPr marL="541020" lvl="2"/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Юлия </a:t>
            </a:r>
            <a:r>
              <a:rPr lang="ru-RU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Блешинец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 - исполнитель, идейный специалист</a:t>
            </a:r>
          </a:p>
          <a:p>
            <a:pPr marL="541020" lvl="2"/>
            <a:r>
              <a:rPr lang="ru-RU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Шамаева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 Анна – исполнитель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</a:endParaRPr>
          </a:p>
          <a:p>
            <a:pPr marL="182245" indent="-182245">
              <a:buClr>
                <a:srgbClr val="F43162"/>
              </a:buClr>
              <a:buFont typeface="+mj-lt"/>
              <a:buAutoNum type="arabicPeriod" startAt="3"/>
            </a:pP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Кто еще нужен в команду? 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43162"/>
              </a:buClr>
            </a:pPr>
            <a:r>
              <a:rPr lang="ru-RU" b="1" dirty="0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Переводчики контента чат-бота на языки стран СНГ. Специалисты в области перевода на шрифт Брайля и Дактиля. </a:t>
            </a:r>
            <a:r>
              <a:rPr lang="en-US" b="1" dirty="0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SMM</a:t>
            </a:r>
            <a:r>
              <a:rPr lang="ru-RU" b="1" dirty="0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-специалисты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PT Sans"/>
                <a:cs typeface="Calibri"/>
                <a:sym typeface="PT Sans"/>
              </a:rPr>
              <a:t>. </a:t>
            </a:r>
            <a:r>
              <a:rPr lang="ru-RU" b="1" dirty="0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Консультанты по ведению</a:t>
            </a:r>
            <a:r>
              <a:rPr lang="ru-RU" b="1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. Бизнеса, выстраивания бизнес-модели.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541020"/>
            <a:endParaRPr lang="ru-RU" sz="1200" b="1" dirty="0">
              <a:solidFill>
                <a:schemeClr val="tx1"/>
              </a:solidFill>
              <a:latin typeface="Calibri"/>
              <a:ea typeface="PT Sans"/>
              <a:cs typeface="Calibri"/>
            </a:endParaRPr>
          </a:p>
          <a:p>
            <a:pPr marL="541020"/>
            <a:endParaRPr lang="ru-RU" sz="1200" b="1" dirty="0">
              <a:solidFill>
                <a:schemeClr val="tx1"/>
              </a:solidFill>
              <a:latin typeface="Calibri"/>
              <a:ea typeface="PT Sans"/>
              <a:cs typeface="Calibri"/>
            </a:endParaRPr>
          </a:p>
          <a:p>
            <a:pPr marL="541020" lvl="0"/>
            <a:r>
              <a:rPr lang="ru-RU" sz="1600" b="1" dirty="0">
                <a:solidFill>
                  <a:schemeClr val="tx1"/>
                </a:solidFill>
                <a:latin typeface="Calibri"/>
                <a:ea typeface="PT Sans"/>
                <a:cs typeface="Calibri"/>
                <a:sym typeface="PT Sans"/>
              </a:rPr>
              <a:t>Найти возможность приобрести навыки в области создания чат-бота, работы с искусственным интеллектом, средствами цифровых технологий.</a:t>
            </a:r>
            <a:endParaRPr lang="ru-RU" sz="1200">
              <a:solidFill>
                <a:schemeClr val="tx1"/>
              </a:solidFill>
              <a:latin typeface="Calibri"/>
              <a:ea typeface="PT Sans"/>
              <a:cs typeface="Calibri"/>
            </a:endParaRPr>
          </a:p>
          <a:p>
            <a:pPr marL="541020"/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</a:endParaRP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marL="0" marR="0" lvl="0" indent="0" algn="l" defTabSz="6858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marL="0" marR="0" lvl="0" indent="0" algn="l" defTabSz="6858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Raleway Medium"/>
              </a:rPr>
              <a:t>Текущие результаты</a:t>
            </a:r>
            <a:endParaRPr kumimoji="0" lang="ru-RU" sz="2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134871" y="1009600"/>
            <a:ext cx="5938391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Непосредственно была проведена следующая работа:</a:t>
            </a:r>
            <a:endParaRPr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indent="0" algn="l">
              <a:spcAft>
                <a:spcPts val="1200"/>
              </a:spcAft>
              <a:buClr>
                <a:srgbClr val="595959"/>
              </a:buClr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1.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На данный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момент идет разработка чат-бота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 по мотивам сказки "Снежная Королева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", расширение его функционала, наполняемости.</a:t>
            </a:r>
            <a:endParaRPr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2. Провели анкетирование среди пользователей чат-бота по мотивам сказки "Снежная Королева".</a:t>
            </a:r>
            <a:endParaRPr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Raleway Medium"/>
              </a:rPr>
              <a:t>3. Заключили партнёрское соглашение с детским садом №106.</a:t>
            </a:r>
            <a:endParaRPr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Человеческое лицо, картина, рисуно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40C71BEB-1F2B-57B4-6467-05E6A4461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582" y="1171575"/>
            <a:ext cx="2804856" cy="280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19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-13771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6277590" y="567203"/>
            <a:ext cx="2865084" cy="449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r>
              <a:rPr lang="ru-RU" sz="900" dirty="0"/>
              <a:t>29 октября 2024 года в МАДОУ ДС №106 прошла презентация инклюзивного чат-бота «Снежная королева», разработанного командой студентов ЮФУ в рамках проекта «Акселератор». В качестве спикера выступила лидер группы - </a:t>
            </a:r>
            <a:r>
              <a:rPr lang="ru-RU" sz="900" err="1"/>
              <a:t>Аглямова</a:t>
            </a:r>
            <a:r>
              <a:rPr lang="ru-RU" sz="900" dirty="0"/>
              <a:t> Оксана, которая подробно рассказала о преимуществах нового инструмента для родителей и их детей. Чат-бот «Снежная королева» ориентирован на развитие ключевых навыков у детей, включая логику, мышление, память и речь. Оксана подчеркнула, что проект был успешно апробирован как в социальных сетях, так и в живом общении с родителями, педагогами и специалистами. На встрече также было объявлено о намерении продолжать сотрудничество с нашим образовательным учреждением не только в рамках проекта «Акселератор», но и в будущем. Команда уверена, что совместная работа поможет в дальнейшем развитии чат-бота и его адаптации под нужды пользователей. «Мы готовы предоставлять доступ к нашему чат-боту и активно собирать обратную связь от наших партнёров», — отметила спикер. Ближайшие планы команды включают укрепление сотрудничества с ЮФУ и детским садом, что позволит улучшить качество образовательного процесса и сделать его более доступным для всех детей. Чат-бот «Снежная королева» — это важный шаг к инклюзивному образованию, который открывает новые горизонты для взаимодействия между детьми, родителями и педагогами.</a:t>
            </a:r>
          </a:p>
        </p:txBody>
      </p:sp>
      <p:pic>
        <p:nvPicPr>
          <p:cNvPr id="2" name="Рисунок 1" descr="Изображение выглядит как одежда, в помещении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0CED7626-F52F-38CC-ABB0-D8B7E95C9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130" y="1277629"/>
            <a:ext cx="3146693" cy="1697287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в помещении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2013157A-3520-B472-ED65-1D128E9B1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758" y="1279443"/>
            <a:ext cx="3146693" cy="1697287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к, женщи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F71098D7-C82D-11F3-F605-C5179239F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748" y="2972471"/>
            <a:ext cx="3146693" cy="1779913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человек, в помещении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66198C18-9979-F86F-F865-DE8A9620A04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259" r="167" b="16964"/>
          <a:stretch/>
        </p:blipFill>
        <p:spPr>
          <a:xfrm>
            <a:off x="3130403" y="2972054"/>
            <a:ext cx="3150831" cy="17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28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73717" y="649830"/>
            <a:ext cx="8697137" cy="418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1. Расширение функционала: Интерактивные задания: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Внедрение игровых и образовательных заданий, которые помогут детям развивать навыки в различных областях (математика, чтение, творчество). </a:t>
            </a: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Адаптивное обучение: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Разработка системы, которая будет адаптировать контент в зависимости от уровня знаний и потребностей каждого ребенка. 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2. Интеграция с другими платформами:  Сотрудничество с образовательными учреждениями: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Интеграция чат-бота с учебными программами школ и центров для детей с ОВЗ. </a:t>
            </a: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Партнерство с родительскими сообществами: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Создание платформы для обмена опытом и ресурсами между родителями. 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3. Многоязычность: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Разработка многоязычной версии чат-бота для расширения аудитории и обеспечения доступа к контенту для детей из разных культурных и языковых групп. 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4. Обратная связь и улучшение: Система обратной связи: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Внедрение механизма для получения отзывов от пользователей (родителей и детей) для постоянного улучшения функционала и контента. Аналитика: Использование аналитических инструментов для отслеживания активности пользователей и выявления наиболее популярных функций. 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5. Разработка контента: Создание оригинального контента: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Разработка уникальных историй и заданий, основанных на классических произведениях, таких как "Снежная королева", с учетом интересов и потребностей целевой аудитории. </a:t>
            </a: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Вовлечение специалистов: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Сотрудничество с педагогами и психологами для создания контента, который будет учитывать особенности детей с ОВЗ.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6. Маркетинговая стратегия: Реклама и продвижение: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 Разработка маркетинговой кампании для повышения узнаваемости чат-бота среди целевой аудитории. Участие в выставках и конференциях: Презентация чат-бота на мероприятиях, посвященных инклюзии и образовательным технологиям.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7. Монетизация: Подписка и платный контент: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Введение модели подписки для доступа к дополнительным функциям и эксклюзивному контенту. </a:t>
            </a:r>
            <a:r>
              <a:rPr lang="ru-RU" sz="1100" b="1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Партнерские программы: </a:t>
            </a:r>
            <a:r>
              <a:rPr lang="ru-RU" sz="1100" dirty="0">
                <a:solidFill>
                  <a:schemeClr val="tx1"/>
                </a:solidFill>
                <a:latin typeface="Calibri"/>
                <a:cs typeface="Calibri"/>
                <a:sym typeface="Raleway Medium"/>
              </a:rPr>
              <a:t>Сотрудничество с компаниями, предлагающими товары и услуги для детей с ОВЗ, для создания совместных предложений.</a:t>
            </a:r>
            <a:endParaRPr lang="ru-RU" sz="1100">
              <a:solidFill>
                <a:schemeClr val="tx1"/>
              </a:solidFill>
            </a:endParaRPr>
          </a:p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584868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E9EE71-7804-2905-35A1-5CD8CD1AD43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8250CCB-8A19-284E-94F7-D4081277A250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18B311E-997A-489E-C33F-EEAA453493C4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7A23B2-7E56-B1B8-27FC-E1AD118BF04F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242964" y="660031"/>
            <a:ext cx="8622748" cy="4263656"/>
            <a:chOff x="287336" y="797442"/>
            <a:chExt cx="8622748" cy="4263656"/>
          </a:xfrm>
        </p:grpSpPr>
        <p:sp>
          <p:nvSpPr>
            <p:cNvPr id="17" name="Google Shape;114;p26">
              <a:extLst>
                <a:ext uri="{FF2B5EF4-FFF2-40B4-BE49-F238E27FC236}">
                  <a16:creationId xmlns:a16="http://schemas.microsoft.com/office/drawing/2014/main" id="{849F75B4-8653-D306-EB89-335AF2A8B99B}"/>
                </a:ext>
              </a:extLst>
            </p:cNvPr>
            <p:cNvSpPr txBox="1"/>
            <p:nvPr/>
          </p:nvSpPr>
          <p:spPr>
            <a:xfrm>
              <a:off x="287336" y="797442"/>
              <a:ext cx="8622748" cy="42636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rgbClr val="FF6600"/>
                  </a:solidFill>
                  <a:latin typeface="Calibri" panose="020F0502020204030204" pitchFamily="34" charset="0"/>
                  <a:ea typeface="PT Sans"/>
                  <a:cs typeface="Calibri" panose="020F0502020204030204" pitchFamily="34" charset="0"/>
                  <a:sym typeface="PT Sans"/>
                </a:rPr>
                <a:t>Команда проекта: 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endParaRPr>
            </a:p>
          </p:txBody>
        </p:sp>
        <p:pic>
          <p:nvPicPr>
            <p:cNvPr id="18" name="Picture 2" descr="C:\Users\LIZA\Desktop\оксана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684" y="936219"/>
              <a:ext cx="1300052" cy="1300052"/>
            </a:xfrm>
            <a:prstGeom prst="rect">
              <a:avLst/>
            </a:prstGeom>
            <a:noFill/>
            <a:ln w="762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3738859" y="2278803"/>
              <a:ext cx="172067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Оксана </a:t>
              </a:r>
              <a:r>
                <a:rPr lang="ru-RU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Аглямова</a:t>
              </a:r>
              <a:r>
                <a:rPr lang="ru-RU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– лидер, спикер</a:t>
              </a:r>
            </a:p>
          </p:txBody>
        </p:sp>
        <p:pic>
          <p:nvPicPr>
            <p:cNvPr id="22" name="Picture 3" descr="C:\Users\LIZA\Desktop\Анастасия Дорохина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6895" y="1182069"/>
              <a:ext cx="1481728" cy="1481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C:\Users\LIZA\Desktop\ну я 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069" y="1054221"/>
              <a:ext cx="1533821" cy="1533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5" descr="C:\Users\LIZA\Desktop\Левченко Виктория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9980" y="2236271"/>
              <a:ext cx="1408856" cy="1408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C:\Users\LIZA\Desktop\Елизавета Козлова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406" y="2236271"/>
              <a:ext cx="1520345" cy="1520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7" descr="C:\Users\LIZA\Desktop\юля блешинец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749" y="3128330"/>
              <a:ext cx="1533783" cy="1533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8" descr="C:\Users\LIZA\Desktop\настя блешинец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107" y="3128329"/>
              <a:ext cx="1533783" cy="1533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9" descr="C:\Users\LIZA\Desktop\Анна Шамаева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553" y="3007560"/>
              <a:ext cx="1442280" cy="144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005751" y="2728219"/>
              <a:ext cx="23604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Дорохина</a:t>
              </a:r>
              <a:r>
                <a:rPr lang="ru-RU" sz="1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Анастасия - исполнитель, критик, идейный специалист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52700" y="2593358"/>
              <a:ext cx="18204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Ныркова</a:t>
              </a:r>
              <a:r>
                <a:rPr lang="ru-RU" sz="1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Елизавета- исполнитель, креативный дизайнер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5405" y="3760320"/>
              <a:ext cx="15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latin typeface="Calibri" panose="020F0502020204030204" pitchFamily="34" charset="0"/>
                  <a:cs typeface="Calibri" panose="020F0502020204030204" pitchFamily="34" charset="0"/>
                </a:rPr>
                <a:t>Козлова Елизавета - исполнитель, аудио специалист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85769" y="3659083"/>
              <a:ext cx="146403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00" b="1" dirty="0"/>
                <a:t>Левченко Виктория - исполнитель, аудио специалист, креативный дизайнер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661558" y="4659598"/>
              <a:ext cx="2293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Блешинец</a:t>
              </a:r>
              <a:r>
                <a:rPr lang="ru-RU" sz="1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Юлия - исполнитель, идейный специалист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32028" y="4462058"/>
              <a:ext cx="18713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Шамаева</a:t>
              </a:r>
              <a:r>
                <a:rPr lang="ru-RU" sz="1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Анна - исполнитель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48736" y="4659598"/>
              <a:ext cx="26241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00" b="1" dirty="0" err="1"/>
                <a:t>Блешинец</a:t>
              </a:r>
              <a:r>
                <a:rPr lang="ru-RU" sz="1000" b="1" dirty="0"/>
                <a:t> Анастасия - исполнитель, генератор идей, критик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258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E9EE71-7804-2905-35A1-5CD8CD1AD43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8250CCB-8A19-284E-94F7-D4081277A250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18B311E-997A-489E-C33F-EEAA453493C4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7A23B2-7E56-B1B8-27FC-E1AD118BF04F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74;p17">
            <a:extLst>
              <a:ext uri="{FF2B5EF4-FFF2-40B4-BE49-F238E27FC236}">
                <a16:creationId xmlns:a16="http://schemas.microsoft.com/office/drawing/2014/main" id="{D267C6AC-9254-EBBC-77BD-290EA98AFF25}"/>
              </a:ext>
            </a:extLst>
          </p:cNvPr>
          <p:cNvSpPr/>
          <p:nvPr/>
        </p:nvSpPr>
        <p:spPr>
          <a:xfrm>
            <a:off x="2286190" y="3187055"/>
            <a:ext cx="27813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322336"/>
              </a:buClr>
              <a:buSzPts val="1300"/>
            </a:pPr>
            <a:r>
              <a:rPr lang="ru" sz="2000" err="1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Аглямова</a:t>
            </a:r>
            <a:r>
              <a:rPr lang="ru" sz="2000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 Оксана - лидер, спикер</a:t>
            </a:r>
            <a:endParaRPr lang="ru-RU" sz="1600" dirty="0">
              <a:solidFill>
                <a:schemeClr val="dk2"/>
              </a:solidFill>
              <a:latin typeface="Calibri"/>
              <a:cs typeface="Calibri"/>
            </a:endParaRPr>
          </a:p>
          <a:p>
            <a:pPr marL="0" marR="0" lvl="0" indent="0" algn="l">
              <a:spcAft>
                <a:spcPts val="0"/>
              </a:spcAft>
              <a:buNone/>
            </a:pPr>
            <a:r>
              <a:rPr lang="ru" sz="1600" dirty="0">
                <a:solidFill>
                  <a:srgbClr val="222222"/>
                </a:solidFill>
              </a:rPr>
              <a:t>simpatahka@yandex.ru</a:t>
            </a:r>
            <a:endParaRPr lang="ru" sz="1600" dirty="0"/>
          </a:p>
          <a:p>
            <a:r>
              <a:rPr lang="ru" dirty="0">
                <a:solidFill>
                  <a:schemeClr val="dk2"/>
                </a:solidFill>
                <a:sym typeface="Raleway Medium"/>
              </a:rPr>
              <a:t>8 909 567-40-37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 </a:t>
            </a:r>
            <a:endParaRPr sz="1600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</p:txBody>
      </p:sp>
      <p:sp>
        <p:nvSpPr>
          <p:cNvPr id="12" name="Google Shape;174;p17">
            <a:extLst>
              <a:ext uri="{FF2B5EF4-FFF2-40B4-BE49-F238E27FC236}">
                <a16:creationId xmlns:a16="http://schemas.microsoft.com/office/drawing/2014/main" id="{70AD97CE-E339-18E6-16EF-894664B151DD}"/>
              </a:ext>
            </a:extLst>
          </p:cNvPr>
          <p:cNvSpPr/>
          <p:nvPr/>
        </p:nvSpPr>
        <p:spPr>
          <a:xfrm>
            <a:off x="6631596" y="4149581"/>
            <a:ext cx="2137023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af-ZA"/>
              <a:t>https://t.me/SnowQueenGerda_bot</a:t>
            </a:r>
            <a:endParaRPr lang="ru" dirty="0">
              <a:solidFill>
                <a:schemeClr val="dk2"/>
              </a:solidFill>
              <a:latin typeface="Calibri"/>
              <a:cs typeface="Calibri"/>
            </a:endParaRPr>
          </a:p>
        </p:txBody>
      </p:sp>
      <p:pic>
        <p:nvPicPr>
          <p:cNvPr id="6" name="Picture 2" descr="C:\Users\LIZA\Desktop\оксана.png">
            <a:extLst>
              <a:ext uri="{FF2B5EF4-FFF2-40B4-BE49-F238E27FC236}">
                <a16:creationId xmlns:a16="http://schemas.microsoft.com/office/drawing/2014/main" id="{780CDCF0-04A5-95AE-34C0-5784FE21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94" y="926644"/>
            <a:ext cx="2134742" cy="2134742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6B47988-6B3F-6954-3F48-1AF5C26E2E4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687" r="-470" b="13862"/>
          <a:stretch/>
        </p:blipFill>
        <p:spPr>
          <a:xfrm>
            <a:off x="6535913" y="923613"/>
            <a:ext cx="2373737" cy="296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0039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C63379-C0B8-4BD9-83F1-45D66B269D31}">
  <ds:schemaRefs>
    <ds:schemaRef ds:uri="http://purl.org/dc/dcmitype/"/>
    <ds:schemaRef ds:uri="1cfccc0c-9394-48fd-a069-91e59a4312bb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9a71a08f-077a-41a9-aad3-034e276f871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3663</Words>
  <Application>Microsoft Office PowerPoint</Application>
  <PresentationFormat>Экран (16:9)</PresentationFormat>
  <Paragraphs>199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Simple Light</vt:lpstr>
      <vt:lpstr>Simple Light</vt:lpstr>
      <vt:lpstr>"Инклюзивный чат-бот для совместного досуга в семьях с детьми с ОВЗ по мотивам сказки Снежная королева" SBS-24 А21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User</cp:lastModifiedBy>
  <cp:revision>704</cp:revision>
  <dcterms:modified xsi:type="dcterms:W3CDTF">2024-10-31T08:56:01Z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