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6"/>
  </p:notesMasterIdLst>
  <p:sldIdLst>
    <p:sldId id="322" r:id="rId2"/>
    <p:sldId id="334" r:id="rId3"/>
    <p:sldId id="325" r:id="rId4"/>
    <p:sldId id="333" r:id="rId5"/>
    <p:sldId id="324" r:id="rId6"/>
    <p:sldId id="326" r:id="rId7"/>
    <p:sldId id="327" r:id="rId8"/>
    <p:sldId id="328" r:id="rId9"/>
    <p:sldId id="335" r:id="rId10"/>
    <p:sldId id="329" r:id="rId11"/>
    <p:sldId id="336" r:id="rId12"/>
    <p:sldId id="337" r:id="rId13"/>
    <p:sldId id="330" r:id="rId14"/>
    <p:sldId id="331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Gilroy-ExtraBold" panose="020B0604020202020204" charset="-52"/>
      <p:regular r:id="rId23"/>
    </p:embeddedFont>
    <p:embeddedFont>
      <p:font typeface="Microsoft Sans Serif" panose="020B0604020202020204" pitchFamily="34" charset="0"/>
      <p:regular r:id="rId24"/>
    </p:embeddedFont>
    <p:embeddedFont>
      <p:font typeface="Raleway SemiBold" panose="020B0604020202020204" charset="-52"/>
      <p:bold r:id="rId25"/>
      <p:boldItalic r:id="rId26"/>
    </p:embeddedFont>
    <p:embeddedFont>
      <p:font typeface="Trebuchet MS" panose="020B0603020202020204" pitchFamily="34" charset="0"/>
      <p:regular r:id="rId27"/>
      <p:bold r:id="rId28"/>
      <p:italic r:id="rId29"/>
      <p:boldItalic r:id="rId3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015084D-1AD4-4D18-9564-DD43779D8854}">
          <p14:sldIdLst>
            <p14:sldId id="322"/>
            <p14:sldId id="334"/>
            <p14:sldId id="325"/>
            <p14:sldId id="333"/>
            <p14:sldId id="324"/>
            <p14:sldId id="326"/>
            <p14:sldId id="327"/>
            <p14:sldId id="328"/>
            <p14:sldId id="335"/>
            <p14:sldId id="329"/>
            <p14:sldId id="336"/>
            <p14:sldId id="337"/>
            <p14:sldId id="330"/>
            <p14:sldId id="3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133" userDrawn="1">
          <p15:clr>
            <a:srgbClr val="A4A3A4"/>
          </p15:clr>
        </p15:guide>
        <p15:guide id="4" orient="horz" pos="2024" userDrawn="1">
          <p15:clr>
            <a:srgbClr val="A4A3A4"/>
          </p15:clr>
        </p15:guide>
        <p15:guide id="5" orient="horz" pos="2523" userDrawn="1">
          <p15:clr>
            <a:srgbClr val="A4A3A4"/>
          </p15:clr>
        </p15:guide>
        <p15:guide id="6" pos="211" userDrawn="1">
          <p15:clr>
            <a:srgbClr val="A4A3A4"/>
          </p15:clr>
        </p15:guide>
        <p15:guide id="7" pos="4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FCAF17"/>
    <a:srgbClr val="8F00FF"/>
    <a:srgbClr val="AAD7E0"/>
    <a:srgbClr val="FD493C"/>
    <a:srgbClr val="315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48"/>
    <p:restoredTop sz="96327"/>
  </p:normalViewPr>
  <p:slideViewPr>
    <p:cSldViewPr snapToGrid="0">
      <p:cViewPr varScale="1">
        <p:scale>
          <a:sx n="86" d="100"/>
          <a:sy n="86" d="100"/>
        </p:scale>
        <p:origin x="365" y="67"/>
      </p:cViewPr>
      <p:guideLst>
        <p:guide orient="horz" pos="2273"/>
        <p:guide pos="3840"/>
        <p:guide orient="horz" pos="4133"/>
        <p:guide orient="horz" pos="2024"/>
        <p:guide orient="horz" pos="2523"/>
        <p:guide pos="211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37F66-F550-9E4D-959E-622383CC06B2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41A1B-5A6C-5A44-904A-F58995260D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191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EDE7F-4E4E-4D89-D9D3-39915FDDA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84DBA7-B910-CCDB-5F26-E321A422D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91CB80-1CA9-FC4C-54A0-474470EF8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FEA583-BC48-8E83-243C-CC5E82CB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B4C80C-E3E3-41BC-B4C6-40D2ECA0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27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411402-59ED-3036-13D8-3E039827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21DED0-C9C2-A072-7649-329E4C293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391081-466B-4F8F-2233-6B7708E7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CDED61-299D-6166-93BF-9EC6C8E4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EA53FC-2F12-D82F-5D6C-46424ABA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33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29CBE4-57E2-E489-65DE-4880104C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7B9CA3-2435-434D-AD03-0F873E760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23FE69-60C8-1868-1AC9-6E9C8CCA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E38EF2-AF11-1730-7E90-EDF95DE5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AB3DB0-B30E-3885-E12A-9F9F4269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21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706BC-2E8D-3C93-736E-00F724CE1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139E13-02D1-FB0E-23B0-868362558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926C43-DF4D-C598-B31B-FD9F49FB0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45339F-ED26-12D6-ECD1-3B48FB7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027D27-1866-FE9E-740B-1EB7FF32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1F3922-C229-0E81-2D54-DD12F4CA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46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E75A7-527F-D6BC-9AA9-02BA451F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0F9786-6764-0C16-A45D-055706022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AF265D-6D5C-0118-F4A3-B3E5CE92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6A304D-579E-D0DE-7304-E54B968A4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6088A95-5C95-52F4-B13D-6AF68D1FC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8EBF002-B3E6-AF91-0AE2-2A41FE4D7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71B12A-946B-870B-F07A-2FEA6037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5EFF2FB-3DE4-75B6-9235-3A831D4C4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87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4F037-0B5E-F04F-4F66-CB0ADBAF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3CE45E-4184-4EB0-CDF2-3EADC033B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B7885F-1FC2-16B0-01CA-0630AD4AE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8E9FDE0-0633-1B48-3700-69D7A016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13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C21DAE4-1AA0-EB25-7AEB-C92BA76D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D58342-182D-A232-D569-CA28248F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4D9C0B-F653-BA3A-D8BA-C1EABAA6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85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4F5DB-C899-8EA4-FB93-74FE8DA20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EFE81B-7231-C4FE-1F94-4CDE9ADA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FFEFC4-67AD-9BA8-7D2E-C3B4F90EE8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628867-01B7-AB95-840B-CEE8C4B7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B9C9CA-05E5-7FC2-15B2-3924FD34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9EBE8-0CA7-281A-C7D9-7E3155B50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3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4B009-4B35-79F1-55A3-5E086DB9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40843B-7837-67D7-8B51-C9F0B72E6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AB2E5A-02A0-8EBD-BDE6-85F023CEE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8C6081-93DD-6F80-DC72-E4666A41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3EB520-0CF0-3AD5-D799-51FA38BA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343B63-AB78-0E36-F385-82662F2F8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00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33EA2-0E74-FC08-BF56-7791B7B6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45B48D-DF13-C7A5-2C06-596C54053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ECCF9B-5B1C-1CFC-A3AC-3649C5F1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F8B06B-8BB2-6674-D1EB-917A7718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BECC0E-F2F9-585E-8801-06A1186DB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61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C1B39A-8036-58B8-D4CD-1405D2B07C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01DD87-C9DC-2569-C8BE-A073C3926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0F4053-9B8F-AFF2-D50F-C7F2D7B6E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F42F47-F70B-53B1-077F-5ED77DDC3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48B3FC-8C5C-A401-592B-F951ABEE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590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637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589905"/>
            <a:ext cx="350818" cy="103197"/>
          </a:xfrm>
          <a:custGeom>
            <a:avLst/>
            <a:gdLst/>
            <a:ahLst/>
            <a:cxnLst/>
            <a:rect l="l" t="t" r="r" b="b"/>
            <a:pathLst>
              <a:path w="578485" h="170180">
                <a:moveTo>
                  <a:pt x="578128" y="0"/>
                </a:moveTo>
                <a:lnTo>
                  <a:pt x="0" y="0"/>
                </a:lnTo>
                <a:lnTo>
                  <a:pt x="0" y="170120"/>
                </a:lnTo>
                <a:lnTo>
                  <a:pt x="578128" y="170120"/>
                </a:lnTo>
                <a:lnTo>
                  <a:pt x="578128" y="0"/>
                </a:lnTo>
                <a:close/>
              </a:path>
            </a:pathLst>
          </a:custGeom>
          <a:solidFill>
            <a:srgbClr val="FBB3C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350602" y="589905"/>
            <a:ext cx="356595" cy="103197"/>
          </a:xfrm>
          <a:custGeom>
            <a:avLst/>
            <a:gdLst/>
            <a:ahLst/>
            <a:cxnLst/>
            <a:rect l="l" t="t" r="r" b="b"/>
            <a:pathLst>
              <a:path w="588010" h="170180">
                <a:moveTo>
                  <a:pt x="587448" y="0"/>
                </a:moveTo>
                <a:lnTo>
                  <a:pt x="0" y="0"/>
                </a:lnTo>
                <a:lnTo>
                  <a:pt x="0" y="170120"/>
                </a:lnTo>
                <a:lnTo>
                  <a:pt x="587448" y="170120"/>
                </a:lnTo>
                <a:lnTo>
                  <a:pt x="587448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706856" y="589905"/>
            <a:ext cx="338881" cy="103197"/>
          </a:xfrm>
          <a:custGeom>
            <a:avLst/>
            <a:gdLst/>
            <a:ahLst/>
            <a:cxnLst/>
            <a:rect l="l" t="t" r="r" b="b"/>
            <a:pathLst>
              <a:path w="558800" h="170180">
                <a:moveTo>
                  <a:pt x="558202" y="0"/>
                </a:moveTo>
                <a:lnTo>
                  <a:pt x="0" y="0"/>
                </a:lnTo>
                <a:lnTo>
                  <a:pt x="0" y="170120"/>
                </a:lnTo>
                <a:lnTo>
                  <a:pt x="558202" y="170120"/>
                </a:lnTo>
                <a:lnTo>
                  <a:pt x="558202" y="0"/>
                </a:lnTo>
                <a:close/>
              </a:path>
            </a:pathLst>
          </a:custGeom>
          <a:solidFill>
            <a:srgbClr val="FD493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bg object 19"/>
          <p:cNvSpPr/>
          <p:nvPr/>
        </p:nvSpPr>
        <p:spPr>
          <a:xfrm>
            <a:off x="1045376" y="589905"/>
            <a:ext cx="353899" cy="103197"/>
          </a:xfrm>
          <a:custGeom>
            <a:avLst/>
            <a:gdLst/>
            <a:ahLst/>
            <a:cxnLst/>
            <a:rect l="l" t="t" r="r" b="b"/>
            <a:pathLst>
              <a:path w="583564" h="170180">
                <a:moveTo>
                  <a:pt x="583186" y="0"/>
                </a:moveTo>
                <a:lnTo>
                  <a:pt x="0" y="0"/>
                </a:lnTo>
                <a:lnTo>
                  <a:pt x="0" y="170120"/>
                </a:lnTo>
                <a:lnTo>
                  <a:pt x="583186" y="170120"/>
                </a:lnTo>
                <a:lnTo>
                  <a:pt x="583186" y="0"/>
                </a:lnTo>
                <a:close/>
              </a:path>
            </a:pathLst>
          </a:custGeom>
          <a:solidFill>
            <a:srgbClr val="FCAF1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78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3781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1D6CE-65B5-DCA8-09D1-611C4422D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E62E62-B17B-4AE2-6BF9-B14C56851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431ADC-EE73-F07D-EBAA-5A3DC5D762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3CEDBD-A3EC-0AD7-49AB-EE2E1E3EC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48A182-DC2B-62F4-3817-8FBC240DD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5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1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6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0.png"/><Relationship Id="rId4" Type="http://schemas.microsoft.com/office/2007/relationships/hdphoto" Target="../media/hdphoto9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6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7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8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8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4.wdp"/><Relationship Id="rId18" Type="http://schemas.openxmlformats.org/officeDocument/2006/relationships/image" Target="../media/image10.png"/><Relationship Id="rId3" Type="http://schemas.openxmlformats.org/officeDocument/2006/relationships/image" Target="../media/image20.png"/><Relationship Id="rId7" Type="http://schemas.microsoft.com/office/2007/relationships/hdphoto" Target="../media/hdphoto8.wdp"/><Relationship Id="rId12" Type="http://schemas.openxmlformats.org/officeDocument/2006/relationships/image" Target="../media/image7.png"/><Relationship Id="rId17" Type="http://schemas.microsoft.com/office/2007/relationships/hdphoto" Target="../media/hdphoto6.wdp"/><Relationship Id="rId2" Type="http://schemas.openxmlformats.org/officeDocument/2006/relationships/image" Target="../media/image2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11" Type="http://schemas.microsoft.com/office/2007/relationships/hdphoto" Target="../media/hdphoto3.wdp"/><Relationship Id="rId5" Type="http://schemas.microsoft.com/office/2007/relationships/hdphoto" Target="../media/hdphoto1.wdp"/><Relationship Id="rId15" Type="http://schemas.microsoft.com/office/2007/relationships/hdphoto" Target="../media/hdphoto5.wdp"/><Relationship Id="rId10" Type="http://schemas.openxmlformats.org/officeDocument/2006/relationships/image" Target="../media/image6.png"/><Relationship Id="rId19" Type="http://schemas.microsoft.com/office/2007/relationships/hdphoto" Target="../media/hdphoto7.wdp"/><Relationship Id="rId4" Type="http://schemas.openxmlformats.org/officeDocument/2006/relationships/image" Target="../media/image4.png"/><Relationship Id="rId9" Type="http://schemas.microsoft.com/office/2007/relationships/hdphoto" Target="../media/hdphoto2.wdp"/><Relationship Id="rId1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A15A7C4D-68D2-4CE0-82E5-6CB571693FFB}"/>
              </a:ext>
            </a:extLst>
          </p:cNvPr>
          <p:cNvGrpSpPr/>
          <p:nvPr/>
        </p:nvGrpSpPr>
        <p:grpSpPr>
          <a:xfrm>
            <a:off x="1" y="-1859"/>
            <a:ext cx="12191830" cy="6859858"/>
            <a:chOff x="81011" y="-1859"/>
            <a:chExt cx="12110819" cy="6854148"/>
          </a:xfrm>
        </p:grpSpPr>
        <p:grpSp>
          <p:nvGrpSpPr>
            <p:cNvPr id="2" name="object 2"/>
            <p:cNvGrpSpPr/>
            <p:nvPr/>
          </p:nvGrpSpPr>
          <p:grpSpPr>
            <a:xfrm>
              <a:off x="4911624" y="-1859"/>
              <a:ext cx="7280206" cy="6854148"/>
              <a:chOff x="8098926" y="0"/>
              <a:chExt cx="12005600" cy="11302998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12116123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14113455" y="8474601"/>
                <a:ext cx="1997709" cy="2828289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B5D8E1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8098926" y="8476614"/>
                <a:ext cx="3990667" cy="2826384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D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18108087" y="0"/>
                <a:ext cx="1996439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448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6012" y="282416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18108087" y="2824186"/>
                <a:ext cx="1996439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18108087" y="5648435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21" name="object 2">
              <a:extLst>
                <a:ext uri="{FF2B5EF4-FFF2-40B4-BE49-F238E27FC236}">
                  <a16:creationId xmlns:a16="http://schemas.microsoft.com/office/drawing/2014/main" id="{60DCC83C-8E37-4A7E-AA94-44735F40B9F5}"/>
                </a:ext>
              </a:extLst>
            </p:cNvPr>
            <p:cNvGrpSpPr/>
            <p:nvPr/>
          </p:nvGrpSpPr>
          <p:grpSpPr>
            <a:xfrm>
              <a:off x="1289217" y="-1859"/>
              <a:ext cx="9691818" cy="6854082"/>
              <a:chOff x="10113612" y="0"/>
              <a:chExt cx="15982529" cy="11302890"/>
            </a:xfrm>
          </p:grpSpPr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094F2451-34F7-4D6E-BFAF-584731BB7AC1}"/>
                  </a:ext>
                </a:extLst>
              </p:cNvPr>
              <p:cNvSpPr/>
              <p:nvPr/>
            </p:nvSpPr>
            <p:spPr>
              <a:xfrm>
                <a:off x="10117521" y="0"/>
                <a:ext cx="15978265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9" name="object 10">
                <a:extLst>
                  <a:ext uri="{FF2B5EF4-FFF2-40B4-BE49-F238E27FC236}">
                    <a16:creationId xmlns:a16="http://schemas.microsoft.com/office/drawing/2014/main" id="{69A493EE-0D75-46E9-AB35-1260EC1B7357}"/>
                  </a:ext>
                </a:extLst>
              </p:cNvPr>
              <p:cNvSpPr/>
              <p:nvPr/>
            </p:nvSpPr>
            <p:spPr>
              <a:xfrm>
                <a:off x="14113455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4" name="object 15">
                <a:extLst>
                  <a:ext uri="{FF2B5EF4-FFF2-40B4-BE49-F238E27FC236}">
                    <a16:creationId xmlns:a16="http://schemas.microsoft.com/office/drawing/2014/main" id="{9450D7B0-F644-4F3C-ADB1-7BC0EAFF283A}"/>
                  </a:ext>
                </a:extLst>
              </p:cNvPr>
              <p:cNvSpPr/>
              <p:nvPr/>
            </p:nvSpPr>
            <p:spPr>
              <a:xfrm>
                <a:off x="24099703" y="8474602"/>
                <a:ext cx="1996438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6" name="object 17">
                <a:extLst>
                  <a:ext uri="{FF2B5EF4-FFF2-40B4-BE49-F238E27FC236}">
                    <a16:creationId xmlns:a16="http://schemas.microsoft.com/office/drawing/2014/main" id="{C0AB703F-FFE6-454E-B212-B5647416737D}"/>
                  </a:ext>
                </a:extLst>
              </p:cNvPr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931DE2BB-CF86-4C3D-860A-AEB9E228399F}"/>
                  </a:ext>
                </a:extLst>
              </p:cNvPr>
              <p:cNvSpPr/>
              <p:nvPr/>
            </p:nvSpPr>
            <p:spPr>
              <a:xfrm>
                <a:off x="10113612" y="8474600"/>
                <a:ext cx="3998538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574C6D6E-9B55-4097-AAA2-0FCF2213F7DD}"/>
                </a:ext>
              </a:extLst>
            </p:cNvPr>
            <p:cNvGrpSpPr/>
            <p:nvPr/>
          </p:nvGrpSpPr>
          <p:grpSpPr>
            <a:xfrm>
              <a:off x="81011" y="-1859"/>
              <a:ext cx="1211413" cy="5140294"/>
              <a:chOff x="81011" y="8272"/>
              <a:chExt cx="1211413" cy="5140294"/>
            </a:xfrm>
          </p:grpSpPr>
          <p:sp>
            <p:nvSpPr>
              <p:cNvPr id="38" name="object 11">
                <a:extLst>
                  <a:ext uri="{FF2B5EF4-FFF2-40B4-BE49-F238E27FC236}">
                    <a16:creationId xmlns:a16="http://schemas.microsoft.com/office/drawing/2014/main" id="{C8F21282-FC21-458D-A849-540FEB93C2ED}"/>
                  </a:ext>
                </a:extLst>
              </p:cNvPr>
              <p:cNvSpPr/>
              <p:nvPr/>
            </p:nvSpPr>
            <p:spPr>
              <a:xfrm>
                <a:off x="81011" y="8272"/>
                <a:ext cx="1211413" cy="1712767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9" name="object 12">
                <a:extLst>
                  <a:ext uri="{FF2B5EF4-FFF2-40B4-BE49-F238E27FC236}">
                    <a16:creationId xmlns:a16="http://schemas.microsoft.com/office/drawing/2014/main" id="{D17D8E83-9FAD-4528-BAF8-97BC0D05FA76}"/>
                  </a:ext>
                </a:extLst>
              </p:cNvPr>
              <p:cNvSpPr/>
              <p:nvPr/>
            </p:nvSpPr>
            <p:spPr>
              <a:xfrm>
                <a:off x="81011" y="1720854"/>
                <a:ext cx="1211413" cy="1713922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40" name="object 13">
                <a:extLst>
                  <a:ext uri="{FF2B5EF4-FFF2-40B4-BE49-F238E27FC236}">
                    <a16:creationId xmlns:a16="http://schemas.microsoft.com/office/drawing/2014/main" id="{584D255D-28B0-466F-9FDD-A5BF3B2C6C6C}"/>
                  </a:ext>
                </a:extLst>
              </p:cNvPr>
              <p:cNvSpPr/>
              <p:nvPr/>
            </p:nvSpPr>
            <p:spPr>
              <a:xfrm>
                <a:off x="81011" y="3433488"/>
                <a:ext cx="1211413" cy="1715078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</p:grpSp>
      <p:sp>
        <p:nvSpPr>
          <p:cNvPr id="19" name="object 19"/>
          <p:cNvSpPr txBox="1"/>
          <p:nvPr/>
        </p:nvSpPr>
        <p:spPr>
          <a:xfrm>
            <a:off x="1320114" y="5705121"/>
            <a:ext cx="2465819" cy="93149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2000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НАЦИОНАЛЬНАЯ ТЕХНОЛОГИЧЕСКАЯ ИНИЦИАТИВА</a:t>
            </a:r>
            <a:endParaRPr sz="2000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pic>
        <p:nvPicPr>
          <p:cNvPr id="49" name="Рисунок 4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30E3E0-02EF-436B-BE44-A67C80232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43" y="5271329"/>
            <a:ext cx="1834897" cy="1455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51" name="object 6">
            <a:extLst>
              <a:ext uri="{FF2B5EF4-FFF2-40B4-BE49-F238E27FC236}">
                <a16:creationId xmlns:a16="http://schemas.microsoft.com/office/drawing/2014/main" id="{64E0E948-3FCD-4B3B-A626-D0F5C0F08456}"/>
              </a:ext>
            </a:extLst>
          </p:cNvPr>
          <p:cNvSpPr/>
          <p:nvPr/>
        </p:nvSpPr>
        <p:spPr>
          <a:xfrm>
            <a:off x="-3167" y="5141494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C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9B099718-95F8-48EC-B6D9-901CAD40E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10" y="409232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" name="object 18" hidden="1">
            <a:extLst>
              <a:ext uri="{FF2B5EF4-FFF2-40B4-BE49-F238E27FC236}">
                <a16:creationId xmlns:a16="http://schemas.microsoft.com/office/drawing/2014/main" id="{1FE2821C-E326-4B0B-9904-92762EDBB72F}"/>
              </a:ext>
            </a:extLst>
          </p:cNvPr>
          <p:cNvSpPr txBox="1"/>
          <p:nvPr/>
        </p:nvSpPr>
        <p:spPr>
          <a:xfrm>
            <a:off x="1753748" y="391952"/>
            <a:ext cx="9583099" cy="9378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6600"/>
              </a:lnSpc>
              <a:spcBef>
                <a:spcPts val="58"/>
              </a:spcBef>
            </a:pPr>
            <a:r>
              <a:rPr lang="ru-RU" sz="6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Энергия города. Среда</a:t>
            </a:r>
            <a:endParaRPr sz="60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D5A306D8-4C99-4857-9802-68FBAE83A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035" y="5335497"/>
            <a:ext cx="2296171" cy="1623291"/>
          </a:xfrm>
          <a:prstGeom prst="rect">
            <a:avLst/>
          </a:prstGeom>
        </p:spPr>
      </p:pic>
      <p:sp>
        <p:nvSpPr>
          <p:cNvPr id="56" name="object 19">
            <a:extLst>
              <a:ext uri="{FF2B5EF4-FFF2-40B4-BE49-F238E27FC236}">
                <a16:creationId xmlns:a16="http://schemas.microsoft.com/office/drawing/2014/main" id="{8D8F2EF6-1C19-4208-BC78-B1271903882B}"/>
              </a:ext>
            </a:extLst>
          </p:cNvPr>
          <p:cNvSpPr txBox="1"/>
          <p:nvPr/>
        </p:nvSpPr>
        <p:spPr>
          <a:xfrm>
            <a:off x="8485845" y="5335497"/>
            <a:ext cx="2465819" cy="2851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ru-RU" spc="-97" dirty="0">
                <a:solidFill>
                  <a:srgbClr val="8F00FF"/>
                </a:solidFill>
                <a:latin typeface="Gilroy-ExtraBold" panose="020B0604020202020204" charset="-52"/>
                <a:cs typeface="Microsoft Sans Serif"/>
              </a:rPr>
              <a:t>АКСЕЛЕРАТОР ГУУ</a:t>
            </a:r>
            <a:endParaRPr dirty="0">
              <a:solidFill>
                <a:srgbClr val="8F00FF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57" name="object 15">
            <a:extLst>
              <a:ext uri="{FF2B5EF4-FFF2-40B4-BE49-F238E27FC236}">
                <a16:creationId xmlns:a16="http://schemas.microsoft.com/office/drawing/2014/main" id="{1C7AF060-111F-4488-B0FE-95018651C281}"/>
              </a:ext>
            </a:extLst>
          </p:cNvPr>
          <p:cNvSpPr/>
          <p:nvPr/>
        </p:nvSpPr>
        <p:spPr>
          <a:xfrm>
            <a:off x="9753980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16">
            <a:extLst>
              <a:ext uri="{FF2B5EF4-FFF2-40B4-BE49-F238E27FC236}">
                <a16:creationId xmlns:a16="http://schemas.microsoft.com/office/drawing/2014/main" id="{88971B2B-3F63-4091-B07F-A31721234A5F}"/>
              </a:ext>
            </a:extLst>
          </p:cNvPr>
          <p:cNvSpPr/>
          <p:nvPr/>
        </p:nvSpPr>
        <p:spPr>
          <a:xfrm>
            <a:off x="9753980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15">
            <a:extLst>
              <a:ext uri="{FF2B5EF4-FFF2-40B4-BE49-F238E27FC236}">
                <a16:creationId xmlns:a16="http://schemas.microsoft.com/office/drawing/2014/main" id="{112FDB4E-591E-4A01-8FAA-92204B775E04}"/>
              </a:ext>
            </a:extLst>
          </p:cNvPr>
          <p:cNvSpPr/>
          <p:nvPr/>
        </p:nvSpPr>
        <p:spPr>
          <a:xfrm>
            <a:off x="7930898" y="1651906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16">
            <a:extLst>
              <a:ext uri="{FF2B5EF4-FFF2-40B4-BE49-F238E27FC236}">
                <a16:creationId xmlns:a16="http://schemas.microsoft.com/office/drawing/2014/main" id="{21D91009-A2E1-4E0F-8688-0C7595F5F806}"/>
              </a:ext>
            </a:extLst>
          </p:cNvPr>
          <p:cNvSpPr/>
          <p:nvPr/>
        </p:nvSpPr>
        <p:spPr>
          <a:xfrm>
            <a:off x="8535055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1" name="object 19">
            <a:extLst>
              <a:ext uri="{FF2B5EF4-FFF2-40B4-BE49-F238E27FC236}">
                <a16:creationId xmlns:a16="http://schemas.microsoft.com/office/drawing/2014/main" id="{A0F762D0-B31B-45B9-82A7-241BCCFE902C}"/>
              </a:ext>
            </a:extLst>
          </p:cNvPr>
          <p:cNvSpPr txBox="1"/>
          <p:nvPr/>
        </p:nvSpPr>
        <p:spPr>
          <a:xfrm>
            <a:off x="1320114" y="5111477"/>
            <a:ext cx="1548370" cy="68527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4400" b="1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20.35</a:t>
            </a:r>
            <a:endParaRPr sz="4400" b="1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68139" y="2855623"/>
            <a:ext cx="8705704" cy="1286392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algn="ctr">
              <a:lnSpc>
                <a:spcPct val="106600"/>
              </a:lnSpc>
              <a:spcBef>
                <a:spcPts val="58"/>
              </a:spcBef>
            </a:pP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Gilroy-ExtraBold" panose="020B0604020202020204" charset="-52"/>
              </a:rPr>
              <a:t>Массажное кресло с функцией контроля осанки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Gilroy-ExtraBold" panose="020B0604020202020204" charset="-52"/>
              <a:cs typeface="Trebuchet MS"/>
            </a:endParaRPr>
          </a:p>
        </p:txBody>
      </p:sp>
      <p:sp>
        <p:nvSpPr>
          <p:cNvPr id="37" name="Заголовок">
            <a:extLst>
              <a:ext uri="{FF2B5EF4-FFF2-40B4-BE49-F238E27FC236}">
                <a16:creationId xmlns:a16="http://schemas.microsoft.com/office/drawing/2014/main" id="{73BFA161-A072-4250-916F-1F7F0EC05211}"/>
              </a:ext>
            </a:extLst>
          </p:cNvPr>
          <p:cNvSpPr txBox="1"/>
          <p:nvPr/>
        </p:nvSpPr>
        <p:spPr>
          <a:xfrm>
            <a:off x="1479019" y="461163"/>
            <a:ext cx="10635428" cy="713424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>
              <a:lnSpc>
                <a:spcPct val="85000"/>
              </a:lnSpc>
            </a:pP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</a:t>
            </a:r>
            <a:r>
              <a:rPr lang="ru-RU" sz="2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       </a:t>
            </a: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2.0</a:t>
            </a:r>
            <a:endParaRPr sz="54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0556CE4B-C22E-4C53-9BD2-26248E40C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2949" y="5599072"/>
            <a:ext cx="891221" cy="89122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CE2D36F-C13A-4C2F-B8C5-253F8549132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446" y="5620661"/>
            <a:ext cx="802393" cy="802393"/>
          </a:xfrm>
          <a:prstGeom prst="rect">
            <a:avLst/>
          </a:prstGeom>
          <a:noFill/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C63D2F2-E78A-4BDE-84CE-A3CA09D8E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106" y="2123426"/>
            <a:ext cx="854404" cy="85440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540AFC7-F7EA-465A-B84E-ABA3B3530E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330" y="3796368"/>
            <a:ext cx="910180" cy="91018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AF222AC4-DFD1-4963-A02F-93E5A67B9C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16747" y="5410770"/>
            <a:ext cx="1022984" cy="102298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68C6F89-566F-4909-8232-67473668FD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3833946"/>
            <a:ext cx="862365" cy="862365"/>
          </a:xfrm>
          <a:prstGeom prst="rect">
            <a:avLst/>
          </a:prstGeom>
        </p:spPr>
      </p:pic>
      <p:pic>
        <p:nvPicPr>
          <p:cNvPr id="63" name="Рисунок 62" hidden="1">
            <a:extLst>
              <a:ext uri="{FF2B5EF4-FFF2-40B4-BE49-F238E27FC236}">
                <a16:creationId xmlns:a16="http://schemas.microsoft.com/office/drawing/2014/main" id="{751E5569-A06D-401C-8861-46409F334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7661" y="5507909"/>
            <a:ext cx="982384" cy="982384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CD788FDA-17E0-46AF-8E88-7205C22DEF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2175357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06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FB9E1B7B-0099-4FAF-B356-DD6E82798654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2" name="object 6">
              <a:extLst>
                <a:ext uri="{FF2B5EF4-FFF2-40B4-BE49-F238E27FC236}">
                  <a16:creationId xmlns:a16="http://schemas.microsoft.com/office/drawing/2014/main" id="{412A5E2A-6D93-4BCD-8682-82BB175A1DF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7">
              <a:extLst>
                <a:ext uri="{FF2B5EF4-FFF2-40B4-BE49-F238E27FC236}">
                  <a16:creationId xmlns:a16="http://schemas.microsoft.com/office/drawing/2014/main" id="{72D29E4A-7DA5-4D21-9CA3-98750DE0510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4" name="object 15">
              <a:extLst>
                <a:ext uri="{FF2B5EF4-FFF2-40B4-BE49-F238E27FC236}">
                  <a16:creationId xmlns:a16="http://schemas.microsoft.com/office/drawing/2014/main" id="{EE6B99B1-CEE5-40FC-92BA-D7AAFA80617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0FAE1671-DC5F-4080-8A98-D83964D06345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7" name="object 4">
              <a:extLst>
                <a:ext uri="{FF2B5EF4-FFF2-40B4-BE49-F238E27FC236}">
                  <a16:creationId xmlns:a16="http://schemas.microsoft.com/office/drawing/2014/main" id="{92BE3D02-6BC6-41F0-A292-E8C5C5308027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5">
              <a:extLst>
                <a:ext uri="{FF2B5EF4-FFF2-40B4-BE49-F238E27FC236}">
                  <a16:creationId xmlns:a16="http://schemas.microsoft.com/office/drawing/2014/main" id="{3323B8C5-502E-4134-8BA9-F8FEB88DC0AC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7">
              <a:extLst>
                <a:ext uri="{FF2B5EF4-FFF2-40B4-BE49-F238E27FC236}">
                  <a16:creationId xmlns:a16="http://schemas.microsoft.com/office/drawing/2014/main" id="{4B2118B8-2743-465C-ADF4-65D38125DCBD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8">
              <a:extLst>
                <a:ext uri="{FF2B5EF4-FFF2-40B4-BE49-F238E27FC236}">
                  <a16:creationId xmlns:a16="http://schemas.microsoft.com/office/drawing/2014/main" id="{B685775D-A694-4911-85D9-79C021558597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0">
              <a:extLst>
                <a:ext uri="{FF2B5EF4-FFF2-40B4-BE49-F238E27FC236}">
                  <a16:creationId xmlns:a16="http://schemas.microsoft.com/office/drawing/2014/main" id="{801F928F-2CA7-461F-A686-D05ED7B1DB84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1">
              <a:extLst>
                <a:ext uri="{FF2B5EF4-FFF2-40B4-BE49-F238E27FC236}">
                  <a16:creationId xmlns:a16="http://schemas.microsoft.com/office/drawing/2014/main" id="{D68D13E0-9721-4BD9-A05F-33A99D6C8302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2">
              <a:extLst>
                <a:ext uri="{FF2B5EF4-FFF2-40B4-BE49-F238E27FC236}">
                  <a16:creationId xmlns:a16="http://schemas.microsoft.com/office/drawing/2014/main" id="{35263978-9983-420D-93B8-0DD5EC2BF8BD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14">
              <a:extLst>
                <a:ext uri="{FF2B5EF4-FFF2-40B4-BE49-F238E27FC236}">
                  <a16:creationId xmlns:a16="http://schemas.microsoft.com/office/drawing/2014/main" id="{A16418E9-FBA7-4932-8097-1AC0D85FF56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A35C4A52-2EDE-46E3-94CA-ED4BCFE0EC35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6" name="object 4">
              <a:extLst>
                <a:ext uri="{FF2B5EF4-FFF2-40B4-BE49-F238E27FC236}">
                  <a16:creationId xmlns:a16="http://schemas.microsoft.com/office/drawing/2014/main" id="{43665E24-A094-4AA9-85A8-3CAC92ABFAF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35F949BF-DA9D-4A23-AEB3-045C11777635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7" name="object 16">
              <a:extLst>
                <a:ext uri="{FF2B5EF4-FFF2-40B4-BE49-F238E27FC236}">
                  <a16:creationId xmlns:a16="http://schemas.microsoft.com/office/drawing/2014/main" id="{8D6A3CDC-D212-4272-BED4-6DBB6B1FFC41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4">
              <a:extLst>
                <a:ext uri="{FF2B5EF4-FFF2-40B4-BE49-F238E27FC236}">
                  <a16:creationId xmlns:a16="http://schemas.microsoft.com/office/drawing/2014/main" id="{6F939D48-53E4-466F-B489-2C1BC0391D8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5">
              <a:extLst>
                <a:ext uri="{FF2B5EF4-FFF2-40B4-BE49-F238E27FC236}">
                  <a16:creationId xmlns:a16="http://schemas.microsoft.com/office/drawing/2014/main" id="{2FB12E3E-68C0-44AE-9D38-155CFD12B95B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2">
              <a:extLst>
                <a:ext uri="{FF2B5EF4-FFF2-40B4-BE49-F238E27FC236}">
                  <a16:creationId xmlns:a16="http://schemas.microsoft.com/office/drawing/2014/main" id="{A609C503-E4DA-4A41-8E4A-1B0D05E18EC6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5">
              <a:extLst>
                <a:ext uri="{FF2B5EF4-FFF2-40B4-BE49-F238E27FC236}">
                  <a16:creationId xmlns:a16="http://schemas.microsoft.com/office/drawing/2014/main" id="{0C0443E3-AB86-4B64-9668-E76EE5135948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4">
              <a:extLst>
                <a:ext uri="{FF2B5EF4-FFF2-40B4-BE49-F238E27FC236}">
                  <a16:creationId xmlns:a16="http://schemas.microsoft.com/office/drawing/2014/main" id="{B5CA77FA-1E72-4A2D-92A4-50F788887755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16">
              <a:extLst>
                <a:ext uri="{FF2B5EF4-FFF2-40B4-BE49-F238E27FC236}">
                  <a16:creationId xmlns:a16="http://schemas.microsoft.com/office/drawing/2014/main" id="{8368196F-9D58-459C-B8B4-B7331B7FF1F2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3">
              <a:extLst>
                <a:ext uri="{FF2B5EF4-FFF2-40B4-BE49-F238E27FC236}">
                  <a16:creationId xmlns:a16="http://schemas.microsoft.com/office/drawing/2014/main" id="{2478BE80-1BD5-429F-8E8C-1EC39E6E18C2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58684556-AFB5-41EA-99BA-CBE4A27B7133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1917627" y="1791831"/>
            <a:ext cx="6514155" cy="360837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 algn="just"/>
            <a:r>
              <a:rPr lang="ru-RU" dirty="0">
                <a:latin typeface="Gilroy-ExtraBold" panose="020B0604020202020204" charset="-52"/>
              </a:rPr>
              <a:t>Стартап-проект направлен на решение проблемы неправильной осанки и ее последствий. Он предлагает комплексное массажное кресло, оснащенное инновационной системой контроля осанки. Эта система будет выявлять и корректировать положение тела пользователя, предоставляя рекомендации по его коррекции через систему обратной связи. Проект решает ключевую часть проблемы, связанную с профилактикой заболеваний позвоночника и улучшением общего состояния здоровья пользователя. Кроме того, продукт будет способствовать расслаблению и устранению мышечного напряжения, что дополнительно улучшит состояние пользователей.</a:t>
            </a:r>
            <a:endParaRPr sz="1486" dirty="0"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21462" y="961917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АКТУАЛЬНОСТЬ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6" y="231510"/>
            <a:ext cx="6565184" cy="305306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 marR="3081" algn="ctr">
              <a:lnSpc>
                <a:spcPct val="106600"/>
              </a:lnSpc>
              <a:spcBef>
                <a:spcPts val="58"/>
              </a:spcBef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Gilroy-ExtraBold" panose="020B0604020202020204" charset="-52"/>
              </a:rPr>
              <a:t>МАССАЖНОЕ КРЕСЛО С ФУНКЦИЕЙ КОНТРОЛЯ ОСАНКИ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D9A949D-0290-2F16-6240-4C0FA8088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" y="3689919"/>
            <a:ext cx="4094270" cy="2894777"/>
          </a:xfrm>
          <a:prstGeom prst="rect">
            <a:avLst/>
          </a:prstGeom>
        </p:spPr>
      </p:pic>
      <p:pic>
        <p:nvPicPr>
          <p:cNvPr id="49" name="Лого ГУУ">
            <a:extLst>
              <a:ext uri="{FF2B5EF4-FFF2-40B4-BE49-F238E27FC236}">
                <a16:creationId xmlns:a16="http://schemas.microsoft.com/office/drawing/2014/main" id="{3EC4B08C-90FD-4C8D-BF76-2EFB97BB0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847" y="351619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337E1BF8-5868-4199-8DD8-DEE0C8E03A7D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C519CAD-D7EF-4BC3-8B35-30EFCFD6C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14879" y="3942896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F1ECCCB9-787E-451D-8529-283A2CC171A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51633" y="451410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0426FF92-4781-48F5-8BB9-7F744E05D5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A0903FC7-04B2-4BDB-A745-E45D74EF8F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8923" y="2107050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A842E526-D4C7-4A3B-9765-A8691557280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6451" y="2081066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05AA3265-0CE4-409E-8BF3-E6C747E8BFE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854035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9832272A-0179-4507-8917-D00CAF0D7EB0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5230" y="2108180"/>
            <a:ext cx="933759" cy="933759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6A976FB2-D172-4832-BD02-2CB4BE1C993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6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12A5BC3F-7875-4FCB-B299-6E9D7A95FCD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36749BE9-7AE8-4FCC-A4E7-85E052460BE7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D8F0C742-A9D5-4E4E-A6E7-AC3DBEBB289A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CDED378C-E64F-4B5F-B93B-DD419B83258D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972D7C45-E5D4-489A-9FDB-764C784EBBCF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92ADEA06-1704-4A6A-B53F-C8D20C475423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C561268F-98F9-4167-86DA-E7CAABD4D6D9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E54F0F15-188F-4B72-B3ED-132D9510BD2A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D8803ABB-9754-4BE3-967C-08EF728A7122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id="{D6F49BA0-98AE-46C4-AD39-4D03CAB8EBE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id="{CB097DEC-F56C-4219-AA18-53410E2C0480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id="{BC120372-BA7F-4887-9008-71D4884EE77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id="{83752FCA-F4BA-40A8-8DF6-2D8416B3B9B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4D1CE876-F7D8-4D2F-A33E-AF883D7327E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BB6FA4A7-3956-4A9B-A371-BCCC2BA0405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A9356EB2-72F7-4972-A90F-EFAD23011EDD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id="{2C89FC14-1545-4526-A889-21E3D16FB8BA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id="{A7B767F4-6FE6-46FC-8504-C62C6F3385E6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id="{FE851A5D-8F73-4C41-AEA8-3DA043A8EEE8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4FD3F465-C4C8-4E61-BBE3-519A950A9AA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6A3EF6B1-A221-403D-A394-B082B37C031C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id="{730903F9-A5D6-4417-9B9E-48997FADDA0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EF18F2C6-1EDB-4C91-8397-287E343BB4AA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id="{52B41CF6-8420-4029-AC5A-99C1D7653D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id="{1C5503F4-BF40-49D2-8767-04EFAD8AF260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695325" y="1796442"/>
            <a:ext cx="5106726" cy="392935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algn="just"/>
            <a:r>
              <a:rPr lang="ru-RU" sz="1500" dirty="0" err="1">
                <a:latin typeface="Gilroy-ExtraBold" panose="020B0604020202020204" charset="-52"/>
              </a:rPr>
              <a:t>Стартап</a:t>
            </a:r>
            <a:r>
              <a:rPr lang="ru-RU" sz="1500" dirty="0">
                <a:latin typeface="Gilroy-ExtraBold" panose="020B0604020202020204" charset="-52"/>
              </a:rPr>
              <a:t>-проект предлагает уникальное массажное кресло, оснащенное:</a:t>
            </a:r>
          </a:p>
          <a:p>
            <a:pPr algn="just"/>
            <a:r>
              <a:rPr lang="ru-RU" sz="1500" dirty="0">
                <a:latin typeface="Gilroy-ExtraBold" panose="020B0604020202020204" charset="-52"/>
              </a:rPr>
              <a:t>Сенсорами, которые анализируют положение и осанку пользователя в реальном времени.</a:t>
            </a:r>
          </a:p>
          <a:p>
            <a:pPr algn="just"/>
            <a:r>
              <a:rPr lang="ru-RU" sz="1500" dirty="0">
                <a:latin typeface="Gilroy-ExtraBold" panose="020B0604020202020204" charset="-52"/>
              </a:rPr>
              <a:t>Интерактивной системой обратной связи, которая предупреждает пользователя о необходимости улучшения осанки через звуковые уведомления и визуальные подсказки на экране.</a:t>
            </a:r>
          </a:p>
          <a:p>
            <a:pPr algn="just"/>
            <a:r>
              <a:rPr lang="ru-RU" sz="1500" dirty="0">
                <a:latin typeface="Gilroy-ExtraBold" panose="020B0604020202020204" charset="-52"/>
              </a:rPr>
              <a:t>Настраиваемой массажной функциональностью, которая позволяет пользователю выбирать массажные режимы в зависимости от своих предпочтений и состояния.</a:t>
            </a:r>
          </a:p>
          <a:p>
            <a:pPr algn="just"/>
            <a:r>
              <a:rPr lang="ru-RU" sz="1500" dirty="0">
                <a:latin typeface="Gilroy-ExtraBold" panose="020B0604020202020204" charset="-52"/>
              </a:rPr>
              <a:t>Таким образом, потребители смогут не только наслаждаться массажем, но и предоставлять своему телу заботу и внимание, необходимое для поддержания правильной осанки.</a:t>
            </a:r>
            <a:endParaRPr lang="ru-RU" sz="1500" dirty="0">
              <a:latin typeface="Gilroy-ExtraBold" panose="020B0604020202020204" charset="-52"/>
              <a:cs typeface="Microsoft Sans Serif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12870" y="927346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РЕШЕНИЕ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EBBB835-2A74-4E1C-A7D1-9E53F3A91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969" y="2914505"/>
            <a:ext cx="4636874" cy="3676974"/>
          </a:xfrm>
          <a:prstGeom prst="rect">
            <a:avLst/>
          </a:prstGeom>
        </p:spPr>
      </p:pic>
      <p:sp>
        <p:nvSpPr>
          <p:cNvPr id="39" name="Тема">
            <a:extLst>
              <a:ext uri="{FF2B5EF4-FFF2-40B4-BE49-F238E27FC236}">
                <a16:creationId xmlns:a16="http://schemas.microsoft.com/office/drawing/2014/main" id="{C08DF701-3587-4E48-B875-52DAE56C58E6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14E43816-88D4-466E-B28C-C296E1854C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3FC522C3-5BE1-4773-8A61-083C6EFCF1C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4A58C7F2-3199-4CA2-AB39-090B18FA85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508F677-3A44-486C-B70D-563C732D26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C724FDD4-293E-4F0A-A50F-1182734257E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1B45A451-EFE5-4DAD-83BD-E26CF34E732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460466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73F50D8D-1DCB-40FF-97CF-7EAE583999DD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5B14CDE-7291-4477-9892-051283A5DD8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47363" y="3922911"/>
            <a:ext cx="812097" cy="812097"/>
          </a:xfrm>
          <a:prstGeom prst="rect">
            <a:avLst/>
          </a:prstGeom>
        </p:spPr>
      </p:pic>
      <p:sp>
        <p:nvSpPr>
          <p:cNvPr id="55" name="Название проекта"/>
          <p:cNvSpPr txBox="1">
            <a:spLocks/>
          </p:cNvSpPr>
          <p:nvPr/>
        </p:nvSpPr>
        <p:spPr>
          <a:xfrm>
            <a:off x="521416" y="231510"/>
            <a:ext cx="6565184" cy="305306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8" b="1" i="0" kern="120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7701" marR="3081" algn="ctr">
              <a:lnSpc>
                <a:spcPct val="106600"/>
              </a:lnSpc>
              <a:spcBef>
                <a:spcPts val="58"/>
              </a:spcBef>
            </a:pPr>
            <a:r>
              <a:rPr lang="ru-RU" sz="1800">
                <a:solidFill>
                  <a:schemeClr val="accent1">
                    <a:lumMod val="75000"/>
                  </a:schemeClr>
                </a:solidFill>
                <a:latin typeface="Gilroy-ExtraBold" panose="020B0604020202020204" charset="-52"/>
              </a:rPr>
              <a:t>МАССАЖНОЕ КРЕСЛО С ФУНКЦИЕЙ КОНТРОЛЯ ОСАНКИ</a:t>
            </a:r>
            <a:endParaRPr lang="ru-RU" sz="1800" dirty="0">
              <a:solidFill>
                <a:schemeClr val="accent1">
                  <a:lumMod val="75000"/>
                </a:schemeClr>
              </a:solidFill>
              <a:latin typeface="Gilroy-ExtraBold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31354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306D0FD2-A415-4F67-837C-D5308A487BB4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D09F050E-466D-45ED-8D63-6C2FCD86558A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344D86CC-6753-43A6-B364-19EBE75C9B16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F17352F6-5B1A-4C32-93E5-BE8629286A1E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1997607D-4DF3-4CEA-86B5-5306F0AA792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20594E3D-E87D-449C-9118-35D91EA76175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7A5847C8-BA03-4EB0-B8C0-62F2A25E57AA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6F7FA479-CC78-4ECE-A299-61E975979F7C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D37B7076-C66C-40F1-892B-EA931BA833E9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id="{161D96AF-B828-4361-B640-A69F9566222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id="{238EE5AF-508D-4610-B8FD-AF9ED6D669DE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id="{1E8E5EC9-3B02-40B7-AFB8-C4F1A423E073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id="{38A5482D-D550-4294-B983-5D78FF99A3C6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2533CA0D-26CB-481A-BF0B-90835707B4C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32DD6758-96C2-4B52-BF15-1EFF0C15E8E6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2578D839-3902-4791-BEF0-3857D587F5E1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id="{0B910C66-316F-42DF-A997-95993BC2E9A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id="{C871CB96-7712-428B-BBB4-6FA87F4076C7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id="{FFC48002-305F-47FF-A9C6-4E6379E7BAB3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0E31DE71-034A-4128-A213-93F5D3B95CA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6CDAA5C1-E5DA-4158-B23E-49ADB1DE358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id="{86EB0950-03A1-413F-951F-F0933918B97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340E8A2C-D849-4464-BEB0-BBB7693F7D9E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id="{8213FBB8-EAD5-4F09-8E6F-A298A2665F54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id="{E18598CB-0903-4D5A-8E48-2CFF3272073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06088" y="942564"/>
            <a:ext cx="8460785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cap="all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Визуализация продукта</a:t>
            </a:r>
            <a:endParaRPr sz="3600" cap="all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Описание">
            <a:extLst>
              <a:ext uri="{FF2B5EF4-FFF2-40B4-BE49-F238E27FC236}">
                <a16:creationId xmlns:a16="http://schemas.microsoft.com/office/drawing/2014/main" id="{762FCEDE-80AB-FF24-A7FE-A09AD3E4E06E}"/>
              </a:ext>
            </a:extLst>
          </p:cNvPr>
          <p:cNvSpPr txBox="1"/>
          <p:nvPr/>
        </p:nvSpPr>
        <p:spPr>
          <a:xfrm>
            <a:off x="695324" y="1793886"/>
            <a:ext cx="7762875" cy="4593258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ru-RU" dirty="0"/>
              <a:t>В </a:t>
            </a:r>
            <a:r>
              <a:rPr lang="ru-RU" sz="1400" dirty="0">
                <a:latin typeface="Gilroy-ExtraBold" panose="020B0604020202020204" charset="-52"/>
              </a:rPr>
              <a:t>рамках </a:t>
            </a:r>
            <a:r>
              <a:rPr lang="ru-RU" sz="1400" dirty="0" err="1">
                <a:latin typeface="Gilroy-ExtraBold" panose="020B0604020202020204" charset="-52"/>
              </a:rPr>
              <a:t>стартап</a:t>
            </a:r>
            <a:r>
              <a:rPr lang="ru-RU" sz="1400" dirty="0">
                <a:latin typeface="Gilroy-ExtraBold" panose="020B0604020202020204" charset="-52"/>
              </a:rPr>
              <a:t>-проекта будет разработано и продаваться массажное кресло с интегрированной функцией контроля осанки. Это устройство представляет собой современное массажное кресло, оснащенное сенсорами и умной технологией, которая отслеживает положение тела пользователя и его осанку в реальном времени.</a:t>
            </a:r>
          </a:p>
          <a:p>
            <a:r>
              <a:rPr lang="ru-RU" sz="1400" dirty="0">
                <a:latin typeface="Gilroy-ExtraBold" panose="020B0604020202020204" charset="-52"/>
              </a:rPr>
              <a:t>Основные характеристики продукта:</a:t>
            </a:r>
          </a:p>
          <a:p>
            <a:r>
              <a:rPr lang="ru-RU" sz="1400" dirty="0">
                <a:latin typeface="Gilroy-ExtraBold" panose="020B0604020202020204" charset="-52"/>
              </a:rPr>
              <a:t>Массажные функции: кресло обеспечит разнообразные типы массажа (классический, </a:t>
            </a:r>
            <a:r>
              <a:rPr lang="ru-RU" sz="1400" dirty="0" err="1">
                <a:latin typeface="Gilroy-ExtraBold" panose="020B0604020202020204" charset="-52"/>
              </a:rPr>
              <a:t>shiatsu</a:t>
            </a:r>
            <a:r>
              <a:rPr lang="ru-RU" sz="1400" dirty="0">
                <a:latin typeface="Gilroy-ExtraBold" panose="020B0604020202020204" charset="-52"/>
              </a:rPr>
              <a:t>, роликовый) для снятия напряжения и улучшения кровообращения.</a:t>
            </a:r>
          </a:p>
          <a:p>
            <a:r>
              <a:rPr lang="ru-RU" sz="1400" dirty="0">
                <a:latin typeface="Gilroy-ExtraBold" panose="020B0604020202020204" charset="-52"/>
              </a:rPr>
              <a:t>Система контроля осанки: встроенные сенсоры анализируют осанку пользователя и подают уведомления через мобильное приложение, предлагая корректировки и рекомендации.</a:t>
            </a:r>
          </a:p>
          <a:p>
            <a:r>
              <a:rPr lang="ru-RU" sz="1400" dirty="0">
                <a:latin typeface="Gilroy-ExtraBold" panose="020B0604020202020204" charset="-52"/>
              </a:rPr>
              <a:t>Интеграция с приложением: пользователи смогут синхронизировать кресло со специальным мобильным приложением для получения персонализированных рекомендаций, а также контроля своего прогресса.</a:t>
            </a:r>
          </a:p>
          <a:p>
            <a:r>
              <a:rPr lang="ru-RU" sz="1400" dirty="0">
                <a:latin typeface="Gilroy-ExtraBold" panose="020B0604020202020204" charset="-52"/>
              </a:rPr>
              <a:t>Дизайн и комфорт: массажное кресло будет выполнено в современном и эргономичном дизайне, что позволит ему гармонично вписаться в любой интерьер.</a:t>
            </a:r>
          </a:p>
          <a:p>
            <a:r>
              <a:rPr lang="ru-RU" sz="1400" dirty="0">
                <a:latin typeface="Gilroy-ExtraBold" panose="020B0604020202020204" charset="-52"/>
              </a:rPr>
              <a:t>Пользовательский интерфейс: удобный интерфейс и возможность настройки массажных режимов обеспечат комфорт и желаемый эффект для различных категорий пользователей.</a:t>
            </a:r>
          </a:p>
          <a:p>
            <a:pPr marL="12700"/>
            <a:endParaRPr lang="ru-RU" sz="1400" dirty="0">
              <a:latin typeface="Gilroy-ExtraBold" panose="020B0604020202020204" charset="-52"/>
              <a:cs typeface="Microsoft Sans Serif"/>
            </a:endParaRPr>
          </a:p>
          <a:p>
            <a:pPr marL="12700"/>
            <a:endParaRPr lang="ru-RU" sz="1400" dirty="0">
              <a:latin typeface="Gilroy-ExtraBold" panose="020B0604020202020204" charset="-52"/>
              <a:cs typeface="Microsoft Sans Serif"/>
            </a:endParaRPr>
          </a:p>
          <a:p>
            <a:pPr marL="12700"/>
            <a:endParaRPr lang="ru-RU" sz="1400" dirty="0">
              <a:latin typeface="Gilroy-ExtraBold" panose="020B0604020202020204" charset="-52"/>
              <a:cs typeface="Microsoft Sans Serif"/>
            </a:endParaRPr>
          </a:p>
          <a:p>
            <a:pPr marL="12700" marR="938530"/>
            <a:endParaRPr sz="1400" dirty="0">
              <a:latin typeface="Gilroy-ExtraBold" panose="020B0604020202020204" charset="-52"/>
              <a:cs typeface="Microsoft Sans Serif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8EF4C2E-6E00-4E7D-8F85-8AD433212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16000" contrast="-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61949" y="1701997"/>
            <a:ext cx="2439676" cy="3448378"/>
          </a:xfrm>
          <a:prstGeom prst="rect">
            <a:avLst/>
          </a:prstGeom>
        </p:spPr>
      </p:pic>
      <p:sp>
        <p:nvSpPr>
          <p:cNvPr id="39" name="Тема">
            <a:extLst>
              <a:ext uri="{FF2B5EF4-FFF2-40B4-BE49-F238E27FC236}">
                <a16:creationId xmlns:a16="http://schemas.microsoft.com/office/drawing/2014/main" id="{BAAD26CF-FF75-4024-A15E-7EAB6B25AD41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3EE378CB-F124-4B36-B4C7-EEF36B101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470C9076-8F7F-4359-A6AB-44F36C64435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62355" y="3937903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19AC86DE-786B-4345-AC51-1A819D7004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DF7B1C46-53AE-42C6-B92E-78F0CD7115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589E2380-6733-4C46-83D3-622032B609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9A0852F7-6401-42FB-AD8E-F638D82AE94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07EFAACD-4E5F-495D-A786-03E40637CD0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58DB9AC-4FDA-44CA-AFA2-0C28D79C982D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49289"/>
            <a:ext cx="933759" cy="933759"/>
          </a:xfrm>
          <a:prstGeom prst="rect">
            <a:avLst/>
          </a:prstGeom>
        </p:spPr>
      </p:pic>
      <p:sp>
        <p:nvSpPr>
          <p:cNvPr id="54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6" y="231510"/>
            <a:ext cx="6565184" cy="305306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 marR="3081" algn="ctr">
              <a:lnSpc>
                <a:spcPct val="106600"/>
              </a:lnSpc>
              <a:spcBef>
                <a:spcPts val="58"/>
              </a:spcBef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Gilroy-ExtraBold" panose="020B0604020202020204" charset="-52"/>
              </a:rPr>
              <a:t>МАССАЖНОЕ КРЕСЛО С ФУНКЦИЕЙ КОНТРОЛЯ ОСАНКИ</a:t>
            </a:r>
          </a:p>
        </p:txBody>
      </p:sp>
    </p:spTree>
    <p:extLst>
      <p:ext uri="{BB962C8B-B14F-4D97-AF65-F5344CB8AC3E}">
        <p14:creationId xmlns:p14="http://schemas.microsoft.com/office/powerpoint/2010/main" val="3037475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3DA6E234-43D4-4D49-9189-B20DE0C2E032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1DC98009-DC5D-4CC7-9C0B-A6116791521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E8E593FB-BD93-4242-8FCF-910D38171E2D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DEF79C3B-66D5-410C-9892-9CB424D13C1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3101C7EB-0100-4481-92AB-81BC62F5946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4" name="object 4">
              <a:extLst>
                <a:ext uri="{FF2B5EF4-FFF2-40B4-BE49-F238E27FC236}">
                  <a16:creationId xmlns:a16="http://schemas.microsoft.com/office/drawing/2014/main" id="{806FC2A3-B569-4A28-BC4B-3E704DF79FF8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5" name="object 5">
              <a:extLst>
                <a:ext uri="{FF2B5EF4-FFF2-40B4-BE49-F238E27FC236}">
                  <a16:creationId xmlns:a16="http://schemas.microsoft.com/office/drawing/2014/main" id="{0B78E7D5-7A98-4F1F-87C6-651188E2404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7">
              <a:extLst>
                <a:ext uri="{FF2B5EF4-FFF2-40B4-BE49-F238E27FC236}">
                  <a16:creationId xmlns:a16="http://schemas.microsoft.com/office/drawing/2014/main" id="{CC70F8DB-94F5-4D05-9E8D-8AFBAEAC8AC3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8">
              <a:extLst>
                <a:ext uri="{FF2B5EF4-FFF2-40B4-BE49-F238E27FC236}">
                  <a16:creationId xmlns:a16="http://schemas.microsoft.com/office/drawing/2014/main" id="{E911403A-87C7-4B9C-811E-738A423E3421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10">
              <a:extLst>
                <a:ext uri="{FF2B5EF4-FFF2-40B4-BE49-F238E27FC236}">
                  <a16:creationId xmlns:a16="http://schemas.microsoft.com/office/drawing/2014/main" id="{2DCC29A9-ABD7-427B-A006-C6B50CB48B98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1">
              <a:extLst>
                <a:ext uri="{FF2B5EF4-FFF2-40B4-BE49-F238E27FC236}">
                  <a16:creationId xmlns:a16="http://schemas.microsoft.com/office/drawing/2014/main" id="{01676FF1-5BD5-406F-AD8E-A410AFD56F6A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2">
              <a:extLst>
                <a:ext uri="{FF2B5EF4-FFF2-40B4-BE49-F238E27FC236}">
                  <a16:creationId xmlns:a16="http://schemas.microsoft.com/office/drawing/2014/main" id="{D9796762-8949-43B2-887C-A427FD40946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4">
              <a:extLst>
                <a:ext uri="{FF2B5EF4-FFF2-40B4-BE49-F238E27FC236}">
                  <a16:creationId xmlns:a16="http://schemas.microsoft.com/office/drawing/2014/main" id="{A1424449-60D3-452E-B4C7-50CDA14BF87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4">
              <a:extLst>
                <a:ext uri="{FF2B5EF4-FFF2-40B4-BE49-F238E27FC236}">
                  <a16:creationId xmlns:a16="http://schemas.microsoft.com/office/drawing/2014/main" id="{085E4B4A-6285-4199-96FC-EA7A9BF2FAA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id="{2E2503B6-90B6-4E2A-B896-E2F8CEC8026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3601C259-F30D-4B44-840B-6AEB1248778F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4E0FD1FE-A3A9-4907-9CC9-CE28B495A00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AD55ECD6-F623-4CCA-8A70-77997BD86E7B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9C8C21AF-CA9A-4557-87E1-294BE8A6A292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BD932902-2E5A-4546-97D7-942092853FF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517AD2A2-BF67-4594-BEAD-F75F2EC12C30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D1210B19-5C15-479D-96C6-E47667316A0E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B5D42480-8C65-4DE6-8D8A-E273B22E2598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EA8BD9E9-6669-4F3B-9140-6CB6DE77168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995DD00C-5A1A-4328-A983-EB98E789F6F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795240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ПРОРАБОТКА ИДЕИ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7218326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МАССАЖНОЕ КРЕСЛО С ФУНКЦИЕЙ КОНТРОЛЯ ОСАНКИ</a:t>
            </a:r>
            <a:endParaRPr sz="1789" dirty="0">
              <a:solidFill>
                <a:schemeClr val="accent1">
                  <a:lumMod val="75000"/>
                </a:schemeClr>
              </a:solidFill>
              <a:latin typeface="Gilroy-ExtraBold" panose="020B0604020202020204" charset="-52"/>
              <a:cs typeface="Arial"/>
            </a:endParaRPr>
          </a:p>
        </p:txBody>
      </p:sp>
      <p:sp>
        <p:nvSpPr>
          <p:cNvPr id="18" name="Описание"/>
          <p:cNvSpPr txBox="1"/>
          <p:nvPr/>
        </p:nvSpPr>
        <p:spPr>
          <a:xfrm>
            <a:off x="306160" y="1468927"/>
            <a:ext cx="8201026" cy="4749805"/>
          </a:xfrm>
          <a:prstGeom prst="rect">
            <a:avLst/>
          </a:prstGeom>
        </p:spPr>
        <p:txBody>
          <a:bodyPr vert="horz" wrap="square" lIns="0" tIns="316908" rIns="0" bIns="0" rtlCol="0">
            <a:spAutoFit/>
          </a:bodyPr>
          <a:lstStyle/>
          <a:p>
            <a:pPr marL="12700" marR="938530"/>
            <a:r>
              <a:rPr lang="ru-RU" sz="1486" spc="-15" dirty="0">
                <a:latin typeface="Raleway SemiBold" panose="020B0604020202020204" charset="-52"/>
                <a:cs typeface="Microsoft Sans Serif"/>
              </a:rPr>
              <a:t>1</a:t>
            </a:r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) Целевая аудитория:</a:t>
            </a:r>
          </a:p>
          <a:p>
            <a:pPr marL="12700" marR="938530"/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Мужчины и женщины </a:t>
            </a:r>
            <a:r>
              <a:rPr lang="ru-RU" sz="1300" dirty="0">
                <a:latin typeface="Gilroy-ExtraBold" panose="020B0604020202020204" charset="-52"/>
              </a:rPr>
              <a:t>25-55 лет</a:t>
            </a:r>
            <a:endParaRPr lang="ru-RU" sz="1300" spc="-15" dirty="0">
              <a:latin typeface="Gilroy-ExtraBold" panose="020B0604020202020204" charset="-52"/>
              <a:cs typeface="Microsoft Sans Serif"/>
            </a:endParaRPr>
          </a:p>
          <a:p>
            <a:pPr marL="12700" marR="938530"/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2) Ответьте на вопрос:</a:t>
            </a:r>
          </a:p>
          <a:p>
            <a:pPr marL="298450" marR="938530" indent="-285750">
              <a:buFontTx/>
              <a:buChar char="-"/>
            </a:pPr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В какой ситуации ваша целевая аудитория захочет купить ваш продукт?</a:t>
            </a:r>
          </a:p>
          <a:p>
            <a:r>
              <a:rPr lang="ru-RU" sz="1300" dirty="0">
                <a:latin typeface="Gilroy-ExtraBold" panose="020B0604020202020204" charset="-52"/>
              </a:rPr>
              <a:t>Люди, работающие в офисах или удаленно (большую часть времени проводят сидя).</a:t>
            </a:r>
          </a:p>
          <a:p>
            <a:r>
              <a:rPr lang="ru-RU" sz="1300" dirty="0">
                <a:latin typeface="Gilroy-ExtraBold" panose="020B0604020202020204" charset="-52"/>
              </a:rPr>
              <a:t>Стремящиеся вести здоровый образ жизни.</a:t>
            </a:r>
          </a:p>
          <a:p>
            <a:r>
              <a:rPr lang="ru-RU" sz="1300" dirty="0">
                <a:latin typeface="Gilroy-ExtraBold" panose="020B0604020202020204" charset="-52"/>
              </a:rPr>
              <a:t>Заинтересованные в оптимизации своего физического и эмоционального состояния.</a:t>
            </a:r>
            <a:endParaRPr lang="ru-RU" sz="1300" spc="-15" dirty="0">
              <a:latin typeface="Gilroy-ExtraBold" panose="020B0604020202020204" charset="-52"/>
              <a:cs typeface="Microsoft Sans Serif"/>
            </a:endParaRPr>
          </a:p>
          <a:p>
            <a:pPr marL="12700" marR="938530"/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3) Результаты опроса целевой аудитории:</a:t>
            </a:r>
          </a:p>
          <a:p>
            <a:pPr marL="12700" marR="938530"/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 (диаграммы, графики с результатами опроса)</a:t>
            </a:r>
            <a:br>
              <a:rPr lang="en-US" sz="1300" spc="-15" dirty="0">
                <a:latin typeface="Gilroy-ExtraBold" panose="020B0604020202020204" charset="-52"/>
                <a:cs typeface="Microsoft Sans Serif"/>
              </a:rPr>
            </a:br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Опрос</a:t>
            </a:r>
          </a:p>
          <a:p>
            <a:pPr marL="12700" marR="938530"/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Как вы оцениваете своё общее состояние здоровья?</a:t>
            </a:r>
          </a:p>
          <a:p>
            <a:pPr marL="12700" marR="938530"/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Используете ли вы массажные кресла?</a:t>
            </a:r>
          </a:p>
          <a:p>
            <a:pPr marL="12700" marR="938530"/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Заинтересованы ли вы в функции контроля осанки?</a:t>
            </a:r>
          </a:p>
          <a:p>
            <a:pPr marL="12700" marR="938530"/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Как часто вы сталкиваетесь с проблемами, связанными с осанкой?</a:t>
            </a:r>
          </a:p>
          <a:p>
            <a:pPr marL="12700" marR="938530"/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Насколько важна для вас функция контроля осанки в массажном кресле?</a:t>
            </a:r>
          </a:p>
          <a:p>
            <a:pPr marL="12700" marR="938530"/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Результаты:</a:t>
            </a:r>
          </a:p>
          <a:p>
            <a:pPr marL="12700" marR="938530"/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Общее состояние здоровья: 60% респондентов оценивают своё здоровье как «хорошее», 30% — «удовлетворительное», 10% — «плохое».</a:t>
            </a:r>
          </a:p>
          <a:p>
            <a:pPr marL="12700" marR="938530"/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Известность массажных кресел: 70% респондентов слышали о массажных креслах, и только 30% из них пользовались ими хотя бы раз.</a:t>
            </a:r>
          </a:p>
          <a:p>
            <a:pPr marL="12700" marR="938530"/>
            <a:r>
              <a:rPr lang="ru-RU" sz="1300" spc="-15" dirty="0">
                <a:latin typeface="Gilroy-ExtraBold" panose="020B0604020202020204" charset="-52"/>
                <a:cs typeface="Microsoft Sans Serif"/>
              </a:rPr>
              <a:t>Интерес к функции контроля осанки: 85% опрошенных признались, что заинтересованы в функции контроля осанки.</a:t>
            </a: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853B7B5-D342-4D10-ACAF-EA08EA8BF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958" y="3232306"/>
            <a:ext cx="3359173" cy="3359173"/>
          </a:xfrm>
          <a:prstGeom prst="rect">
            <a:avLst/>
          </a:prstGeom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68E9FA06-F6BB-43AB-8019-8D76847A0974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FA2B7FE-A9D8-4458-AEC7-E152FA0877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3994" y="2127184"/>
            <a:ext cx="834606" cy="834606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34518EB1-51CF-4FBC-B72B-033B9D51BDD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3898F93-85C3-4AF1-9F50-AFB73E74E4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8699" y="377376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94C81403-4BC8-4950-ACCB-9E3110B167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D263CE57-4B63-4933-9FE1-0DD716E7630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EF61FD85-73E7-4BAA-847E-B9009D513FA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4426" y="3928336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1503C543-C0E3-43C2-9CED-396DD76E64D6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CD5BA7C1-B411-4109-A616-9C8B7750FAF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3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3AFEF683-0BEB-4FAC-9CC2-5D820EAEC45E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9" name="object 6">
              <a:extLst>
                <a:ext uri="{FF2B5EF4-FFF2-40B4-BE49-F238E27FC236}">
                  <a16:creationId xmlns:a16="http://schemas.microsoft.com/office/drawing/2014/main" id="{D6BD77BA-9C7F-4287-B257-DA639EA9D7D9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7">
              <a:extLst>
                <a:ext uri="{FF2B5EF4-FFF2-40B4-BE49-F238E27FC236}">
                  <a16:creationId xmlns:a16="http://schemas.microsoft.com/office/drawing/2014/main" id="{AE375CA1-F9DE-438E-A001-23B79B17A9CA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5">
              <a:extLst>
                <a:ext uri="{FF2B5EF4-FFF2-40B4-BE49-F238E27FC236}">
                  <a16:creationId xmlns:a16="http://schemas.microsoft.com/office/drawing/2014/main" id="{70BE51E1-9A2E-48A8-96F1-3BD3A87DA74C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D5196C67-85C7-4830-B498-7839249554C1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78DC0B64-F713-4F82-91E6-395A3CAD8D04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5">
              <a:extLst>
                <a:ext uri="{FF2B5EF4-FFF2-40B4-BE49-F238E27FC236}">
                  <a16:creationId xmlns:a16="http://schemas.microsoft.com/office/drawing/2014/main" id="{51B5B65C-69A8-4E91-B314-BF090DE3DDA4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6" name="object 7">
              <a:extLst>
                <a:ext uri="{FF2B5EF4-FFF2-40B4-BE49-F238E27FC236}">
                  <a16:creationId xmlns:a16="http://schemas.microsoft.com/office/drawing/2014/main" id="{131523BF-D097-4265-AFEB-17B1AE617A49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7" name="object 8">
              <a:extLst>
                <a:ext uri="{FF2B5EF4-FFF2-40B4-BE49-F238E27FC236}">
                  <a16:creationId xmlns:a16="http://schemas.microsoft.com/office/drawing/2014/main" id="{4A5BA6DF-FD1A-4EC6-B7AE-22FAAD953371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8" name="object 10">
              <a:extLst>
                <a:ext uri="{FF2B5EF4-FFF2-40B4-BE49-F238E27FC236}">
                  <a16:creationId xmlns:a16="http://schemas.microsoft.com/office/drawing/2014/main" id="{C08A76BF-C880-4CFB-A0EC-B307C44F5B39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9" name="object 11">
              <a:extLst>
                <a:ext uri="{FF2B5EF4-FFF2-40B4-BE49-F238E27FC236}">
                  <a16:creationId xmlns:a16="http://schemas.microsoft.com/office/drawing/2014/main" id="{188C54A4-CA28-4181-8D3B-51F8D6817CB7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0" name="object 12">
              <a:extLst>
                <a:ext uri="{FF2B5EF4-FFF2-40B4-BE49-F238E27FC236}">
                  <a16:creationId xmlns:a16="http://schemas.microsoft.com/office/drawing/2014/main" id="{6436C5F3-FEFB-4805-A8D8-466512618E13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1" name="object 14">
              <a:extLst>
                <a:ext uri="{FF2B5EF4-FFF2-40B4-BE49-F238E27FC236}">
                  <a16:creationId xmlns:a16="http://schemas.microsoft.com/office/drawing/2014/main" id="{D522F36D-61B7-4102-9567-2F52E20DF24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2" name="object 4">
              <a:extLst>
                <a:ext uri="{FF2B5EF4-FFF2-40B4-BE49-F238E27FC236}">
                  <a16:creationId xmlns:a16="http://schemas.microsoft.com/office/drawing/2014/main" id="{B854B6CD-A917-4E0D-A25F-166EBC1321C1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3" name="object 4">
              <a:extLst>
                <a:ext uri="{FF2B5EF4-FFF2-40B4-BE49-F238E27FC236}">
                  <a16:creationId xmlns:a16="http://schemas.microsoft.com/office/drawing/2014/main" id="{136034D6-206D-4D22-B223-2BCE93B30DB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53D0717D-BA9C-413A-B7ED-82E85597C457}"/>
              </a:ext>
            </a:extLst>
          </p:cNvPr>
          <p:cNvGrpSpPr/>
          <p:nvPr/>
        </p:nvGrpSpPr>
        <p:grpSpPr>
          <a:xfrm>
            <a:off x="8531151" y="-1354"/>
            <a:ext cx="3660849" cy="5133570"/>
            <a:chOff x="8540207" y="-1354"/>
            <a:chExt cx="3660849" cy="5133570"/>
          </a:xfrm>
        </p:grpSpPr>
        <p:sp>
          <p:nvSpPr>
            <p:cNvPr id="74" name="object 16">
              <a:extLst>
                <a:ext uri="{FF2B5EF4-FFF2-40B4-BE49-F238E27FC236}">
                  <a16:creationId xmlns:a16="http://schemas.microsoft.com/office/drawing/2014/main" id="{30B822F3-9107-4BE7-9066-FAACA80757D8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8E7471AD-8503-4AAF-8F81-D046D1BA663D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FE29E561-7896-4598-A0D4-1A6443074CEF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12">
              <a:extLst>
                <a:ext uri="{FF2B5EF4-FFF2-40B4-BE49-F238E27FC236}">
                  <a16:creationId xmlns:a16="http://schemas.microsoft.com/office/drawing/2014/main" id="{9BB9A29A-EEF8-45BE-BD02-929A776C61ED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15">
              <a:extLst>
                <a:ext uri="{FF2B5EF4-FFF2-40B4-BE49-F238E27FC236}">
                  <a16:creationId xmlns:a16="http://schemas.microsoft.com/office/drawing/2014/main" id="{55337788-7951-451C-84B6-8B5DD3479B14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4">
              <a:extLst>
                <a:ext uri="{FF2B5EF4-FFF2-40B4-BE49-F238E27FC236}">
                  <a16:creationId xmlns:a16="http://schemas.microsoft.com/office/drawing/2014/main" id="{51D72CCA-7CC6-4601-8587-56556AE793C4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6">
              <a:extLst>
                <a:ext uri="{FF2B5EF4-FFF2-40B4-BE49-F238E27FC236}">
                  <a16:creationId xmlns:a16="http://schemas.microsoft.com/office/drawing/2014/main" id="{FDA20139-FC2C-4B4D-856C-35E0BA13CA95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3">
              <a:extLst>
                <a:ext uri="{FF2B5EF4-FFF2-40B4-BE49-F238E27FC236}">
                  <a16:creationId xmlns:a16="http://schemas.microsoft.com/office/drawing/2014/main" id="{6F5A0449-CAC7-42B7-94E3-692A071AE319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4">
              <a:extLst>
                <a:ext uri="{FF2B5EF4-FFF2-40B4-BE49-F238E27FC236}">
                  <a16:creationId xmlns:a16="http://schemas.microsoft.com/office/drawing/2014/main" id="{25F9745B-E44F-45DE-ACCC-215886C6E083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25773" y="694525"/>
            <a:ext cx="772295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Рынок. Объем рынка и динамика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6891754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МАССАЖНОЕ КРЕСЛО С ФУНКЦИЕЙ КОНТРОЛЯ ОСАНКИ</a:t>
            </a:r>
            <a:endParaRPr sz="1789" dirty="0">
              <a:solidFill>
                <a:schemeClr val="accent1">
                  <a:lumMod val="75000"/>
                </a:schemeClr>
              </a:solidFill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81D989B5-1C22-4789-B253-E2079385B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9062" y="1711730"/>
            <a:ext cx="2441248" cy="3434047"/>
          </a:xfrm>
          <a:prstGeom prst="rect">
            <a:avLst/>
          </a:prstGeom>
        </p:spPr>
      </p:pic>
      <p:sp>
        <p:nvSpPr>
          <p:cNvPr id="49" name="Тема">
            <a:extLst>
              <a:ext uri="{FF2B5EF4-FFF2-40B4-BE49-F238E27FC236}">
                <a16:creationId xmlns:a16="http://schemas.microsoft.com/office/drawing/2014/main" id="{D1C09D7E-1634-467B-87A7-1AE36B884932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0BF7E05A-FFAB-4940-8B6F-F91CD801DE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B7591D49-F194-4B75-A330-6B28EA01CF9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id="{7BBE69CE-6AB9-4239-967C-2E575FC163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32968109-D812-49E0-935C-76DCCEF522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7446" y="2065813"/>
            <a:ext cx="884766" cy="884766"/>
          </a:xfrm>
          <a:prstGeom prst="rect">
            <a:avLst/>
          </a:prstGeom>
        </p:spPr>
      </p:pic>
      <p:pic>
        <p:nvPicPr>
          <p:cNvPr id="54" name="Рисунок 53" hidden="1">
            <a:extLst>
              <a:ext uri="{FF2B5EF4-FFF2-40B4-BE49-F238E27FC236}">
                <a16:creationId xmlns:a16="http://schemas.microsoft.com/office/drawing/2014/main" id="{5B56D416-B4B2-433D-AD33-AAAAFEADB2F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D2E94115-EACA-4170-9EA3-6D10F609E1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6" name="Рисунок 55" hidden="1">
            <a:extLst>
              <a:ext uri="{FF2B5EF4-FFF2-40B4-BE49-F238E27FC236}">
                <a16:creationId xmlns:a16="http://schemas.microsoft.com/office/drawing/2014/main" id="{3CBDC455-12A7-49CF-A6F1-C6495CA9456E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57" name="Рисунок 56" hidden="1">
            <a:extLst>
              <a:ext uri="{FF2B5EF4-FFF2-40B4-BE49-F238E27FC236}">
                <a16:creationId xmlns:a16="http://schemas.microsoft.com/office/drawing/2014/main" id="{2EF9A7B2-17A2-454E-B344-AB9CB447EE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554244"/>
              </p:ext>
            </p:extLst>
          </p:nvPr>
        </p:nvGraphicFramePr>
        <p:xfrm>
          <a:off x="173083" y="1226525"/>
          <a:ext cx="7991202" cy="53596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3734">
                  <a:extLst>
                    <a:ext uri="{9D8B030D-6E8A-4147-A177-3AD203B41FA5}">
                      <a16:colId xmlns:a16="http://schemas.microsoft.com/office/drawing/2014/main" val="408622753"/>
                    </a:ext>
                  </a:extLst>
                </a:gridCol>
                <a:gridCol w="2663734">
                  <a:extLst>
                    <a:ext uri="{9D8B030D-6E8A-4147-A177-3AD203B41FA5}">
                      <a16:colId xmlns:a16="http://schemas.microsoft.com/office/drawing/2014/main" val="3063115045"/>
                    </a:ext>
                  </a:extLst>
                </a:gridCol>
                <a:gridCol w="2663734">
                  <a:extLst>
                    <a:ext uri="{9D8B030D-6E8A-4147-A177-3AD203B41FA5}">
                      <a16:colId xmlns:a16="http://schemas.microsoft.com/office/drawing/2014/main" val="729688666"/>
                    </a:ext>
                  </a:extLst>
                </a:gridCol>
              </a:tblGrid>
              <a:tr h="2611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Gilroy-ExtraBold" panose="020B0604020202020204" charset="-52"/>
                        </a:rPr>
                        <a:t>TAM</a:t>
                      </a:r>
                      <a:endParaRPr lang="ru-RU" sz="1400" kern="100">
                        <a:effectLst/>
                        <a:latin typeface="Gilroy-ExtraBold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Gilroy-ExtraBold" panose="020B0604020202020204" charset="-52"/>
                        </a:rPr>
                        <a:t>SAM</a:t>
                      </a:r>
                      <a:endParaRPr lang="ru-RU" sz="1400" kern="100">
                        <a:effectLst/>
                        <a:latin typeface="Gilroy-ExtraBold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Gilroy-ExtraBold" panose="020B0604020202020204" charset="-52"/>
                        </a:rPr>
                        <a:t>SOM</a:t>
                      </a:r>
                      <a:endParaRPr lang="ru-RU" sz="1400" kern="100">
                        <a:effectLst/>
                        <a:latin typeface="Gilroy-ExtraBold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0065121"/>
                  </a:ext>
                </a:extLst>
              </a:tr>
              <a:tr h="33949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Gilroy-ExtraBold" panose="020B0604020202020204" charset="-52"/>
                        </a:rPr>
                        <a:t>Согласно различным исследованиям, общий рынок массажных кресел может достигать примерно 5-7 миллиардов долларов США. Эта цифра охватывает все типы массажных кресел, включая обычные и высокотехнологичные модели.</a:t>
                      </a:r>
                      <a:br>
                        <a:rPr lang="ru-RU" sz="1400" kern="100">
                          <a:effectLst/>
                          <a:latin typeface="Gilroy-ExtraBold" panose="020B0604020202020204" charset="-52"/>
                        </a:rPr>
                      </a:br>
                      <a:r>
                        <a:rPr lang="ru-RU" sz="1400" kern="100">
                          <a:effectLst/>
                          <a:latin typeface="Gilroy-ExtraBold" panose="020B0604020202020204" charset="-52"/>
                        </a:rPr>
                        <a:t>Ожидается, что рынок будет расти на 8-10% CAGR (совокупный годовой темп роста) в ближайшие 5-7 лет, что связано с растущей заботой о здоровье и благополучии, особенно среди рабочих профессионалов.</a:t>
                      </a:r>
                      <a:endParaRPr lang="ru-RU" sz="1400" kern="100">
                        <a:effectLst/>
                        <a:latin typeface="Gilroy-ExtraBold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Gilroy-ExtraBold" panose="020B0604020202020204" charset="-52"/>
                        </a:rPr>
                        <a:t>Важно учитывать, что массажные кресла с контролем осанки являются высокотехнологичными, и такие кресла могут составлять около 20-30% от общего рынка массажных кресел.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Gilroy-ExtraBold" panose="020B0604020202020204" charset="-52"/>
                        </a:rPr>
                        <a:t>Если общий TAM — 6 миллиардов долларов, то SAM может составить от 1.2 до 1.8 миллиардов долларов, учитывая такой сегмент с учетом технологий контроля осанки.</a:t>
                      </a:r>
                      <a:endParaRPr lang="ru-RU" sz="1400" kern="100">
                        <a:effectLst/>
                        <a:latin typeface="Gilroy-ExtraBold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Gilroy-ExtraBold" panose="020B0604020202020204" charset="-52"/>
                        </a:rPr>
                        <a:t>Предположим, что для нового массажного кресла с функцией контроля осанки целевая доля рынка составляет около 5-10% от SAM на уровне старта. Этот сценарий основывается на агрессивном маркетинге, создании бренда и привлечении потребителей.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Gilroy-ExtraBold" panose="020B0604020202020204" charset="-52"/>
                        </a:rPr>
                        <a:t>Если взять верхнюю границу (10% от 1.8 миллиардов долларов), SOM может составлять около 180 миллионов долларов, что является жизнеспособным объемом рынка для быстрого старта.</a:t>
                      </a:r>
                      <a:endParaRPr lang="ru-RU" sz="1400" kern="100">
                        <a:effectLst/>
                        <a:latin typeface="Gilroy-ExtraBold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0255105"/>
                  </a:ext>
                </a:extLst>
              </a:tr>
              <a:tr h="1044610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Gilroy-ExtraBold" panose="020B0604020202020204" charset="-52"/>
                        </a:rPr>
                        <a:t>Источники:</a:t>
                      </a:r>
                      <a:br>
                        <a:rPr lang="ru-RU" sz="1400" kern="100" dirty="0">
                          <a:effectLst/>
                          <a:latin typeface="Gilroy-ExtraBold" panose="020B0604020202020204" charset="-52"/>
                        </a:rPr>
                      </a:br>
                      <a:r>
                        <a:rPr lang="ru-RU" sz="1400" kern="100" dirty="0">
                          <a:effectLst/>
                          <a:latin typeface="Gilroy-ExtraBold" panose="020B0604020202020204" charset="-52"/>
                        </a:rPr>
                        <a:t>Международная ассоциация массажистов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Gilroy-ExtraBold" panose="020B0604020202020204" charset="-52"/>
                        </a:rPr>
                        <a:t>Здравоохранительные организации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Gilroy-ExtraBold" panose="020B0604020202020204" charset="-52"/>
                        </a:rPr>
                        <a:t>Крупные розничные сети</a:t>
                      </a:r>
                      <a:endParaRPr lang="ru-RU" sz="1400" kern="100" dirty="0">
                        <a:effectLst/>
                        <a:latin typeface="Gilroy-ExtraBold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894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5930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D5A9C5FD-1732-457C-AC5C-4F7969753720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67355370-7906-454D-ACD9-ADEB00FD4E5F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5F22FC07-0EA1-420E-A6B8-08131BFDFC1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964AAAC9-694F-46CB-ABC1-B2C6CAE1491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603AA600-C224-4326-90C6-AD1AC7BECA50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56EA14D4-B16B-4911-8B91-39A7A1E77A70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251D6AF7-EEED-4561-9FEA-F34D6335F824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3DF6E899-838A-420E-BEC3-66548328D662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6469E37D-7B98-4C67-B687-17F86132660C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id="{6B35DB2E-EA22-4571-8948-15228485D3B2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id="{3C8CEBE8-F2D3-41CF-AA9D-A7ABDC6A792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id="{8932EE75-267E-4991-B3A5-1ACC451D32D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id="{8C2D42C2-9926-4767-9EFA-24B6EBAFA850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E69646D2-C175-479D-9CBB-8B17D3BE0669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5623C247-936F-4B09-968B-0D20E7D761D0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40287214-AC1C-4BEA-A3C9-8EC5B7310530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id="{3510CAD1-D941-4366-ADFB-4F2F17D1E06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id="{0A1AF7DC-714E-4DA2-AAF4-0032BD0FAC69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id="{FF0CF0EB-244C-44D6-86B4-FF87136F1C3E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3DA96C21-7061-45ED-901C-5CC04D40D13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E5061579-6B15-4B27-9866-972B0B898907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id="{07EB61C5-8E50-43B1-B17A-174FDE25238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CD070E0C-FBB0-40AC-BF1D-519BAE986D79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id="{4FA9E308-1017-4F0D-B737-7982FA7C2F6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id="{383E5131-D80B-444F-ABB5-BA8C582A64FA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24257" y="962812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КОНКУРЕНТЫ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6" y="242027"/>
            <a:ext cx="6614169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МАССАЖНОЕ КРЕСЛО С ФУНКЦИЕЙ КОНТРОЛЯ ОСАНКИ</a:t>
            </a:r>
            <a:endParaRPr sz="1789" dirty="0">
              <a:solidFill>
                <a:schemeClr val="accent1">
                  <a:lumMod val="75000"/>
                </a:schemeClr>
              </a:solidFill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8FBC96DD-4C6D-4FA5-BDC5-BDEB5DE939EB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503EA3AB-3C79-4147-AC77-EA111C8E5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575" y="3213100"/>
            <a:ext cx="2610248" cy="3694198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7C368D1F-7A35-4EA5-A50E-CE3819BD9C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5C47D1EC-826B-4CCB-9954-0A693EA6057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3D1F0077-E62A-4D5D-8537-BED520717A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2250187C-B20F-43AD-A202-457B0EAE4B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8581E4-BB10-4E19-992A-6C73579DB6F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69BDDDA2-F9BD-40E4-BCE6-4C82E9C2CA3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7ECB07A5-39C6-4A99-982E-72C1FB489B51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B8D394E2-FC50-469D-8F1A-4BF74FF5343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0742" y="1965182"/>
            <a:ext cx="73206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err="1">
                <a:latin typeface="Gilroy-ExtraBold" panose="020B0604020202020204" charset="-52"/>
              </a:rPr>
              <a:t>Irest</a:t>
            </a:r>
            <a:r>
              <a:rPr lang="ru-RU" dirty="0">
                <a:latin typeface="Gilroy-ExtraBold" panose="020B0604020202020204" charset="-52"/>
              </a:rPr>
              <a:t>: производитель массажных кресел с различными функциями массажа.</a:t>
            </a:r>
          </a:p>
          <a:p>
            <a:pPr>
              <a:spcAft>
                <a:spcPts val="0"/>
              </a:spcAft>
            </a:pPr>
            <a:r>
              <a:rPr lang="ru-RU" dirty="0" err="1">
                <a:latin typeface="Gilroy-ExtraBold" panose="020B0604020202020204" charset="-52"/>
              </a:rPr>
              <a:t>Panasonic</a:t>
            </a:r>
            <a:r>
              <a:rPr lang="ru-RU" dirty="0">
                <a:latin typeface="Gilroy-ExtraBold" panose="020B0604020202020204" charset="-52"/>
              </a:rPr>
              <a:t>: известная компания, производящая массажные устройства и кресла с высокой степенью автоматизации.</a:t>
            </a:r>
          </a:p>
          <a:p>
            <a:pPr>
              <a:spcAft>
                <a:spcPts val="0"/>
              </a:spcAft>
            </a:pPr>
            <a:r>
              <a:rPr lang="ru-RU" dirty="0" err="1">
                <a:latin typeface="Gilroy-ExtraBold" panose="020B0604020202020204" charset="-52"/>
              </a:rPr>
              <a:t>Osaki</a:t>
            </a:r>
            <a:r>
              <a:rPr lang="ru-RU" dirty="0">
                <a:latin typeface="Gilroy-ExtraBold" panose="020B0604020202020204" charset="-52"/>
              </a:rPr>
              <a:t>: поставляет массажные кресла, которые предлагают широкий спектр массажных функций и высокого качества.</a:t>
            </a:r>
          </a:p>
          <a:p>
            <a:pPr>
              <a:spcAft>
                <a:spcPts val="0"/>
              </a:spcAft>
            </a:pPr>
            <a:r>
              <a:rPr lang="ru-RU" dirty="0" err="1">
                <a:latin typeface="Gilroy-ExtraBold" panose="020B0604020202020204" charset="-52"/>
              </a:rPr>
              <a:t>Human</a:t>
            </a:r>
            <a:r>
              <a:rPr lang="ru-RU" dirty="0">
                <a:latin typeface="Gilroy-ExtraBold" panose="020B0604020202020204" charset="-52"/>
              </a:rPr>
              <a:t> </a:t>
            </a:r>
            <a:r>
              <a:rPr lang="ru-RU" dirty="0" err="1">
                <a:latin typeface="Gilroy-ExtraBold" panose="020B0604020202020204" charset="-52"/>
              </a:rPr>
              <a:t>Touch</a:t>
            </a:r>
            <a:r>
              <a:rPr lang="ru-RU" dirty="0">
                <a:latin typeface="Gilroy-ExtraBold" panose="020B0604020202020204" charset="-52"/>
              </a:rPr>
              <a:t>: производит массажные кресла с </a:t>
            </a:r>
            <a:r>
              <a:rPr lang="ru-RU" dirty="0" err="1">
                <a:latin typeface="Gilroy-ExtraBold" panose="020B0604020202020204" charset="-52"/>
              </a:rPr>
              <a:t>особенностямителесной</a:t>
            </a:r>
            <a:r>
              <a:rPr lang="ru-RU" dirty="0">
                <a:latin typeface="Gilroy-ExtraBold" panose="020B0604020202020204" charset="-52"/>
              </a:rPr>
              <a:t> терапии.</a:t>
            </a:r>
          </a:p>
          <a:p>
            <a:pPr>
              <a:spcAft>
                <a:spcPts val="0"/>
              </a:spcAft>
            </a:pPr>
            <a:r>
              <a:rPr lang="ru-RU" dirty="0" err="1">
                <a:latin typeface="Gilroy-ExtraBold" panose="020B0604020202020204" charset="-52"/>
              </a:rPr>
              <a:t>Inada</a:t>
            </a:r>
            <a:r>
              <a:rPr lang="ru-RU" dirty="0">
                <a:latin typeface="Gilroy-ExtraBold" panose="020B0604020202020204" charset="-52"/>
              </a:rPr>
              <a:t>: японская компания, производящая массажные кресла с уникальными технологиями и дизайном.</a:t>
            </a:r>
            <a:endParaRPr lang="ru-RU" dirty="0">
              <a:effectLst/>
              <a:latin typeface="Gilroy-ExtraBold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27165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A26596C-3F3C-4394-8AF7-F3F79514F95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1E9BD7B3-95ED-47CB-8F58-693355982FD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17">
              <a:extLst>
                <a:ext uri="{FF2B5EF4-FFF2-40B4-BE49-F238E27FC236}">
                  <a16:creationId xmlns:a16="http://schemas.microsoft.com/office/drawing/2014/main" id="{D8255D00-2A6A-49DF-85EE-188F075D54B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id="{8EFBB284-CAC8-4A10-B6F3-F5C93B656E5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9563E7A6-2474-4F7E-83B0-F51B227C7EEA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>
              <a:extLst>
                <a:ext uri="{FF2B5EF4-FFF2-40B4-BE49-F238E27FC236}">
                  <a16:creationId xmlns:a16="http://schemas.microsoft.com/office/drawing/2014/main" id="{0ED8A119-377D-4496-A8DA-7089889913F9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5">
              <a:extLst>
                <a:ext uri="{FF2B5EF4-FFF2-40B4-BE49-F238E27FC236}">
                  <a16:creationId xmlns:a16="http://schemas.microsoft.com/office/drawing/2014/main" id="{B93F8DDD-21C4-4FEB-A2DE-6B8A4CD25837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7">
              <a:extLst>
                <a:ext uri="{FF2B5EF4-FFF2-40B4-BE49-F238E27FC236}">
                  <a16:creationId xmlns:a16="http://schemas.microsoft.com/office/drawing/2014/main" id="{5B1A13FB-3F47-4941-B782-2331131C619F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8">
              <a:extLst>
                <a:ext uri="{FF2B5EF4-FFF2-40B4-BE49-F238E27FC236}">
                  <a16:creationId xmlns:a16="http://schemas.microsoft.com/office/drawing/2014/main" id="{3C5224F1-5AB8-4F7E-93DE-96E52E586076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0">
              <a:extLst>
                <a:ext uri="{FF2B5EF4-FFF2-40B4-BE49-F238E27FC236}">
                  <a16:creationId xmlns:a16="http://schemas.microsoft.com/office/drawing/2014/main" id="{C09A962B-2EE5-4210-A782-6276E906316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id="{A9013B3C-BBDD-4113-A523-2A1E20BCA13B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id="{BD2147F8-68C4-4EA7-BFDB-5B50D6D382C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14">
              <a:extLst>
                <a:ext uri="{FF2B5EF4-FFF2-40B4-BE49-F238E27FC236}">
                  <a16:creationId xmlns:a16="http://schemas.microsoft.com/office/drawing/2014/main" id="{44687D47-9AAB-459D-BB77-F072413175A2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id="{EDE592F4-9302-4CEE-A1F0-515A6CC8E9B8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4" name="object 4">
              <a:extLst>
                <a:ext uri="{FF2B5EF4-FFF2-40B4-BE49-F238E27FC236}">
                  <a16:creationId xmlns:a16="http://schemas.microsoft.com/office/drawing/2014/main" id="{CF18E655-3999-479C-95EC-DA9C1696D32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23857D7-7F51-4EA6-BADD-C73ECB306568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>
              <a:extLst>
                <a:ext uri="{FF2B5EF4-FFF2-40B4-BE49-F238E27FC236}">
                  <a16:creationId xmlns:a16="http://schemas.microsoft.com/office/drawing/2014/main" id="{79B99E04-C1E9-4128-AABA-4A580B232DA2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8F9F3F27-62E5-43E9-8DEB-205346E9DF9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25D7C806-DD5F-490A-812D-640A22B3396C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id="{F0A1F968-F3B1-47CB-A836-3B9CBFDEA24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15">
              <a:extLst>
                <a:ext uri="{FF2B5EF4-FFF2-40B4-BE49-F238E27FC236}">
                  <a16:creationId xmlns:a16="http://schemas.microsoft.com/office/drawing/2014/main" id="{B81399BF-3C8A-4029-AB32-A4534B25A43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14">
              <a:extLst>
                <a:ext uri="{FF2B5EF4-FFF2-40B4-BE49-F238E27FC236}">
                  <a16:creationId xmlns:a16="http://schemas.microsoft.com/office/drawing/2014/main" id="{545B00B2-B027-4FD0-8FCC-CCDEC9A99199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2" name="object 16">
              <a:extLst>
                <a:ext uri="{FF2B5EF4-FFF2-40B4-BE49-F238E27FC236}">
                  <a16:creationId xmlns:a16="http://schemas.microsoft.com/office/drawing/2014/main" id="{5D141953-15E4-4D17-9476-E1957DE4C307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0FC4D791-44C5-44D8-A71D-95DD9A17026C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2" name="object 4">
              <a:extLst>
                <a:ext uri="{FF2B5EF4-FFF2-40B4-BE49-F238E27FC236}">
                  <a16:creationId xmlns:a16="http://schemas.microsoft.com/office/drawing/2014/main" id="{0B979B0A-31D7-42DC-90BA-4BAAA31C2464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277788" y="656364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2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БИЗНЕС-МОДЕЛЬ и ЮНИТ-ЭКОНОМИКА</a:t>
            </a:r>
            <a:endParaRPr sz="32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6" y="242027"/>
            <a:ext cx="6908083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МАССАЖНОЕ КРЕСЛО С ФУНКЦИЕЙ КОНТРОЛЯ ОСАНКИ</a:t>
            </a:r>
            <a:endParaRPr sz="1789" dirty="0">
              <a:solidFill>
                <a:schemeClr val="accent1">
                  <a:lumMod val="75000"/>
                </a:schemeClr>
              </a:solidFill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A874F8A1-40D3-478D-9F7F-D69F92B72E79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14CDD36-A07D-450F-8BC7-53DA5A767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1377"/>
            <a:ext cx="3953930" cy="279555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7B0BB14-D62C-46F8-9E4F-0192BFC4B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7264" y="2202145"/>
            <a:ext cx="752853" cy="75285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6EA54444-EF8E-4155-9835-595B19E040E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40461" y="2193253"/>
            <a:ext cx="802393" cy="802393"/>
          </a:xfrm>
          <a:prstGeom prst="rect">
            <a:avLst/>
          </a:prstGeom>
          <a:noFill/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5ABB4078-959E-4CC6-958B-9E9244997E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06D008A6-7833-4297-AB57-7FD3FB245B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22A0AB6A-D5A8-4D7E-BB95-4B70311031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A6DB207-4C67-40A9-851A-AE045F77CC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id="{127A38EA-FB38-45D1-B915-5ED72604DF6A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6505B32F-9AAA-49B8-8618-ABB802D553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035" y="3913274"/>
            <a:ext cx="812097" cy="812097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310684"/>
              </p:ext>
            </p:extLst>
          </p:nvPr>
        </p:nvGraphicFramePr>
        <p:xfrm>
          <a:off x="146957" y="1205139"/>
          <a:ext cx="8306695" cy="48699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06695">
                  <a:extLst>
                    <a:ext uri="{9D8B030D-6E8A-4147-A177-3AD203B41FA5}">
                      <a16:colId xmlns:a16="http://schemas.microsoft.com/office/drawing/2014/main" val="3779406739"/>
                    </a:ext>
                  </a:extLst>
                </a:gridCol>
              </a:tblGrid>
              <a:tr h="2845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Финансирование проекта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 Сколько денег нужно и для чего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1. Исследование и разработка (R&amp;D):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   - Разработка прототипа массажного кресла с функцией контроля осанки: $200,000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   - Тестирование и сертификация: $50,000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2. Производственные мощности: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   - Закупка оборудования для производства: $300,000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   - Аренда производственного помещения на первый год: $60,000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3. Маркетинг и продвижение: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   - Создание веб-сайта и онлайн-продвижение: $40,000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   - Рекламные кампании (онлайн и оффлайн): $50,000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4. Операционные расходы: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   - Зарплаты сотрудников (менеджеры, маркетологи, рабочий персонал) на первый год: $240,000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   - Другие расходы (упаковка, транспортировка, логистика): $30,000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 Общая сумма начальных инвестиций: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- Итого: $1,080,000</a:t>
                      </a:r>
                      <a:endParaRPr lang="ru-RU" sz="120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46" marR="58646" marT="0" marB="0"/>
                </a:tc>
                <a:extLst>
                  <a:ext uri="{0D108BD9-81ED-4DB2-BD59-A6C34878D82A}">
                    <a16:rowId xmlns:a16="http://schemas.microsoft.com/office/drawing/2014/main" val="1364543498"/>
                  </a:ext>
                </a:extLst>
              </a:tr>
              <a:tr h="15062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Себестоимость производства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 Расчет себестоимости одной единицы товара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1. Материалы: $200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2. Работа (зарплаты рабочим): $100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3. Расходы на оборудование и амортизация: $50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4. Упаковка и логистика: $20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5. Прочие расходы (например, затраты на электроэнергию): $30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 Себестоимость: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- Итого: $400 за единицу товара</a:t>
                      </a:r>
                      <a:endParaRPr lang="ru-RU" sz="1200" dirty="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46" marR="58646" marT="0" marB="0"/>
                </a:tc>
                <a:extLst>
                  <a:ext uri="{0D108BD9-81ED-4DB2-BD59-A6C34878D82A}">
                    <a16:rowId xmlns:a16="http://schemas.microsoft.com/office/drawing/2014/main" val="1795028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09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A26596C-3F3C-4394-8AF7-F3F79514F95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1E9BD7B3-95ED-47CB-8F58-693355982FD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17">
              <a:extLst>
                <a:ext uri="{FF2B5EF4-FFF2-40B4-BE49-F238E27FC236}">
                  <a16:creationId xmlns:a16="http://schemas.microsoft.com/office/drawing/2014/main" id="{D8255D00-2A6A-49DF-85EE-188F075D54B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id="{8EFBB284-CAC8-4A10-B6F3-F5C93B656E5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9563E7A6-2474-4F7E-83B0-F51B227C7EEA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>
              <a:extLst>
                <a:ext uri="{FF2B5EF4-FFF2-40B4-BE49-F238E27FC236}">
                  <a16:creationId xmlns:a16="http://schemas.microsoft.com/office/drawing/2014/main" id="{0ED8A119-377D-4496-A8DA-7089889913F9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5">
              <a:extLst>
                <a:ext uri="{FF2B5EF4-FFF2-40B4-BE49-F238E27FC236}">
                  <a16:creationId xmlns:a16="http://schemas.microsoft.com/office/drawing/2014/main" id="{B93F8DDD-21C4-4FEB-A2DE-6B8A4CD25837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7">
              <a:extLst>
                <a:ext uri="{FF2B5EF4-FFF2-40B4-BE49-F238E27FC236}">
                  <a16:creationId xmlns:a16="http://schemas.microsoft.com/office/drawing/2014/main" id="{5B1A13FB-3F47-4941-B782-2331131C619F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8">
              <a:extLst>
                <a:ext uri="{FF2B5EF4-FFF2-40B4-BE49-F238E27FC236}">
                  <a16:creationId xmlns:a16="http://schemas.microsoft.com/office/drawing/2014/main" id="{3C5224F1-5AB8-4F7E-93DE-96E52E586076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0">
              <a:extLst>
                <a:ext uri="{FF2B5EF4-FFF2-40B4-BE49-F238E27FC236}">
                  <a16:creationId xmlns:a16="http://schemas.microsoft.com/office/drawing/2014/main" id="{C09A962B-2EE5-4210-A782-6276E906316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id="{A9013B3C-BBDD-4113-A523-2A1E20BCA13B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id="{BD2147F8-68C4-4EA7-BFDB-5B50D6D382C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14">
              <a:extLst>
                <a:ext uri="{FF2B5EF4-FFF2-40B4-BE49-F238E27FC236}">
                  <a16:creationId xmlns:a16="http://schemas.microsoft.com/office/drawing/2014/main" id="{44687D47-9AAB-459D-BB77-F072413175A2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id="{EDE592F4-9302-4CEE-A1F0-515A6CC8E9B8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4" name="object 4">
              <a:extLst>
                <a:ext uri="{FF2B5EF4-FFF2-40B4-BE49-F238E27FC236}">
                  <a16:creationId xmlns:a16="http://schemas.microsoft.com/office/drawing/2014/main" id="{CF18E655-3999-479C-95EC-DA9C1696D32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23857D7-7F51-4EA6-BADD-C73ECB306568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>
              <a:extLst>
                <a:ext uri="{FF2B5EF4-FFF2-40B4-BE49-F238E27FC236}">
                  <a16:creationId xmlns:a16="http://schemas.microsoft.com/office/drawing/2014/main" id="{79B99E04-C1E9-4128-AABA-4A580B232DA2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8F9F3F27-62E5-43E9-8DEB-205346E9DF9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25D7C806-DD5F-490A-812D-640A22B3396C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id="{F0A1F968-F3B1-47CB-A836-3B9CBFDEA24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15">
              <a:extLst>
                <a:ext uri="{FF2B5EF4-FFF2-40B4-BE49-F238E27FC236}">
                  <a16:creationId xmlns:a16="http://schemas.microsoft.com/office/drawing/2014/main" id="{B81399BF-3C8A-4029-AB32-A4534B25A43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14">
              <a:extLst>
                <a:ext uri="{FF2B5EF4-FFF2-40B4-BE49-F238E27FC236}">
                  <a16:creationId xmlns:a16="http://schemas.microsoft.com/office/drawing/2014/main" id="{545B00B2-B027-4FD0-8FCC-CCDEC9A99199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2" name="object 16">
              <a:extLst>
                <a:ext uri="{FF2B5EF4-FFF2-40B4-BE49-F238E27FC236}">
                  <a16:creationId xmlns:a16="http://schemas.microsoft.com/office/drawing/2014/main" id="{5D141953-15E4-4D17-9476-E1957DE4C307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0FC4D791-44C5-44D8-A71D-95DD9A17026C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2" name="object 4">
              <a:extLst>
                <a:ext uri="{FF2B5EF4-FFF2-40B4-BE49-F238E27FC236}">
                  <a16:creationId xmlns:a16="http://schemas.microsoft.com/office/drawing/2014/main" id="{0B979B0A-31D7-42DC-90BA-4BAAA31C2464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277788" y="656364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2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БИЗНЕС-МОДЕЛЬ и ЮНИТ-ЭКОНОМИКА</a:t>
            </a:r>
            <a:endParaRPr sz="32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6" y="242027"/>
            <a:ext cx="6908083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МАССАЖНОЕ КРЕСЛО С ФУНКЦИЕЙ КОНТРОЛЯ ОСАНКИ</a:t>
            </a:r>
            <a:endParaRPr sz="1789" dirty="0">
              <a:solidFill>
                <a:schemeClr val="accent1">
                  <a:lumMod val="75000"/>
                </a:schemeClr>
              </a:solidFill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A874F8A1-40D3-478D-9F7F-D69F92B72E79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14CDD36-A07D-450F-8BC7-53DA5A767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1377"/>
            <a:ext cx="3953930" cy="279555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7B0BB14-D62C-46F8-9E4F-0192BFC4B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7264" y="2202145"/>
            <a:ext cx="752853" cy="75285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6EA54444-EF8E-4155-9835-595B19E040E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40461" y="2193253"/>
            <a:ext cx="802393" cy="802393"/>
          </a:xfrm>
          <a:prstGeom prst="rect">
            <a:avLst/>
          </a:prstGeom>
          <a:noFill/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5ABB4078-959E-4CC6-958B-9E9244997E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06D008A6-7833-4297-AB57-7FD3FB245B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22A0AB6A-D5A8-4D7E-BB95-4B70311031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A6DB207-4C67-40A9-851A-AE045F77CC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id="{127A38EA-FB38-45D1-B915-5ED72604DF6A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6505B32F-9AAA-49B8-8618-ABB802D553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035" y="3913274"/>
            <a:ext cx="812097" cy="812097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892326"/>
              </p:ext>
            </p:extLst>
          </p:nvPr>
        </p:nvGraphicFramePr>
        <p:xfrm>
          <a:off x="305827" y="1163070"/>
          <a:ext cx="8136044" cy="47400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36044">
                  <a:extLst>
                    <a:ext uri="{9D8B030D-6E8A-4147-A177-3AD203B41FA5}">
                      <a16:colId xmlns:a16="http://schemas.microsoft.com/office/drawing/2014/main" val="3005844555"/>
                    </a:ext>
                  </a:extLst>
                </a:gridCol>
              </a:tblGrid>
              <a:tr h="10443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Цена продажи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 Планируемая цена продажи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Принимая во внимание конкурентоспособность и рыночные условия, цена продажи планируется на уровне $800 за единицу товара. Таким образом, маржа на одно массажное кресло составит: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- Маржа = Цена продажи - Себестоимость = $800 - $400 = $400</a:t>
                      </a:r>
                      <a:endParaRPr lang="ru-RU" sz="1200" dirty="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extLst>
                  <a:ext uri="{0D108BD9-81ED-4DB2-BD59-A6C34878D82A}">
                    <a16:rowId xmlns:a16="http://schemas.microsoft.com/office/drawing/2014/main" val="3093008781"/>
                  </a:ext>
                </a:extLst>
              </a:tr>
              <a:tr h="6962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Планируемый объем продаж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 Объем продаж в месяц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</a:rPr>
                        <a:t>На первом этапе планируется производить и продавать 100 массажных кресел в месяц. Это число может увеличиваться с ростом маркетинговых усилий и увеличением спроса.</a:t>
                      </a:r>
                      <a:endParaRPr lang="ru-RU" sz="120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extLst>
                  <a:ext uri="{0D108BD9-81ED-4DB2-BD59-A6C34878D82A}">
                    <a16:rowId xmlns:a16="http://schemas.microsoft.com/office/drawing/2014/main" val="347034792"/>
                  </a:ext>
                </a:extLst>
              </a:tr>
              <a:tr h="2610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Доходность от реализации продукции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 Расчет доходности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1. Выручка от продаж в месяц: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   - Выручка = Объем продаж * Цена продажи = 100 * $800 = $80,000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2. Себестоимость продаж в месяц: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   - Себестоимость = Объем продаж * Себестоимость = 100 * $400 = $40,000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3. Прибыль: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   - Прибыль = Выручка - Себестоимость = $80,000 - $40,000 = $40,000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Итоговые данные проекта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- Необходимые инвестиции: $1,080,000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- Себестоимость одной единицы товара: $400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- Цена продажи одной единицы товара: $800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- Планируемый объем продаж в месяц: 100 единиц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- Выручка от продаж в месяц: $80,000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</a:rPr>
                        <a:t>- Чистая прибыль в месяц: $40,000</a:t>
                      </a:r>
                      <a:endParaRPr lang="ru-RU" sz="1200" dirty="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extLst>
                  <a:ext uri="{0D108BD9-81ED-4DB2-BD59-A6C34878D82A}">
                    <a16:rowId xmlns:a16="http://schemas.microsoft.com/office/drawing/2014/main" val="4264766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197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3367019F-E867-48C3-AF5A-D574DF2F5A6E}"/>
              </a:ext>
            </a:extLst>
          </p:cNvPr>
          <p:cNvGrpSpPr/>
          <p:nvPr/>
        </p:nvGrpSpPr>
        <p:grpSpPr>
          <a:xfrm>
            <a:off x="8784770" y="5127291"/>
            <a:ext cx="3407229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11FA6119-F898-498E-AC95-90163321F4D7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6DC33C43-BF79-440E-9BFB-5060D53F3811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2224F9D1-CE5D-48BC-A7EC-4C65FAF87E9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B3473CAD-9832-42F8-A99E-911EE7ABDA5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1674A1D6-22E6-4C41-B1BA-AAA7E6FC7541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56D6C79D-6E8B-44C1-A92B-140B8066DB4D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45FB92D1-04FF-4EC6-8AFF-AF95D204B6E6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54469D5D-89E2-4861-8774-0C7EB3896829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E6DE326D-54A6-4DDE-99CA-B597C9DF4459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23286FE8-3120-42DC-8DDE-27A91966E19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DFCAD10E-9B43-4492-9ED4-8B94DDD64FFB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F84C12D9-15EB-4E4C-9692-3EF4C065C25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EFE1B788-3321-4244-84E1-1452A2C9630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BBF0326B-5DAA-4291-8B62-1592A341E147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23">
            <a:extLst>
              <a:ext uri="{FF2B5EF4-FFF2-40B4-BE49-F238E27FC236}">
                <a16:creationId xmlns:a16="http://schemas.microsoft.com/office/drawing/2014/main" id="{4A86A2D3-DA89-494F-9653-F37FE63FA4D7}"/>
              </a:ext>
            </a:extLst>
          </p:cNvPr>
          <p:cNvGrpSpPr/>
          <p:nvPr/>
        </p:nvGrpSpPr>
        <p:grpSpPr>
          <a:xfrm>
            <a:off x="8801100" y="-1354"/>
            <a:ext cx="3399956" cy="5133570"/>
            <a:chOff x="8523514" y="-1354"/>
            <a:chExt cx="3677542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13C6D368-FECF-45BD-9F5F-499919EDEB8C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8944DC30-C566-4EF8-BCFC-04A791680F95}"/>
                </a:ext>
              </a:extLst>
            </p:cNvPr>
            <p:cNvSpPr/>
            <p:nvPr/>
          </p:nvSpPr>
          <p:spPr>
            <a:xfrm>
              <a:off x="8523514" y="3477986"/>
              <a:ext cx="1236209" cy="165423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255CEC9D-3219-45F5-A7AC-E7C20F304883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9E11307C-F0FB-4980-B4A8-0A380DF33C84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C688F0CB-44D0-4509-BD85-51981501F319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DD00B0D8-396E-45A1-A708-8967599A5B8E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D852AE72-9756-4701-BF35-F74BCBDB992E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FB3C530B-D7FC-4A72-8E6B-5257A13348A9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6A0F23E8-D4F2-403D-8B88-2D9C2D9E64BB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319767" y="1434144"/>
            <a:ext cx="8726261" cy="517803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ru-RU" sz="1400" b="1" dirty="0">
                <a:latin typeface="Gilroy-ExtraBold" panose="020B0604020202020204" charset="-52"/>
              </a:rPr>
              <a:t>1. Опрос целевой аудитории (</a:t>
            </a:r>
            <a:r>
              <a:rPr lang="ru-RU" sz="1400" b="1" dirty="0" err="1">
                <a:latin typeface="Gilroy-ExtraBold" panose="020B0604020202020204" charset="-52"/>
              </a:rPr>
              <a:t>ЦА</a:t>
            </a:r>
            <a:r>
              <a:rPr lang="ru-RU" sz="1400" b="1" dirty="0">
                <a:latin typeface="Gilroy-ExtraBold" panose="020B0604020202020204" charset="-52"/>
              </a:rPr>
              <a:t>)</a:t>
            </a:r>
          </a:p>
          <a:p>
            <a:r>
              <a:rPr lang="ru-RU" sz="1400" dirty="0">
                <a:latin typeface="Gilroy-ExtraBold" panose="020B0604020202020204" charset="-52"/>
              </a:rPr>
              <a:t>Мы провели опрос среди нашей целевой аудитории, чтобы определить потребности и предпочтения потенциальных покупателей.</a:t>
            </a:r>
          </a:p>
          <a:p>
            <a:r>
              <a:rPr lang="ru-RU" sz="1400" b="1" dirty="0">
                <a:latin typeface="Gilroy-ExtraBold" panose="020B0604020202020204" charset="-52"/>
              </a:rPr>
              <a:t>Количество респондентов</a:t>
            </a:r>
            <a:r>
              <a:rPr lang="ru-RU" sz="1400" dirty="0">
                <a:latin typeface="Gilroy-ExtraBold" panose="020B0604020202020204" charset="-52"/>
              </a:rPr>
              <a:t>: 500 человек, среди которых были как текущие владельцы массажных кресел, так и потенциальные покупатели.</a:t>
            </a:r>
          </a:p>
          <a:p>
            <a:r>
              <a:rPr lang="ru-RU" sz="1400" b="1" dirty="0">
                <a:latin typeface="Gilroy-ExtraBold" panose="020B0604020202020204" charset="-52"/>
              </a:rPr>
              <a:t>Результаты опроса</a:t>
            </a:r>
            <a:r>
              <a:rPr lang="ru-RU" sz="1400" dirty="0">
                <a:latin typeface="Gilroy-ExtraBold" panose="020B0604020202020204" charset="-52"/>
              </a:rPr>
              <a:t>:</a:t>
            </a:r>
          </a:p>
          <a:p>
            <a:pPr lvl="1"/>
            <a:r>
              <a:rPr lang="ru-RU" sz="1400" b="1" dirty="0">
                <a:latin typeface="Gilroy-ExtraBold" panose="020B0604020202020204" charset="-52"/>
              </a:rPr>
              <a:t>80% респондентов</a:t>
            </a:r>
            <a:r>
              <a:rPr lang="ru-RU" sz="1400" dirty="0">
                <a:latin typeface="Gilroy-ExtraBold" panose="020B0604020202020204" charset="-52"/>
              </a:rPr>
              <a:t> отметили, что им интересны массажные кресла с функцией контроля осанки.</a:t>
            </a:r>
          </a:p>
          <a:p>
            <a:pPr lvl="1"/>
            <a:r>
              <a:rPr lang="ru-RU" sz="1400" b="1" dirty="0">
                <a:latin typeface="Gilroy-ExtraBold" panose="020B0604020202020204" charset="-52"/>
              </a:rPr>
              <a:t>70%</a:t>
            </a:r>
            <a:r>
              <a:rPr lang="ru-RU" sz="1400" dirty="0">
                <a:latin typeface="Gilroy-ExtraBold" panose="020B0604020202020204" charset="-52"/>
              </a:rPr>
              <a:t> выразили готовность платить за такие кресла до 800 за единицу.</a:t>
            </a:r>
          </a:p>
          <a:p>
            <a:pPr lvl="1"/>
            <a:r>
              <a:rPr lang="ru-RU" sz="1400" dirty="0">
                <a:latin typeface="Gilroy-ExtraBold" panose="020B0604020202020204" charset="-52"/>
              </a:rPr>
              <a:t>Более </a:t>
            </a:r>
            <a:r>
              <a:rPr lang="ru-RU" sz="1400" b="1" dirty="0">
                <a:latin typeface="Gilroy-ExtraBold" panose="020B0604020202020204" charset="-52"/>
              </a:rPr>
              <a:t>60%</a:t>
            </a:r>
            <a:r>
              <a:rPr lang="ru-RU" sz="1400" dirty="0">
                <a:latin typeface="Gilroy-ExtraBold" panose="020B0604020202020204" charset="-52"/>
              </a:rPr>
              <a:t> опрошенных заявили о том, что использовали бы приложение для мониторинга и улучшения своей осанки в комплексе с креслом.</a:t>
            </a:r>
          </a:p>
          <a:p>
            <a:r>
              <a:rPr lang="ru-RU" sz="1400" dirty="0">
                <a:latin typeface="Gilroy-ExtraBold" panose="020B0604020202020204" charset="-52"/>
              </a:rPr>
              <a:t>Эти данные продемонстрировали высокий интерес к нашему продукту и подтвердили необходимость разработки функции контроля осанки.</a:t>
            </a:r>
          </a:p>
          <a:p>
            <a:r>
              <a:rPr lang="ru-RU" sz="1400" b="1" dirty="0">
                <a:latin typeface="Gilroy-ExtraBold" panose="020B0604020202020204" charset="-52"/>
              </a:rPr>
              <a:t>2. Общение с инвесторами</a:t>
            </a:r>
          </a:p>
          <a:p>
            <a:r>
              <a:rPr lang="ru-RU" sz="1400" dirty="0">
                <a:latin typeface="Gilroy-ExtraBold" panose="020B0604020202020204" charset="-52"/>
              </a:rPr>
              <a:t>На данный момент мы провели встречи с несколькими потенциальными инвесторами.</a:t>
            </a:r>
          </a:p>
          <a:p>
            <a:r>
              <a:rPr lang="ru-RU" sz="1400" b="1" dirty="0">
                <a:latin typeface="Gilroy-ExtraBold" panose="020B0604020202020204" charset="-52"/>
              </a:rPr>
              <a:t>Инвесторы</a:t>
            </a:r>
            <a:r>
              <a:rPr lang="ru-RU" sz="1400" dirty="0">
                <a:latin typeface="Gilroy-ExtraBold" panose="020B0604020202020204" charset="-52"/>
              </a:rPr>
              <a:t>: Мы общались с венчурными капиталистами из компаний "</a:t>
            </a:r>
            <a:r>
              <a:rPr lang="ru-RU" sz="1400" dirty="0" err="1">
                <a:latin typeface="Gilroy-ExtraBold" panose="020B0604020202020204" charset="-52"/>
              </a:rPr>
              <a:t>Tech</a:t>
            </a:r>
            <a:r>
              <a:rPr lang="ru-RU" sz="1400" dirty="0">
                <a:latin typeface="Gilroy-ExtraBold" panose="020B0604020202020204" charset="-52"/>
              </a:rPr>
              <a:t> </a:t>
            </a:r>
            <a:r>
              <a:rPr lang="ru-RU" sz="1400" dirty="0" err="1">
                <a:latin typeface="Gilroy-ExtraBold" panose="020B0604020202020204" charset="-52"/>
              </a:rPr>
              <a:t>Innovations</a:t>
            </a:r>
            <a:r>
              <a:rPr lang="ru-RU" sz="1400" dirty="0">
                <a:latin typeface="Gilroy-ExtraBold" panose="020B0604020202020204" charset="-52"/>
              </a:rPr>
              <a:t>", "</a:t>
            </a:r>
            <a:r>
              <a:rPr lang="ru-RU" sz="1400" dirty="0" err="1">
                <a:latin typeface="Gilroy-ExtraBold" panose="020B0604020202020204" charset="-52"/>
              </a:rPr>
              <a:t>Health</a:t>
            </a:r>
            <a:r>
              <a:rPr lang="ru-RU" sz="1400" dirty="0">
                <a:latin typeface="Gilroy-ExtraBold" panose="020B0604020202020204" charset="-52"/>
              </a:rPr>
              <a:t> </a:t>
            </a:r>
            <a:r>
              <a:rPr lang="ru-RU" sz="1400" dirty="0" err="1">
                <a:latin typeface="Gilroy-ExtraBold" panose="020B0604020202020204" charset="-52"/>
              </a:rPr>
              <a:t>Ventures</a:t>
            </a:r>
            <a:r>
              <a:rPr lang="ru-RU" sz="1400" dirty="0">
                <a:latin typeface="Gilroy-ExtraBold" panose="020B0604020202020204" charset="-52"/>
              </a:rPr>
              <a:t>" и "</a:t>
            </a:r>
            <a:r>
              <a:rPr lang="ru-RU" sz="1400" dirty="0" err="1">
                <a:latin typeface="Gilroy-ExtraBold" panose="020B0604020202020204" charset="-52"/>
              </a:rPr>
              <a:t>Green</a:t>
            </a:r>
            <a:r>
              <a:rPr lang="ru-RU" sz="1400" dirty="0">
                <a:latin typeface="Gilroy-ExtraBold" panose="020B0604020202020204" charset="-52"/>
              </a:rPr>
              <a:t> </a:t>
            </a:r>
            <a:r>
              <a:rPr lang="ru-RU" sz="1400" dirty="0" err="1">
                <a:latin typeface="Gilroy-ExtraBold" panose="020B0604020202020204" charset="-52"/>
              </a:rPr>
              <a:t>Startups</a:t>
            </a:r>
            <a:r>
              <a:rPr lang="ru-RU" sz="1400" dirty="0">
                <a:latin typeface="Gilroy-ExtraBold" panose="020B0604020202020204" charset="-52"/>
              </a:rPr>
              <a:t>".</a:t>
            </a:r>
          </a:p>
          <a:p>
            <a:r>
              <a:rPr lang="ru-RU" sz="1400" b="1" dirty="0">
                <a:latin typeface="Gilroy-ExtraBold" panose="020B0604020202020204" charset="-52"/>
              </a:rPr>
              <a:t>Результаты</a:t>
            </a:r>
            <a:r>
              <a:rPr lang="ru-RU" sz="1400" dirty="0">
                <a:latin typeface="Gilroy-ExtraBold" panose="020B0604020202020204" charset="-52"/>
              </a:rPr>
              <a:t>:</a:t>
            </a:r>
          </a:p>
          <a:p>
            <a:pPr lvl="1"/>
            <a:r>
              <a:rPr lang="ru-RU" sz="1400" dirty="0">
                <a:latin typeface="Gilroy-ExtraBold" panose="020B0604020202020204" charset="-52"/>
              </a:rPr>
              <a:t>Компании "</a:t>
            </a:r>
            <a:r>
              <a:rPr lang="ru-RU" sz="1400" dirty="0" err="1">
                <a:latin typeface="Gilroy-ExtraBold" panose="020B0604020202020204" charset="-52"/>
              </a:rPr>
              <a:t>Tech</a:t>
            </a:r>
            <a:r>
              <a:rPr lang="ru-RU" sz="1400" dirty="0">
                <a:latin typeface="Gilroy-ExtraBold" panose="020B0604020202020204" charset="-52"/>
              </a:rPr>
              <a:t> </a:t>
            </a:r>
            <a:r>
              <a:rPr lang="ru-RU" sz="1400" dirty="0" err="1">
                <a:latin typeface="Gilroy-ExtraBold" panose="020B0604020202020204" charset="-52"/>
              </a:rPr>
              <a:t>Innovations</a:t>
            </a:r>
            <a:r>
              <a:rPr lang="ru-RU" sz="1400" dirty="0">
                <a:latin typeface="Gilroy-ExtraBold" panose="020B0604020202020204" charset="-52"/>
              </a:rPr>
              <a:t>" и "</a:t>
            </a:r>
            <a:r>
              <a:rPr lang="ru-RU" sz="1400" dirty="0" err="1">
                <a:latin typeface="Gilroy-ExtraBold" panose="020B0604020202020204" charset="-52"/>
              </a:rPr>
              <a:t>Health</a:t>
            </a:r>
            <a:r>
              <a:rPr lang="ru-RU" sz="1400" dirty="0">
                <a:latin typeface="Gilroy-ExtraBold" panose="020B0604020202020204" charset="-52"/>
              </a:rPr>
              <a:t> </a:t>
            </a:r>
            <a:r>
              <a:rPr lang="ru-RU" sz="1400" dirty="0" err="1">
                <a:latin typeface="Gilroy-ExtraBold" panose="020B0604020202020204" charset="-52"/>
              </a:rPr>
              <a:t>Ventures</a:t>
            </a:r>
            <a:r>
              <a:rPr lang="ru-RU" sz="1400" dirty="0">
                <a:latin typeface="Gilroy-ExtraBold" panose="020B0604020202020204" charset="-52"/>
              </a:rPr>
              <a:t>" выразили заинтересованность в дальнейшей работе и предложили возможность инвестирования до 200,000 за долю в 15% компании на этапе начального финансирования.</a:t>
            </a:r>
          </a:p>
          <a:p>
            <a:pPr lvl="1"/>
            <a:r>
              <a:rPr lang="ru-RU" sz="1400" dirty="0">
                <a:latin typeface="Gilroy-ExtraBold" panose="020B0604020202020204" charset="-52"/>
              </a:rPr>
              <a:t>"</a:t>
            </a:r>
            <a:r>
              <a:rPr lang="ru-RU" sz="1400" dirty="0" err="1">
                <a:latin typeface="Gilroy-ExtraBold" panose="020B0604020202020204" charset="-52"/>
              </a:rPr>
              <a:t>Green</a:t>
            </a:r>
            <a:r>
              <a:rPr lang="ru-RU" sz="1400" dirty="0">
                <a:latin typeface="Gilroy-ExtraBold" panose="020B0604020202020204" charset="-52"/>
              </a:rPr>
              <a:t> </a:t>
            </a:r>
            <a:r>
              <a:rPr lang="ru-RU" sz="1400" dirty="0" err="1">
                <a:latin typeface="Gilroy-ExtraBold" panose="020B0604020202020204" charset="-52"/>
              </a:rPr>
              <a:t>Startups</a:t>
            </a:r>
            <a:r>
              <a:rPr lang="ru-RU" sz="1400" dirty="0">
                <a:latin typeface="Gilroy-ExtraBold" panose="020B0604020202020204" charset="-52"/>
              </a:rPr>
              <a:t>" предложила </a:t>
            </a:r>
            <a:r>
              <a:rPr lang="ru-RU" sz="1400" dirty="0" err="1">
                <a:latin typeface="Gilroy-ExtraBold" panose="020B0604020202020204" charset="-52"/>
              </a:rPr>
              <a:t>менторство</a:t>
            </a:r>
            <a:r>
              <a:rPr lang="ru-RU" sz="1400" dirty="0">
                <a:latin typeface="Gilroy-ExtraBold" panose="020B0604020202020204" charset="-52"/>
              </a:rPr>
              <a:t> и доступ к своей сети контактов в индустрии здоровья и технологий.</a:t>
            </a:r>
          </a:p>
          <a:p>
            <a:r>
              <a:rPr lang="ru-RU" sz="1400" dirty="0">
                <a:latin typeface="Gilroy-ExtraBold" panose="020B0604020202020204" charset="-52"/>
              </a:rPr>
              <a:t>Эти обсуждения создали основания для дальнейшего сотрудничества и поддержки нашего проекта.</a:t>
            </a:r>
          </a:p>
          <a:p>
            <a:pPr marL="12700" marR="938530"/>
            <a:endParaRPr sz="1400" dirty="0"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61728" y="755697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ТЕКУЩИЕ РЕЗУЛЬТАТЫ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7104026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МАССАЖНОЕ КРЕСЛО С ФУНКЦИЕЙ КОНТРОЛЯ ОСАНКИ</a:t>
            </a:r>
            <a:endParaRPr sz="1789" dirty="0">
              <a:solidFill>
                <a:schemeClr val="accent1">
                  <a:lumMod val="75000"/>
                </a:schemeClr>
              </a:solidFill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70389E8A-0E33-4845-8FFE-38601BEA998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6297B45-A114-47C1-8828-F0AF87189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CE3A7BF-051F-4855-B3FB-3ED883FAB35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E9DAB3F-16FF-4474-9ABA-1EFC8C5D44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D73CD27-ABBC-441D-B2D7-54FCFB37C1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DA39AC81-8D16-4A1A-840B-8F7CFFBB64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0228F79-F770-4D57-BF5F-7153B1E689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3E78C32E-7F6A-4952-953B-3A218467845F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DAC7571C-F39C-4AD3-ABDA-546CA5F6B11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66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3367019F-E867-48C3-AF5A-D574DF2F5A6E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11FA6119-F898-498E-AC95-90163321F4D7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6DC33C43-BF79-440E-9BFB-5060D53F3811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2224F9D1-CE5D-48BC-A7EC-4C65FAF87E9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B3473CAD-9832-42F8-A99E-911EE7ABDA5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1674A1D6-22E6-4C41-B1BA-AAA7E6FC7541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56D6C79D-6E8B-44C1-A92B-140B8066DB4D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45FB92D1-04FF-4EC6-8AFF-AF95D204B6E6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54469D5D-89E2-4861-8774-0C7EB3896829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E6DE326D-54A6-4DDE-99CA-B597C9DF4459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23286FE8-3120-42DC-8DDE-27A91966E19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DFCAD10E-9B43-4492-9ED4-8B94DDD64FFB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F84C12D9-15EB-4E4C-9692-3EF4C065C25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EFE1B788-3321-4244-84E1-1452A2C9630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BBF0326B-5DAA-4291-8B62-1592A341E147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23">
            <a:extLst>
              <a:ext uri="{FF2B5EF4-FFF2-40B4-BE49-F238E27FC236}">
                <a16:creationId xmlns:a16="http://schemas.microsoft.com/office/drawing/2014/main" id="{4A86A2D3-DA89-494F-9653-F37FE63FA4D7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13C6D368-FECF-45BD-9F5F-499919EDEB8C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8944DC30-C566-4EF8-BCFC-04A791680F95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255CEC9D-3219-45F5-A7AC-E7C20F304883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9E11307C-F0FB-4980-B4A8-0A380DF33C84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C688F0CB-44D0-4509-BD85-51981501F319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DD00B0D8-396E-45A1-A708-8967599A5B8E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D852AE72-9756-4701-BF35-F74BCBDB992E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FB3C530B-D7FC-4A72-8E6B-5257A13348A9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6A0F23E8-D4F2-403D-8B88-2D9C2D9E64BB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408215" y="1711730"/>
            <a:ext cx="8164286" cy="453170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ru-RU" sz="1400" b="1" dirty="0">
                <a:latin typeface="Gilroy-ExtraBold" panose="020B0604020202020204" charset="-52"/>
              </a:rPr>
              <a:t>3. Разработка прототипа (</a:t>
            </a:r>
            <a:r>
              <a:rPr lang="ru-RU" sz="1400" b="1" dirty="0" err="1">
                <a:latin typeface="Gilroy-ExtraBold" panose="020B0604020202020204" charset="-52"/>
              </a:rPr>
              <a:t>MVP</a:t>
            </a:r>
            <a:r>
              <a:rPr lang="ru-RU" sz="1400" b="1" dirty="0">
                <a:latin typeface="Gilroy-ExtraBold" panose="020B0604020202020204" charset="-52"/>
              </a:rPr>
              <a:t>)</a:t>
            </a:r>
          </a:p>
          <a:p>
            <a:r>
              <a:rPr lang="ru-RU" sz="1400" dirty="0">
                <a:latin typeface="Gilroy-ExtraBold" panose="020B0604020202020204" charset="-52"/>
              </a:rPr>
              <a:t>На данный момент мы успешно разработали наш минимально жизнеспособный продукт (</a:t>
            </a:r>
            <a:r>
              <a:rPr lang="ru-RU" sz="1400" dirty="0" err="1">
                <a:latin typeface="Gilroy-ExtraBold" panose="020B0604020202020204" charset="-52"/>
              </a:rPr>
              <a:t>MVP</a:t>
            </a:r>
            <a:r>
              <a:rPr lang="ru-RU" sz="1400" dirty="0">
                <a:latin typeface="Gilroy-ExtraBold" panose="020B0604020202020204" charset="-52"/>
              </a:rPr>
              <a:t>):</a:t>
            </a:r>
          </a:p>
          <a:p>
            <a:r>
              <a:rPr lang="ru-RU" sz="1400" b="1" dirty="0">
                <a:latin typeface="Gilroy-ExtraBold" panose="020B0604020202020204" charset="-52"/>
              </a:rPr>
              <a:t>Описание прототипа</a:t>
            </a:r>
            <a:r>
              <a:rPr lang="ru-RU" sz="1400" dirty="0">
                <a:latin typeface="Gilroy-ExtraBold" panose="020B0604020202020204" charset="-52"/>
              </a:rPr>
              <a:t>:</a:t>
            </a:r>
          </a:p>
          <a:p>
            <a:pPr lvl="1"/>
            <a:r>
              <a:rPr lang="ru-RU" sz="1400" dirty="0">
                <a:latin typeface="Gilroy-ExtraBold" panose="020B0604020202020204" charset="-52"/>
              </a:rPr>
              <a:t>Прототип кресла оснащён встроенными функциями массажа с использованием различных режимов и интенсивностей, которые можно настраивать.</a:t>
            </a:r>
          </a:p>
          <a:p>
            <a:pPr lvl="1"/>
            <a:r>
              <a:rPr lang="ru-RU" sz="1400" dirty="0">
                <a:latin typeface="Gilroy-ExtraBold" panose="020B0604020202020204" charset="-52"/>
              </a:rPr>
              <a:t>В кресле интегрирована система контроля осанки, которая использует сенсоры для анализа положения пользователя. При обнаружении неправильной осанки кресло подает сигнал (вибрация или световой индикатор), а также отправляет уведомления на мобильное приложение.</a:t>
            </a:r>
          </a:p>
          <a:p>
            <a:pPr lvl="1"/>
            <a:r>
              <a:rPr lang="ru-RU" sz="1400" dirty="0">
                <a:latin typeface="Gilroy-ExtraBold" panose="020B0604020202020204" charset="-52"/>
              </a:rPr>
              <a:t>Приложение, совместимое с </a:t>
            </a:r>
            <a:r>
              <a:rPr lang="ru-RU" sz="1400" dirty="0" err="1">
                <a:latin typeface="Gilroy-ExtraBold" panose="020B0604020202020204" charset="-52"/>
              </a:rPr>
              <a:t>iOS</a:t>
            </a:r>
            <a:r>
              <a:rPr lang="ru-RU" sz="1400" dirty="0">
                <a:latin typeface="Gilroy-ExtraBold" panose="020B0604020202020204" charset="-52"/>
              </a:rPr>
              <a:t> и </a:t>
            </a:r>
            <a:r>
              <a:rPr lang="ru-RU" sz="1400" dirty="0" err="1">
                <a:latin typeface="Gilroy-ExtraBold" panose="020B0604020202020204" charset="-52"/>
              </a:rPr>
              <a:t>Android</a:t>
            </a:r>
            <a:r>
              <a:rPr lang="ru-RU" sz="1400" dirty="0">
                <a:latin typeface="Gilroy-ExtraBold" panose="020B0604020202020204" charset="-52"/>
              </a:rPr>
              <a:t>, предоставляет рекомендации по улучшению осанки и отслеживает прогресс пользователя.</a:t>
            </a:r>
          </a:p>
          <a:p>
            <a:r>
              <a:rPr lang="ru-RU" sz="1400" b="1" dirty="0">
                <a:latin typeface="Gilroy-ExtraBold" panose="020B0604020202020204" charset="-52"/>
              </a:rPr>
              <a:t>4. Тестирование прототипа</a:t>
            </a:r>
          </a:p>
          <a:p>
            <a:r>
              <a:rPr lang="ru-RU" sz="1400" dirty="0">
                <a:latin typeface="Gilroy-ExtraBold" panose="020B0604020202020204" charset="-52"/>
              </a:rPr>
              <a:t>Мы уже провели первичное тестирование нашего прототипа:</a:t>
            </a:r>
          </a:p>
          <a:p>
            <a:r>
              <a:rPr lang="ru-RU" sz="1400" b="1" dirty="0">
                <a:latin typeface="Gilroy-ExtraBold" panose="020B0604020202020204" charset="-52"/>
              </a:rPr>
              <a:t>Группа </a:t>
            </a:r>
            <a:r>
              <a:rPr lang="ru-RU" sz="1400" b="1" dirty="0" err="1">
                <a:latin typeface="Gilroy-ExtraBold" panose="020B0604020202020204" charset="-52"/>
              </a:rPr>
              <a:t>тестировщиков</a:t>
            </a:r>
            <a:r>
              <a:rPr lang="ru-RU" sz="1400" dirty="0">
                <a:latin typeface="Gilroy-ExtraBold" panose="020B0604020202020204" charset="-52"/>
              </a:rPr>
              <a:t>: 30 человек (согласившиеся испытать функциональность кресла).</a:t>
            </a:r>
          </a:p>
          <a:p>
            <a:r>
              <a:rPr lang="ru-RU" sz="1400" b="1" dirty="0">
                <a:latin typeface="Gilroy-ExtraBold" panose="020B0604020202020204" charset="-52"/>
              </a:rPr>
              <a:t>Результаты</a:t>
            </a:r>
            <a:r>
              <a:rPr lang="ru-RU" sz="1400" dirty="0">
                <a:latin typeface="Gilroy-ExtraBold" panose="020B0604020202020204" charset="-52"/>
              </a:rPr>
              <a:t>:</a:t>
            </a:r>
          </a:p>
          <a:p>
            <a:pPr lvl="1"/>
            <a:r>
              <a:rPr lang="ru-RU" sz="1400" b="1" dirty="0">
                <a:latin typeface="Gilroy-ExtraBold" panose="020B0604020202020204" charset="-52"/>
              </a:rPr>
              <a:t>90%</a:t>
            </a:r>
            <a:r>
              <a:rPr lang="ru-RU" sz="1400" dirty="0">
                <a:latin typeface="Gilroy-ExtraBold" panose="020B0604020202020204" charset="-52"/>
              </a:rPr>
              <a:t> участников отметили удобство управления функциями кресла через мобильное приложение.</a:t>
            </a:r>
          </a:p>
          <a:p>
            <a:pPr lvl="1"/>
            <a:r>
              <a:rPr lang="ru-RU" sz="1400" b="1" dirty="0">
                <a:latin typeface="Gilroy-ExtraBold" panose="020B0604020202020204" charset="-52"/>
              </a:rPr>
              <a:t>75%</a:t>
            </a:r>
            <a:r>
              <a:rPr lang="ru-RU" sz="1400" dirty="0">
                <a:latin typeface="Gilroy-ExtraBold" panose="020B0604020202020204" charset="-52"/>
              </a:rPr>
              <a:t> протестировавших отметили, что система контроля осанки помогла им лучше осознавать свою позу.</a:t>
            </a:r>
          </a:p>
          <a:p>
            <a:pPr lvl="1"/>
            <a:r>
              <a:rPr lang="ru-RU" sz="1400" dirty="0">
                <a:latin typeface="Gilroy-ExtraBold" panose="020B0604020202020204" charset="-52"/>
              </a:rPr>
              <a:t>Собраны отзывы для доработки дизайна и функционала на основе реального использования, что позволит нам улучшить продукт перед массовым производством.</a:t>
            </a:r>
          </a:p>
        </p:txBody>
      </p:sp>
      <p:sp>
        <p:nvSpPr>
          <p:cNvPr id="15" name="Заголовок"/>
          <p:cNvSpPr txBox="1"/>
          <p:nvPr/>
        </p:nvSpPr>
        <p:spPr>
          <a:xfrm>
            <a:off x="361728" y="951640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ТЕКУЩИЕ РЕЗУЛЬТАТЫ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6891754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МАССАЖНОЕ КРЕСЛО С ФУНКЦИЕЙ КОНТРОЛЯ ОСАНКИ</a:t>
            </a:r>
            <a:endParaRPr sz="1789" dirty="0">
              <a:solidFill>
                <a:schemeClr val="accent1">
                  <a:lumMod val="75000"/>
                </a:schemeClr>
              </a:solidFill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70389E8A-0E33-4845-8FFE-38601BEA998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6297B45-A114-47C1-8828-F0AF87189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CE3A7BF-051F-4855-B3FB-3ED883FAB35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E9DAB3F-16FF-4474-9ABA-1EFC8C5D44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D73CD27-ABBC-441D-B2D7-54FCFB37C1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DA39AC81-8D16-4A1A-840B-8F7CFFBB64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0228F79-F770-4D57-BF5F-7153B1E689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3E78C32E-7F6A-4952-953B-3A218467845F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DAC7571C-F39C-4AD3-ABDA-546CA5F6B11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3BAAF3F4-1436-4330-8119-FF7577ADAD5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40713" y="3210423"/>
            <a:ext cx="2247878" cy="318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654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3367019F-E867-48C3-AF5A-D574DF2F5A6E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11FA6119-F898-498E-AC95-90163321F4D7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6DC33C43-BF79-440E-9BFB-5060D53F3811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2224F9D1-CE5D-48BC-A7EC-4C65FAF87E9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B3473CAD-9832-42F8-A99E-911EE7ABDA5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1674A1D6-22E6-4C41-B1BA-AAA7E6FC7541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56D6C79D-6E8B-44C1-A92B-140B8066DB4D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45FB92D1-04FF-4EC6-8AFF-AF95D204B6E6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54469D5D-89E2-4861-8774-0C7EB3896829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E6DE326D-54A6-4DDE-99CA-B597C9DF4459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23286FE8-3120-42DC-8DDE-27A91966E19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DFCAD10E-9B43-4492-9ED4-8B94DDD64FFB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F84C12D9-15EB-4E4C-9692-3EF4C065C25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EFE1B788-3321-4244-84E1-1452A2C9630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BBF0326B-5DAA-4291-8B62-1592A341E147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23">
            <a:extLst>
              <a:ext uri="{FF2B5EF4-FFF2-40B4-BE49-F238E27FC236}">
                <a16:creationId xmlns:a16="http://schemas.microsoft.com/office/drawing/2014/main" id="{4A86A2D3-DA89-494F-9653-F37FE63FA4D7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13C6D368-FECF-45BD-9F5F-499919EDEB8C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8944DC30-C566-4EF8-BCFC-04A791680F95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255CEC9D-3219-45F5-A7AC-E7C20F304883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9E11307C-F0FB-4980-B4A8-0A380DF33C84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C688F0CB-44D0-4509-BD85-51981501F319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DD00B0D8-396E-45A1-A708-8967599A5B8E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D852AE72-9756-4701-BF35-F74BCBDB992E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FB3C530B-D7FC-4A72-8E6B-5257A13348A9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6A0F23E8-D4F2-403D-8B88-2D9C2D9E64BB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61728" y="951640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ТЕКУЩИЕ РЕЗУЛЬТАТЫ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7446926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МАССАЖНОЕ КРЕСЛО С ФУНКЦИЕЙ КОНТРОЛЯ ОСАНКИ</a:t>
            </a:r>
            <a:endParaRPr sz="1789" dirty="0">
              <a:solidFill>
                <a:schemeClr val="accent1">
                  <a:lumMod val="75000"/>
                </a:schemeClr>
              </a:solidFill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70389E8A-0E33-4845-8FFE-38601BEA998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6297B45-A114-47C1-8828-F0AF87189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CE3A7BF-051F-4855-B3FB-3ED883FAB35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E9DAB3F-16FF-4474-9ABA-1EFC8C5D44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D73CD27-ABBC-441D-B2D7-54FCFB37C1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DA39AC81-8D16-4A1A-840B-8F7CFFBB64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0228F79-F770-4D57-BF5F-7153B1E689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3E78C32E-7F6A-4952-953B-3A218467845F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DAC7571C-F39C-4AD3-ABDA-546CA5F6B11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3BAAF3F4-1436-4330-8119-FF7577ADAD5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40713" y="3210423"/>
            <a:ext cx="2247878" cy="31813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3287" y="1690530"/>
            <a:ext cx="816428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Gilroy-ExtraBold" panose="020B0604020202020204" charset="-52"/>
              </a:rPr>
              <a:t>5. Разработка бизнес-модели и стратегии выхода на рынок</a:t>
            </a:r>
          </a:p>
          <a:p>
            <a:r>
              <a:rPr lang="ru-RU" sz="1600" dirty="0">
                <a:solidFill>
                  <a:srgbClr val="000000"/>
                </a:solidFill>
                <a:latin typeface="Gilroy-ExtraBold" panose="020B0604020202020204" charset="-52"/>
              </a:rPr>
              <a:t>Мы также разработали предварительную бизнес-модель, которая включает: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0000"/>
                </a:solidFill>
                <a:latin typeface="Gilroy-ExtraBold" panose="020B0604020202020204" charset="-52"/>
              </a:rPr>
              <a:t>Каналы дистрибуции</a:t>
            </a:r>
            <a:r>
              <a:rPr lang="ru-RU" sz="1600" dirty="0">
                <a:solidFill>
                  <a:srgbClr val="000000"/>
                </a:solidFill>
                <a:latin typeface="Gilroy-ExtraBold" panose="020B0604020202020204" charset="-52"/>
              </a:rPr>
              <a:t>: онлайн-продажа через наш сайт и крупные платформы, такие как </a:t>
            </a:r>
            <a:r>
              <a:rPr lang="ru-RU" sz="1600" dirty="0" err="1">
                <a:solidFill>
                  <a:srgbClr val="000000"/>
                </a:solidFill>
                <a:latin typeface="Gilroy-ExtraBold" panose="020B0604020202020204" charset="-52"/>
              </a:rPr>
              <a:t>Amazon</a:t>
            </a:r>
            <a:r>
              <a:rPr lang="ru-RU" sz="1600" dirty="0">
                <a:solidFill>
                  <a:srgbClr val="000000"/>
                </a:solidFill>
                <a:latin typeface="Gilroy-ExtraBold" panose="020B0604020202020204" charset="-52"/>
              </a:rPr>
              <a:t>, а также возможность продажи в специализированных магазинах.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0000"/>
                </a:solidFill>
                <a:latin typeface="Gilroy-ExtraBold" panose="020B0604020202020204" charset="-52"/>
              </a:rPr>
              <a:t>Маркетинговая стратегия</a:t>
            </a:r>
            <a:r>
              <a:rPr lang="ru-RU" sz="1600" dirty="0">
                <a:solidFill>
                  <a:srgbClr val="000000"/>
                </a:solidFill>
                <a:latin typeface="Gilroy-ExtraBold" panose="020B0604020202020204" charset="-52"/>
              </a:rPr>
              <a:t>: акцент на цифровой маркетинг, включая </a:t>
            </a:r>
            <a:r>
              <a:rPr lang="ru-RU" sz="1600" dirty="0" err="1">
                <a:solidFill>
                  <a:srgbClr val="000000"/>
                </a:solidFill>
                <a:latin typeface="Gilroy-ExtraBold" panose="020B0604020202020204" charset="-52"/>
              </a:rPr>
              <a:t>SEO</a:t>
            </a:r>
            <a:r>
              <a:rPr lang="ru-RU" sz="1600" dirty="0">
                <a:solidFill>
                  <a:srgbClr val="000000"/>
                </a:solidFill>
                <a:latin typeface="Gilroy-ExtraBold" panose="020B0604020202020204" charset="-52"/>
              </a:rPr>
              <a:t>, рекламу в социальных сетях и сотрудничество с </a:t>
            </a:r>
            <a:r>
              <a:rPr lang="ru-RU" sz="1600" dirty="0" err="1">
                <a:solidFill>
                  <a:srgbClr val="000000"/>
                </a:solidFill>
                <a:latin typeface="Gilroy-ExtraBold" panose="020B0604020202020204" charset="-52"/>
              </a:rPr>
              <a:t>блогерами</a:t>
            </a:r>
            <a:r>
              <a:rPr lang="ru-RU" sz="1600" dirty="0">
                <a:solidFill>
                  <a:srgbClr val="000000"/>
                </a:solidFill>
                <a:latin typeface="Gilroy-ExtraBold" panose="020B0604020202020204" charset="-52"/>
              </a:rPr>
              <a:t> в области здоровья и </a:t>
            </a:r>
            <a:r>
              <a:rPr lang="ru-RU" sz="1600" dirty="0" err="1">
                <a:solidFill>
                  <a:srgbClr val="000000"/>
                </a:solidFill>
                <a:latin typeface="Gilroy-ExtraBold" panose="020B0604020202020204" charset="-52"/>
              </a:rPr>
              <a:t>wellness</a:t>
            </a:r>
            <a:r>
              <a:rPr lang="ru-RU" sz="1600" dirty="0">
                <a:solidFill>
                  <a:srgbClr val="000000"/>
                </a:solidFill>
                <a:latin typeface="Gilroy-ExtraBold" panose="020B0604020202020204" charset="-52"/>
              </a:rPr>
              <a:t>.</a:t>
            </a:r>
          </a:p>
          <a:p>
            <a:endParaRPr lang="ru-RU" sz="1600" dirty="0">
              <a:solidFill>
                <a:srgbClr val="000000"/>
              </a:solidFill>
              <a:latin typeface="Gilroy-ExtraBold" panose="020B0604020202020204" charset="-52"/>
            </a:endParaRPr>
          </a:p>
          <a:p>
            <a:r>
              <a:rPr lang="ru-RU" sz="1600" dirty="0">
                <a:solidFill>
                  <a:srgbClr val="000000"/>
                </a:solidFill>
                <a:latin typeface="Gilroy-ExtraBold" panose="020B0604020202020204" charset="-52"/>
              </a:rPr>
              <a:t>На текущий момент наш проект находится на правильном пути, имея четкое понимание потребностей цели, уже общаясь с потенциальными инвесторами и имея готовый прототип для тестирования. Это позволит нам уверенно двигаться к следующему этапу — собиранию финансирования и подготовки к массовому производству.</a:t>
            </a:r>
            <a:endParaRPr lang="ru-RU" sz="1600" b="0" i="0" dirty="0">
              <a:solidFill>
                <a:srgbClr val="000000"/>
              </a:solidFill>
              <a:effectLst/>
              <a:latin typeface="Gilroy-ExtraBold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90324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D4535795-BDBF-4688-BC69-7BCA6777C2AC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85305155-9326-495F-B9AD-23E4A395980C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5A995476-FEAF-4C86-98E1-06927C328C9B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BABF98EB-1F2C-4A82-AD22-F0AAD07D346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2533FE66-E19C-4AF6-9CE6-A11572945854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3030A51B-637E-4E82-A085-BADF6FF3C952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FE9A804F-5079-44D5-9D1E-CCE9C85FF726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FA331A72-AAF6-4BA7-9CB8-5B683FF75EF5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9992155D-57CE-4925-9F70-FD7D04D219A8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35AA6871-B61D-4C47-9A79-4E9EF5734546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E4CD6812-27B1-4BA8-9A62-DC41949A7637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17ED7643-B3EF-4DF2-A331-BDFCB706CA8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AE3A137B-0C48-47AE-B849-9BB97AE34C90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054F6249-D880-4D8D-B2B6-6A36CF000D9E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B25791B2-F44A-4FA6-AB17-32FDC6C2B27E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95683817-3CF6-4C57-8B65-C107BA16D5E4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92AD8906-B0D9-444D-A88A-54D52FB31A6F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11C8E01C-D06D-4FD0-A493-9B7CE712AD50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60E58586-9CE3-43B9-B10A-6A724B44DC13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46BDEBD0-4638-4CD1-BDD2-4D7E29DD97F4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A43C5D80-AF0E-4101-A141-D94B0A45C75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466AF665-ADBA-4C4C-B2B1-6AEFF7A417C0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CBFEE814-701C-4AE1-B715-28F6E2CF050D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4B3A36ED-2C65-4410-B177-0F8A7A54215E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A4BC71A2-BD70-43F4-8C3D-E64F668FA165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08163" y="940865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ПЛАНЫ РАЗВИТИЯ ПРОДУКТА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7283640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МАССАЖНОЕ КРЕСЛО С ФУНКЦИЕЙ КОНТРОЛЯ ОСАНКИ</a:t>
            </a:r>
            <a:endParaRPr sz="1789" dirty="0">
              <a:solidFill>
                <a:schemeClr val="accent1">
                  <a:lumMod val="75000"/>
                </a:schemeClr>
              </a:solidFill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3AEAB22-D5AC-23A7-AC2B-5C2B10BD9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910" y="3043446"/>
            <a:ext cx="2969386" cy="4202475"/>
          </a:xfrm>
          <a:prstGeom prst="rect">
            <a:avLst/>
          </a:prstGeom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8C073461-5D5B-47AB-8AF1-590C53A0B943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8D32863B-4090-4D56-9CF3-15455EED0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A4F2BE0A-CE62-4FD3-B8B9-DFB38AB5F3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7FFCF8BF-1F32-4776-835B-E838982A6CC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47A0210C-F466-4B09-B5FB-0C7D8C4766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F305A95D-EA4B-412C-99FE-19B271DF42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FB2CE66-6EDE-4013-BFB1-9235AC2AC17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AA4DB53A-5EBB-48EB-B5AF-DB4694A8761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E6665FA-EB17-4BEA-A524-1FB79F067A04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466494"/>
              </p:ext>
            </p:extLst>
          </p:nvPr>
        </p:nvGraphicFramePr>
        <p:xfrm>
          <a:off x="326571" y="1561313"/>
          <a:ext cx="8262256" cy="4975558"/>
        </p:xfrm>
        <a:graphic>
          <a:graphicData uri="http://schemas.openxmlformats.org/drawingml/2006/table">
            <a:tbl>
              <a:tblPr/>
              <a:tblGrid>
                <a:gridCol w="2065564">
                  <a:extLst>
                    <a:ext uri="{9D8B030D-6E8A-4147-A177-3AD203B41FA5}">
                      <a16:colId xmlns:a16="http://schemas.microsoft.com/office/drawing/2014/main" val="4190213315"/>
                    </a:ext>
                  </a:extLst>
                </a:gridCol>
                <a:gridCol w="2065564">
                  <a:extLst>
                    <a:ext uri="{9D8B030D-6E8A-4147-A177-3AD203B41FA5}">
                      <a16:colId xmlns:a16="http://schemas.microsoft.com/office/drawing/2014/main" val="2110440239"/>
                    </a:ext>
                  </a:extLst>
                </a:gridCol>
                <a:gridCol w="2065564">
                  <a:extLst>
                    <a:ext uri="{9D8B030D-6E8A-4147-A177-3AD203B41FA5}">
                      <a16:colId xmlns:a16="http://schemas.microsoft.com/office/drawing/2014/main" val="3188718726"/>
                    </a:ext>
                  </a:extLst>
                </a:gridCol>
                <a:gridCol w="2065564">
                  <a:extLst>
                    <a:ext uri="{9D8B030D-6E8A-4147-A177-3AD203B41FA5}">
                      <a16:colId xmlns:a16="http://schemas.microsoft.com/office/drawing/2014/main" val="310534900"/>
                    </a:ext>
                  </a:extLst>
                </a:gridCol>
              </a:tblGrid>
              <a:tr h="19226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тап работы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Дата начала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Дата окончания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Основные задачи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065778"/>
                  </a:ext>
                </a:extLst>
              </a:tr>
              <a:tr h="82979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1. Разработка </a:t>
                      </a:r>
                      <a:r>
                        <a:rPr lang="en-US" sz="1000">
                          <a:effectLst/>
                          <a:latin typeface="Gilroy-ExtraBold" panose="020B0604020202020204" charset="-52"/>
                        </a:rPr>
                        <a:t>MVP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01.11.2024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31.01.2025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Завершение разработки кресла с функцией контроля осанки, включение всех необходимых сенсоров и программного обеспечения.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759076"/>
                  </a:ext>
                </a:extLst>
              </a:tr>
              <a:tr h="73871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2. Тестирование </a:t>
                      </a:r>
                      <a:r>
                        <a:rPr lang="en-US" sz="1000">
                          <a:effectLst/>
                          <a:latin typeface="Gilroy-ExtraBold" panose="020B0604020202020204" charset="-52"/>
                        </a:rPr>
                        <a:t>MVP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01.02.2025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15.03.2025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Пилотное тестирование с фокус-группой (включая обратную связь), исправление ошибок и доработка функционала.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238542"/>
                  </a:ext>
                </a:extLst>
              </a:tr>
              <a:tr h="647641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Gilroy-ExtraBold" panose="020B0604020202020204" charset="-52"/>
                        </a:rPr>
                        <a:t>3. Маркетинг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16.03.2025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30.04.2025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Запуск рекламной кампании, создание контента для социальных медиа, работа с блогерами и специалистами.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738687"/>
                  </a:ext>
                </a:extLst>
              </a:tr>
              <a:tr h="73871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4. Производство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01.05.2025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30.06.2025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Организация производственного процесса — закупка компонентов, формирование производственной линии.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245254"/>
                  </a:ext>
                </a:extLst>
              </a:tr>
              <a:tr h="647641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5. Запуск продукта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01.07.2025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15.07.2025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Формальный запуск продукта на рынок, масштабирование продаж через каналы дистрибуции и e-commerce.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537297"/>
                  </a:ext>
                </a:extLst>
              </a:tr>
              <a:tr h="55656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6. Обратная связь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16.07.2025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Gilroy-ExtraBold" panose="020B0604020202020204" charset="-52"/>
                        </a:rPr>
                        <a:t>31.08.2025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Gilroy-ExtraBold" panose="020B0604020202020204" charset="-52"/>
                        </a:rPr>
                        <a:t>Сбор отзывов от первых пользователей, внесение необходимых улучшений и доработок.</a:t>
                      </a:r>
                    </a:p>
                  </a:txBody>
                  <a:tcPr marL="50597" marR="50597" marT="50597" marB="50597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906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8822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DE6C9674-0CAB-47A4-8535-1043FE6785B5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F8EDC4C9-450C-4941-9CAF-6CEDD9B8A3E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47561FE7-450C-4011-964E-6F10F214B7C9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60895F61-F169-4934-B609-0BEE443C12BA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11A57793-0B6A-4B9A-A778-6A5A99C5B62F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7F341433-BAFA-496A-A591-3D6C1866279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0F68DC1D-E2A3-4D30-BF07-2C632AD4C4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18CB1489-A772-4282-836F-32A3F60274DC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BF8936CB-EF82-4AD7-8073-1D30833F70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38E11785-6AB0-4C0E-8E81-5C19451FCAE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E66C04C1-1F5D-4CB6-94FD-D3273237174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C294AA2B-538A-4A92-BB4B-46B2B4A12BF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6DEFEEBF-6E91-443C-888B-FA2DE097EA0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6608BABB-14A5-41D5-83BF-4A8B47119BB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3C5112D1-329A-4B6E-B3CC-54EBBFACD5A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A0037505-F7F2-49A2-92B2-6170D3DB1CF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D108A73F-3CE4-4241-87E0-6E165F7F97B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54EF101C-7C74-4C12-8872-B8F5B1505BC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630731D2-9FFA-4D2D-884C-3CC01AD2F42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75555F9B-1E5B-4CEC-9FEF-8969CDBB199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1D350897-3A52-42C8-8C7A-B9CA2E6BF75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01A7D44-4F1F-EED3-F9CA-5FEB19A3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899" y="1717978"/>
            <a:ext cx="2441157" cy="3424737"/>
          </a:xfrm>
          <a:prstGeom prst="rect">
            <a:avLst/>
          </a:prstGeom>
        </p:spPr>
      </p:pic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Описание"/>
          <p:cNvSpPr txBox="1"/>
          <p:nvPr/>
        </p:nvSpPr>
        <p:spPr>
          <a:xfrm>
            <a:off x="695325" y="1728097"/>
            <a:ext cx="6485425" cy="220581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ru-RU" sz="1600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Здесь можно представить участников команды, их ФИО, компетенции, необходимые для проекта, а также </a:t>
            </a:r>
            <a:r>
              <a:rPr lang="ru-RU" sz="3200" b="1" u="sng" dirty="0">
                <a:solidFill>
                  <a:srgbClr val="FF0000"/>
                </a:solidFill>
                <a:latin typeface="Gilroy-ExtraBold" panose="020B0604020202020204" charset="-52"/>
                <a:ea typeface="Raleway"/>
                <a:cs typeface="Raleway"/>
                <a:sym typeface="Raleway"/>
              </a:rPr>
              <a:t>контактные данные вашей команды для инвесторов и заинтересованных лиц</a:t>
            </a: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08543" y="990479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КОМАНДА СТАРТАПА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6" y="242027"/>
            <a:ext cx="6957069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МАССАЖНОЕ КРЕСЛО С ФУНКЦИЕЙ КОНТРОЛЯ ОСАНКИ</a:t>
            </a:r>
            <a:endParaRPr sz="1789" dirty="0">
              <a:solidFill>
                <a:schemeClr val="accent1">
                  <a:lumMod val="75000"/>
                </a:schemeClr>
              </a:solidFill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3FA6C7D-DC99-4529-92F4-2411C3B5C11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006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2014</Words>
  <Application>Microsoft Office PowerPoint</Application>
  <PresentationFormat>Широкоэкранный</PresentationFormat>
  <Paragraphs>204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Calibri</vt:lpstr>
      <vt:lpstr>Microsoft Sans Serif</vt:lpstr>
      <vt:lpstr>Raleway SemiBold</vt:lpstr>
      <vt:lpstr>Gilroy-ExtraBold</vt:lpstr>
      <vt:lpstr>Arial</vt:lpstr>
      <vt:lpstr>Calibri Light</vt:lpstr>
      <vt:lpstr>Trebuchet MS</vt:lpstr>
      <vt:lpstr>Тема Office</vt:lpstr>
      <vt:lpstr>Презентация PowerPoint</vt:lpstr>
      <vt:lpstr>МАССАЖНОЕ КРЕСЛО С ФУНКЦИЕЙ КОНТРОЛЯ ОСАНКИ</vt:lpstr>
      <vt:lpstr>Презентация PowerPoint</vt:lpstr>
      <vt:lpstr>МАССАЖНОЕ КРЕСЛО С ФУНКЦИЕЙ КОНТРОЛЯ ОСАНКИ</vt:lpstr>
      <vt:lpstr>МАССАЖНОЕ КРЕСЛО С ФУНКЦИЕЙ КОНТРОЛЯ ОСАНКИ</vt:lpstr>
      <vt:lpstr>МАССАЖНОЕ КРЕСЛО С ФУНКЦИЕЙ КОНТРОЛЯ ОСАНКИ</vt:lpstr>
      <vt:lpstr>МАССАЖНОЕ КРЕСЛО С ФУНКЦИЕЙ КОНТРОЛЯ ОСАНКИ</vt:lpstr>
      <vt:lpstr>МАССАЖНОЕ КРЕСЛО С ФУНКЦИЕЙ КОНТРОЛЯ ОСАНКИ</vt:lpstr>
      <vt:lpstr>МАССАЖНОЕ КРЕСЛО С ФУНКЦИЕЙ КОНТРОЛЯ ОСАНКИ</vt:lpstr>
      <vt:lpstr>МАССАЖНОЕ КРЕСЛО С ФУНКЦИЕЙ КОНТРОЛЯ ОСАНКИ</vt:lpstr>
      <vt:lpstr>МАССАЖНОЕ КРЕСЛО С ФУНКЦИЕЙ КОНТРОЛЯ ОСАНКИ</vt:lpstr>
      <vt:lpstr>МАССАЖНОЕ КРЕСЛО С ФУНКЦИЕЙ КОНТРОЛЯ ОСАНКИ</vt:lpstr>
      <vt:lpstr>МАССАЖНОЕ КРЕСЛО С ФУНКЦИЕЙ КОНТРОЛЯ ОСАНКИ</vt:lpstr>
      <vt:lpstr>МАССАЖНОЕ КРЕСЛО С ФУНКЦИЕЙ КОНТРОЛЯ ОСАНКИ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Айвазян Мартирос Андраникович</dc:creator>
  <cp:lastModifiedBy>Vlad Parmakszyan</cp:lastModifiedBy>
  <cp:revision>96</cp:revision>
  <dcterms:created xsi:type="dcterms:W3CDTF">2023-09-15T12:14:22Z</dcterms:created>
  <dcterms:modified xsi:type="dcterms:W3CDTF">2024-12-02T18:48:49Z</dcterms:modified>
</cp:coreProperties>
</file>