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0" r:id="rId15"/>
    <p:sldId id="275" r:id="rId16"/>
    <p:sldId id="276" r:id="rId17"/>
    <p:sldId id="272" r:id="rId18"/>
    <p:sldId id="268" r:id="rId19"/>
    <p:sldId id="273" r:id="rId20"/>
    <p:sldId id="274" r:id="rId21"/>
  </p:sldIdLst>
  <p:sldSz cx="9144000" cy="5143500" type="screen16x9"/>
  <p:notesSz cx="9144000" cy="5143500"/>
  <p:embeddedFontLst>
    <p:embeddedFont>
      <p:font typeface="Arial Black" panose="020B0A04020102020204" pitchFamily="3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DM Sans" panose="020B0604020202020204" charset="0"/>
      <p:regular r:id="rId29"/>
      <p:bold r:id="rId30"/>
      <p:italic r:id="rId31"/>
      <p:boldItalic r:id="rId32"/>
    </p:embeddedFont>
    <p:embeddedFont>
      <p:font typeface="Gilroy" panose="020B0604020202020204" charset="0"/>
      <p:bold r:id="rId33"/>
    </p:embeddedFont>
    <p:embeddedFont>
      <p:font typeface="Helvetica Neue" panose="020B0604020202020204" charset="0"/>
      <p:regular r:id="rId34"/>
      <p:bold r:id="rId35"/>
      <p:italic r:id="rId36"/>
      <p:boldItalic r:id="rId37"/>
    </p:embeddedFont>
    <p:embeddedFont>
      <p:font typeface="Raleway" pitchFamily="2" charset="-52"/>
      <p:regular r:id="rId38"/>
      <p:bold r:id="rId39"/>
      <p:italic r:id="rId40"/>
      <p:boldItalic r:id="rId41"/>
    </p:embeddedFont>
    <p:embeddedFont>
      <p:font typeface="Raleway SemiBold" pitchFamily="2" charset="-52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gZWX4D1ZzYAZUtAn/UedoIaFg8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9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FAC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CA4550-4429-4036-BF98-1E216F185002}">
  <a:tblStyle styleId="{EBCA4550-4429-4036-BF98-1E216F18500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14C6047-A1C4-490E-8D4A-35DE69FF6310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EE6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EE6FF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69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7.fntdata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0" Type="http://schemas.openxmlformats.org/officeDocument/2006/relationships/slide" Target="slides/slide18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e95cb65f1_0_0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30e95cb65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5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3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3" name="Google Shape;363;p36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0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" name="Google Shape;3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170000de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g3170000ded6_0_0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9" name="Google Shape;389;g3170000ded6_0_0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2" name="Google Shape;4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37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37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1" name="Google Shape;4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1" name="Google Shape;4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1" name="Google Shape;21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" name="Google Shape;22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7" name="Google Shape;27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2"/>
          <p:cNvPicPr preferRelativeResize="0"/>
          <p:nvPr/>
        </p:nvPicPr>
        <p:blipFill rotWithShape="1">
          <a:blip r:embed="rId2">
            <a:alphaModFix/>
          </a:blip>
          <a:srcRect t="1754" r="2179" b="4317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4" name="Google Shape;34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0" name="Google Shape;40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6" name="Google Shape;46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5" name="Google Shape;8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8" name="Google Shape;88;p3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 spd="med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title"/>
          </p:nvPr>
        </p:nvSpPr>
        <p:spPr>
          <a:xfrm>
            <a:off x="71462" y="895312"/>
            <a:ext cx="5108700" cy="197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2700"/>
              <a:buNone/>
            </a:pPr>
            <a:br>
              <a:rPr lang="ru-RU" sz="28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Мобильная игра в жанре </a:t>
            </a:r>
            <a:r>
              <a:rPr lang="ru-RU" sz="2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Отоме</a:t>
            </a:r>
            <a:r>
              <a:rPr lang="ru-RU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«</a:t>
            </a:r>
            <a:r>
              <a:rPr lang="ru-RU" sz="2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Heartlines</a:t>
            </a:r>
            <a:r>
              <a:rPr lang="ru-RU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1"/>
          </p:nvPr>
        </p:nvSpPr>
        <p:spPr>
          <a:xfrm>
            <a:off x="71700" y="2571750"/>
            <a:ext cx="5108700" cy="149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2000">
                <a:latin typeface="Arial"/>
                <a:ea typeface="Arial"/>
                <a:cs typeface="Arial"/>
                <a:sym typeface="Arial"/>
              </a:rPr>
              <a:t>Булько Светлана Максимовна</a:t>
            </a:r>
            <a:endParaRPr/>
          </a:p>
          <a:p>
            <a:pPr marL="0" lvl="0" indent="0" algn="l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i="1">
                <a:latin typeface="Arial"/>
                <a:ea typeface="Arial"/>
                <a:cs typeface="Arial"/>
                <a:sym typeface="Arial"/>
              </a:rPr>
              <a:t>smb6@tpu.ru</a:t>
            </a:r>
            <a:endParaRPr sz="1400" i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i="1">
                <a:latin typeface="Arial"/>
                <a:ea typeface="Arial"/>
                <a:cs typeface="Arial"/>
                <a:sym typeface="Arial"/>
              </a:rPr>
              <a:t>+79609772775</a:t>
            </a:r>
            <a:endParaRPr sz="1400" i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224660" y="1098600"/>
            <a:ext cx="2832599" cy="40318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descr="логотип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/>
          <p:nvPr/>
        </p:nvSpPr>
        <p:spPr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5329915" y="2389384"/>
            <a:ext cx="2439900" cy="62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1" u="none" strike="noStrike" cap="none">
                <a:solidFill>
                  <a:srgbClr val="7F7F7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Логотип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5381981" y="4170142"/>
            <a:ext cx="249824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«Где реальность становится искусством»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3796" y="1416911"/>
            <a:ext cx="2714326" cy="2714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0" y="4860000"/>
            <a:ext cx="6467708" cy="27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1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Романтическая игра для девушек с выбором партнёра мужчины</a:t>
            </a:r>
            <a:endParaRPr sz="11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 advTm="4946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7494443" y="345884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1467900" y="4063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0" name="Google Shape;120;p2"/>
          <p:cNvGrpSpPr/>
          <p:nvPr/>
        </p:nvGrpSpPr>
        <p:grpSpPr>
          <a:xfrm>
            <a:off x="0" y="1009688"/>
            <a:ext cx="4728303" cy="97200"/>
            <a:chOff x="0" y="692501"/>
            <a:chExt cx="2624940" cy="97200"/>
          </a:xfrm>
        </p:grpSpPr>
        <p:sp>
          <p:nvSpPr>
            <p:cNvPr id="121" name="Google Shape;121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p2"/>
          <p:cNvSpPr/>
          <p:nvPr/>
        </p:nvSpPr>
        <p:spPr>
          <a:xfrm>
            <a:off x="7504708" y="342896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504708" y="29193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7504708" y="186183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7239497" y="27996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 flipH="1">
            <a:off x="2436110" y="3013667"/>
            <a:ext cx="2065800" cy="11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DM Sans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Прогнозируемый ежегодный </a:t>
            </a:r>
            <a:r>
              <a:rPr lang="ru-RU" sz="1800" b="0" i="0" u="none" strike="noStrike" cap="none">
                <a:solidFill>
                  <a:srgbClr val="92D050"/>
                </a:solidFill>
                <a:latin typeface="DM Sans"/>
                <a:ea typeface="DM Sans"/>
                <a:cs typeface="DM Sans"/>
                <a:sym typeface="DM Sans"/>
              </a:rPr>
              <a:t>рост </a:t>
            </a:r>
            <a:r>
              <a:rPr lang="ru-RU"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рынка видеоигр</a:t>
            </a:r>
            <a:endParaRPr sz="18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" name="Google Shape;131;p2"/>
          <p:cNvSpPr txBox="1"/>
          <p:nvPr/>
        </p:nvSpPr>
        <p:spPr>
          <a:xfrm flipH="1">
            <a:off x="98000" y="2976325"/>
            <a:ext cx="2166900" cy="11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DM Sans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Совокупный годовой темп </a:t>
            </a:r>
            <a:r>
              <a:rPr lang="ru-RU" sz="1800" b="0" i="0" u="none" strike="noStrike" cap="none">
                <a:solidFill>
                  <a:srgbClr val="92D050"/>
                </a:solidFill>
                <a:latin typeface="DM Sans"/>
                <a:ea typeface="DM Sans"/>
                <a:cs typeface="DM Sans"/>
                <a:sym typeface="DM Sans"/>
              </a:rPr>
              <a:t>роста</a:t>
            </a:r>
            <a:r>
              <a:rPr lang="ru-RU"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рынка Визуальных новелл</a:t>
            </a:r>
            <a:endParaRPr sz="18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2" name="Google Shape;132;p2"/>
          <p:cNvSpPr txBox="1"/>
          <p:nvPr/>
        </p:nvSpPr>
        <p:spPr>
          <a:xfrm flipH="1">
            <a:off x="98051" y="1891725"/>
            <a:ext cx="2124600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DM Sans"/>
              <a:buNone/>
            </a:pPr>
            <a:r>
              <a:rPr lang="ru-RU" sz="5400" b="1" i="0" u="none" strike="noStrike" cap="none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rPr>
              <a:t>8,6%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 flipH="1">
            <a:off x="2331900" y="1891725"/>
            <a:ext cx="2287800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DM Sans"/>
              <a:buNone/>
            </a:pPr>
            <a:r>
              <a:rPr lang="ru-RU" sz="5400" b="1" i="0" u="none" strike="noStrike" cap="none">
                <a:solidFill>
                  <a:srgbClr val="92D050"/>
                </a:solidFill>
                <a:latin typeface="DM Sans"/>
                <a:ea typeface="DM Sans"/>
                <a:cs typeface="DM Sans"/>
                <a:sym typeface="DM Sans"/>
              </a:rPr>
              <a:t>8,76%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 flipH="1">
            <a:off x="5009766" y="1895032"/>
            <a:ext cx="1776900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DM Sans"/>
              <a:buNone/>
            </a:pPr>
            <a:r>
              <a:rPr lang="ru-RU" sz="5400" b="1" i="0" u="none" strike="noStrike" cap="none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rPr>
              <a:t>32%</a:t>
            </a:r>
            <a:endParaRPr sz="5400" b="1" i="0" u="none" strike="noStrike" cap="none">
              <a:solidFill>
                <a:schemeClr val="accen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5" name="Google Shape;135;p2"/>
          <p:cNvSpPr txBox="1"/>
          <p:nvPr/>
        </p:nvSpPr>
        <p:spPr>
          <a:xfrm flipH="1">
            <a:off x="4692001" y="3049500"/>
            <a:ext cx="23937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DM Sans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Инди-разработчиков в сфере видеоигр</a:t>
            </a:r>
            <a:endParaRPr sz="12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 advTm="4540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e95cb65f1_0_0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0e95cb65f1_0_0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g30e95cb65f1_0_0"/>
          <p:cNvSpPr/>
          <p:nvPr/>
        </p:nvSpPr>
        <p:spPr>
          <a:xfrm>
            <a:off x="7494443" y="345884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g30e95cb65f1_0_0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g30e95cb65f1_0_0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g30e95cb65f1_0_0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g30e95cb65f1_0_0"/>
          <p:cNvSpPr txBox="1"/>
          <p:nvPr/>
        </p:nvSpPr>
        <p:spPr>
          <a:xfrm>
            <a:off x="1467900" y="4063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g30e95cb65f1_0_0"/>
          <p:cNvGrpSpPr/>
          <p:nvPr/>
        </p:nvGrpSpPr>
        <p:grpSpPr>
          <a:xfrm>
            <a:off x="0" y="1009688"/>
            <a:ext cx="4728304" cy="97200"/>
            <a:chOff x="0" y="692501"/>
            <a:chExt cx="2624940" cy="97200"/>
          </a:xfrm>
        </p:grpSpPr>
        <p:sp>
          <p:nvSpPr>
            <p:cNvPr id="150" name="Google Shape;150;g30e95cb65f1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" name="Google Shape;151;g30e95cb65f1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g30e95cb65f1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" name="Google Shape;153;g30e95cb65f1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g30e95cb65f1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55" name="Google Shape;155;g30e95cb65f1_0_0"/>
          <p:cNvSpPr/>
          <p:nvPr/>
        </p:nvSpPr>
        <p:spPr>
          <a:xfrm>
            <a:off x="7504708" y="3428967"/>
            <a:ext cx="1648500" cy="16938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g30e95cb65f1_0_0"/>
          <p:cNvSpPr/>
          <p:nvPr/>
        </p:nvSpPr>
        <p:spPr>
          <a:xfrm>
            <a:off x="7504708" y="29193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g30e95cb65f1_0_0"/>
          <p:cNvSpPr/>
          <p:nvPr/>
        </p:nvSpPr>
        <p:spPr>
          <a:xfrm>
            <a:off x="7504708" y="1861832"/>
            <a:ext cx="1648500" cy="15699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g30e95cb65f1_0_0"/>
          <p:cNvSpPr/>
          <p:nvPr/>
        </p:nvSpPr>
        <p:spPr>
          <a:xfrm>
            <a:off x="7239497" y="279964"/>
            <a:ext cx="265500" cy="48336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9" name="Google Shape;159;g30e95cb65f1_0_0" descr="Диаграмма ответов в Формах. Вопрос: 10. Стали бы вы пробовать новую игру из жанра романтических визуальных новелл (по типу Клуба романтики)?. Количество ответов: 20 ответов." title="10. Стали бы вы пробовать новую игру из жанра романтических визуальных новелл (по типу Клуба романтики)?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30075"/>
            <a:ext cx="7229225" cy="327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0e95cb65f1_0_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g30e95cb65f1_0_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"/>
          <p:cNvSpPr txBox="1">
            <a:spLocks noGrp="1"/>
          </p:cNvSpPr>
          <p:nvPr>
            <p:ph type="title"/>
          </p:nvPr>
        </p:nvSpPr>
        <p:spPr>
          <a:xfrm>
            <a:off x="2366250" y="307753"/>
            <a:ext cx="44115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-5085" y="4786575"/>
            <a:ext cx="2517883" cy="36752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 rot="-5400000">
            <a:off x="2961451" y="4337926"/>
            <a:ext cx="354899" cy="125219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3"/>
          <p:cNvSpPr/>
          <p:nvPr/>
        </p:nvSpPr>
        <p:spPr>
          <a:xfrm rot="-5400000">
            <a:off x="8555550" y="4555050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3"/>
          <p:cNvSpPr/>
          <p:nvPr/>
        </p:nvSpPr>
        <p:spPr>
          <a:xfrm rot="-5400000">
            <a:off x="4631853" y="3919726"/>
            <a:ext cx="354899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3"/>
          <p:cNvSpPr/>
          <p:nvPr/>
        </p:nvSpPr>
        <p:spPr>
          <a:xfrm rot="-5400000">
            <a:off x="6910352" y="3731851"/>
            <a:ext cx="354899" cy="2468397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7016" y="1280176"/>
            <a:ext cx="952325" cy="106578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" descr="Отзыв клиента со сплошной заливко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702" y="3020429"/>
            <a:ext cx="1119629" cy="111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"/>
          <p:cNvSpPr txBox="1"/>
          <p:nvPr/>
        </p:nvSpPr>
        <p:spPr>
          <a:xfrm>
            <a:off x="1447862" y="2451900"/>
            <a:ext cx="15906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Женщины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3764999" y="2414955"/>
            <a:ext cx="15906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Без партнёра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5778911" y="2401144"/>
            <a:ext cx="24813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Интерес к романтике, чтению, красивому визуалу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3" descr="Портфель со сплошной заливкой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231" y="3075629"/>
            <a:ext cx="1051232" cy="105123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/>
        </p:nvSpPr>
        <p:spPr>
          <a:xfrm>
            <a:off x="65854" y="4184948"/>
            <a:ext cx="2376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Школьницы, студентки, офисные работницы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"/>
          <p:cNvSpPr txBox="1"/>
          <p:nvPr/>
        </p:nvSpPr>
        <p:spPr>
          <a:xfrm>
            <a:off x="2620550" y="4209835"/>
            <a:ext cx="1590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Англо- и русско- говорящие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6382893" y="4209828"/>
            <a:ext cx="2376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Активны в социальных сетях, фандомах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57771" y="1339253"/>
            <a:ext cx="995100" cy="99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43045" y="1052650"/>
            <a:ext cx="1353093" cy="1353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" descr="Picture backgroun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19341" y="2904740"/>
            <a:ext cx="1393011" cy="139301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"/>
          <p:cNvSpPr txBox="1"/>
          <p:nvPr/>
        </p:nvSpPr>
        <p:spPr>
          <a:xfrm>
            <a:off x="4501725" y="4209835"/>
            <a:ext cx="1590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Любители творчества 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3" descr="Мозг со сплошной заливкой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79813" y="3026598"/>
            <a:ext cx="1182225" cy="11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/>
          <p:nvPr/>
        </p:nvSpPr>
        <p:spPr>
          <a:xfrm>
            <a:off x="-5084" y="0"/>
            <a:ext cx="4577100" cy="5143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3" name="Google Shape;193;p4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flipH="1">
            <a:off x="2096225" y="472946"/>
            <a:ext cx="4888672" cy="488867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"/>
          <p:cNvSpPr txBox="1">
            <a:spLocks noGrp="1"/>
          </p:cNvSpPr>
          <p:nvPr>
            <p:ph type="title"/>
          </p:nvPr>
        </p:nvSpPr>
        <p:spPr>
          <a:xfrm>
            <a:off x="525251" y="121200"/>
            <a:ext cx="24228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-5084" y="822000"/>
            <a:ext cx="406800" cy="2856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-5084" y="0"/>
            <a:ext cx="40680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-5084" y="3678300"/>
            <a:ext cx="406800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4"/>
          <p:cNvSpPr txBox="1"/>
          <p:nvPr/>
        </p:nvSpPr>
        <p:spPr>
          <a:xfrm>
            <a:off x="401716" y="1000644"/>
            <a:ext cx="4066200" cy="3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Мало русскоязычных игр для женщин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Незакрытая потребность в романтике и эскапизме, недостаток качественных и продуманных историй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Санкции и уход игровых компаний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4"/>
          <p:cNvSpPr txBox="1"/>
          <p:nvPr/>
        </p:nvSpPr>
        <p:spPr>
          <a:xfrm>
            <a:off x="4796497" y="121200"/>
            <a:ext cx="357435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НАШЕ РЕШЕНИЕ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2897072" y="21811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5347" y="135694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4"/>
          <p:cNvCxnSpPr/>
          <p:nvPr/>
        </p:nvCxnSpPr>
        <p:spPr>
          <a:xfrm>
            <a:off x="4796497" y="1709854"/>
            <a:ext cx="39088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205" name="Google Shape;205;p4"/>
          <p:cNvCxnSpPr/>
          <p:nvPr/>
        </p:nvCxnSpPr>
        <p:spPr>
          <a:xfrm>
            <a:off x="4796497" y="3140927"/>
            <a:ext cx="39088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206" name="Google Shape;206;p4"/>
          <p:cNvCxnSpPr/>
          <p:nvPr/>
        </p:nvCxnSpPr>
        <p:spPr>
          <a:xfrm>
            <a:off x="525251" y="1735874"/>
            <a:ext cx="3908888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207" name="Google Shape;207;p4"/>
          <p:cNvCxnSpPr/>
          <p:nvPr/>
        </p:nvCxnSpPr>
        <p:spPr>
          <a:xfrm>
            <a:off x="508138" y="3140927"/>
            <a:ext cx="3908888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208" name="Google Shape;208;p4"/>
          <p:cNvSpPr/>
          <p:nvPr/>
        </p:nvSpPr>
        <p:spPr>
          <a:xfrm>
            <a:off x="4714719" y="1000644"/>
            <a:ext cx="4429281" cy="30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Наличие русского языка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Наше приложение предложит сразу три истории на выбор — от современного детектива до мистики и антиутопии.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Доступная оплата и установка без «танцев с бубном»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>
            <a:spLocks noGrp="1"/>
          </p:cNvSpPr>
          <p:nvPr>
            <p:ph type="title"/>
          </p:nvPr>
        </p:nvSpPr>
        <p:spPr>
          <a:xfrm>
            <a:off x="583957" y="-4778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ЦЕННОСТЬ, ЦЕННОСТНОЕ ПРЕДЛОЖЕНИЕ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8788235" y="0"/>
            <a:ext cx="354899" cy="2088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8788179" y="4333388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8788179" y="3248117"/>
            <a:ext cx="354899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20" name="Google Shape;220;p6"/>
          <p:cNvGrpSpPr/>
          <p:nvPr/>
        </p:nvGrpSpPr>
        <p:grpSpPr>
          <a:xfrm>
            <a:off x="1318197" y="993514"/>
            <a:ext cx="6029500" cy="3987567"/>
            <a:chOff x="1212465" y="1622"/>
            <a:chExt cx="6029500" cy="3987567"/>
          </a:xfrm>
        </p:grpSpPr>
        <p:sp>
          <p:nvSpPr>
            <p:cNvPr id="221" name="Google Shape;221;p6"/>
            <p:cNvSpPr/>
            <p:nvPr/>
          </p:nvSpPr>
          <p:spPr>
            <a:xfrm rot="10800000">
              <a:off x="1619732" y="1622"/>
              <a:ext cx="5622126" cy="81453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6"/>
            <p:cNvSpPr txBox="1"/>
            <p:nvPr/>
          </p:nvSpPr>
          <p:spPr>
            <a:xfrm>
              <a:off x="1823365" y="1622"/>
              <a:ext cx="5418493" cy="814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75" tIns="68575" rIns="12800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Экономия времени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Все истории собраны в одном приложении, не нужно искать другие игры.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212465" y="1622"/>
              <a:ext cx="814533" cy="814533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 rot="10800000">
              <a:off x="1619732" y="1059300"/>
              <a:ext cx="5622126" cy="81453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"/>
            <p:cNvSpPr txBox="1"/>
            <p:nvPr/>
          </p:nvSpPr>
          <p:spPr>
            <a:xfrm>
              <a:off x="1823365" y="1059300"/>
              <a:ext cx="5418493" cy="814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75" tIns="68575" rIns="12800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Эмоциональная вовлеченность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Возможность влиять на сюжет, персонализированный опыт.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1212465" y="1059300"/>
              <a:ext cx="814533" cy="814533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 rot="10800000">
              <a:off x="1619732" y="2116978"/>
              <a:ext cx="5622126" cy="81453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"/>
            <p:cNvSpPr txBox="1"/>
            <p:nvPr/>
          </p:nvSpPr>
          <p:spPr>
            <a:xfrm>
              <a:off x="1823365" y="2116978"/>
              <a:ext cx="5418493" cy="814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75" tIns="68575" rIns="12800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Снижение затрат</a:t>
              </a:r>
              <a:br>
                <a:rPr lang="ru-RU" sz="1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ru-RU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Бесплатная игра с опциональными покупками и доступными внутриигровыми бонусами.</a:t>
              </a:r>
              <a:endPara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212465" y="2116978"/>
              <a:ext cx="814533" cy="814533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 rot="10800000">
              <a:off x="1619732" y="3174656"/>
              <a:ext cx="5622126" cy="81453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6"/>
            <p:cNvSpPr txBox="1"/>
            <p:nvPr/>
          </p:nvSpPr>
          <p:spPr>
            <a:xfrm>
              <a:off x="1823365" y="3174656"/>
              <a:ext cx="5418600" cy="8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9175" tIns="68575" rIns="12800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Искусственный интеллект</a:t>
              </a:r>
              <a:br>
                <a:rPr lang="ru-RU" sz="2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ru-RU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Визуал и сценарий с использованием новейших технологий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1212465" y="3174656"/>
              <a:ext cx="814533" cy="814533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38100" cap="flat" cmpd="sng">
              <a:solidFill>
                <a:srgbClr val="8100E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"/>
          <p:cNvSpPr/>
          <p:nvPr/>
        </p:nvSpPr>
        <p:spPr>
          <a:xfrm>
            <a:off x="4612277" y="0"/>
            <a:ext cx="4572000" cy="5143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"/>
          <p:cNvSpPr txBox="1"/>
          <p:nvPr/>
        </p:nvSpPr>
        <p:spPr>
          <a:xfrm>
            <a:off x="59526" y="275425"/>
            <a:ext cx="16722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rgbClr val="B5D8E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1827512" y="411244"/>
            <a:ext cx="212464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PAM, TAM, SAM, SOM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248093" y="872809"/>
            <a:ext cx="3995260" cy="399526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FBB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871024" y="1542336"/>
            <a:ext cx="3231668" cy="3231668"/>
          </a:xfrm>
          <a:prstGeom prst="ellipse">
            <a:avLst/>
          </a:prstGeom>
          <a:solidFill>
            <a:srgbClr val="B5D8E1"/>
          </a:solidFill>
          <a:ln w="2540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770 млн долларов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1378527" y="2110097"/>
            <a:ext cx="2573630" cy="2573630"/>
          </a:xfrm>
          <a:prstGeom prst="ellipse">
            <a:avLst/>
          </a:prstGeom>
          <a:solidFill>
            <a:srgbClr val="8F00FF"/>
          </a:solidFill>
          <a:ln w="25400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"/>
          <p:cNvSpPr/>
          <p:nvPr/>
        </p:nvSpPr>
        <p:spPr>
          <a:xfrm>
            <a:off x="1920026" y="2635498"/>
            <a:ext cx="1938466" cy="1938466"/>
          </a:xfrm>
          <a:prstGeom prst="ellipse">
            <a:avLst/>
          </a:prstGeom>
          <a:solidFill>
            <a:srgbClr val="FD493D"/>
          </a:solidFill>
          <a:ln w="25400" cap="flat" cmpd="sng">
            <a:solidFill>
              <a:srgbClr val="FD49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 txBox="1"/>
          <p:nvPr/>
        </p:nvSpPr>
        <p:spPr>
          <a:xfrm>
            <a:off x="1099053" y="1157675"/>
            <a:ext cx="174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b="1">
                <a:latin typeface="Arial Black"/>
                <a:ea typeface="Arial Black"/>
                <a:cs typeface="Arial Black"/>
                <a:sym typeface="Arial Black"/>
              </a:rPr>
              <a:t>0,12 трлн. руб.</a:t>
            </a:r>
            <a:endParaRPr sz="14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7" name="Google Shape;247;p7"/>
          <p:cNvSpPr txBox="1"/>
          <p:nvPr/>
        </p:nvSpPr>
        <p:spPr>
          <a:xfrm>
            <a:off x="1479404" y="1772437"/>
            <a:ext cx="174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latin typeface="Arial Black"/>
                <a:ea typeface="Arial Black"/>
                <a:cs typeface="Arial Black"/>
                <a:sym typeface="Arial Black"/>
              </a:rPr>
              <a:t>10 млрд руб.</a:t>
            </a:r>
            <a:endParaRPr sz="14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8" name="Google Shape;248;p7"/>
          <p:cNvSpPr txBox="1"/>
          <p:nvPr/>
        </p:nvSpPr>
        <p:spPr>
          <a:xfrm>
            <a:off x="1814926" y="2387200"/>
            <a:ext cx="193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r>
              <a:rPr lang="ru-RU">
                <a:latin typeface="Arial Black"/>
                <a:ea typeface="Arial Black"/>
                <a:cs typeface="Arial Black"/>
                <a:sym typeface="Arial Black"/>
              </a:rPr>
              <a:t>00 млн. руб.</a:t>
            </a:r>
            <a:endParaRPr sz="14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9" name="Google Shape;249;p7"/>
          <p:cNvSpPr txBox="1"/>
          <p:nvPr/>
        </p:nvSpPr>
        <p:spPr>
          <a:xfrm>
            <a:off x="2140709" y="3443180"/>
            <a:ext cx="1717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28</a:t>
            </a:r>
            <a:r>
              <a:rPr lang="ru-RU" sz="1500">
                <a:latin typeface="Arial Black"/>
                <a:ea typeface="Arial Black"/>
                <a:cs typeface="Arial Black"/>
                <a:sym typeface="Arial Black"/>
              </a:rPr>
              <a:t>,</a:t>
            </a:r>
            <a:r>
              <a:rPr lang="ru-RU" sz="15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r>
              <a:rPr lang="ru-RU" sz="1500">
                <a:latin typeface="Arial Black"/>
                <a:ea typeface="Arial Black"/>
                <a:cs typeface="Arial Black"/>
                <a:sym typeface="Arial Black"/>
              </a:rPr>
              <a:t> млн.</a:t>
            </a:r>
            <a:r>
              <a:rPr lang="ru-RU" sz="15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 руб.</a:t>
            </a:r>
            <a:endParaRPr sz="15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4569050" y="63391"/>
            <a:ext cx="457495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Мировой рынок мобильных игр оценивается в </a:t>
            </a:r>
            <a:r>
              <a:rPr lang="ru-RU" sz="1600" b="1"/>
              <a:t>9,2 трлн. руб.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(2023), из которых около </a:t>
            </a:r>
            <a:r>
              <a:rPr lang="ru-RU" sz="1600" b="1"/>
              <a:t>0,12 трлн. рублей</a:t>
            </a:r>
            <a:r>
              <a:rPr lang="ru-RU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приходится на визуальные новеллы и отоме-игры.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отоме-игр в России оценивается в ~</a:t>
            </a:r>
            <a:r>
              <a:rPr lang="ru-RU" sz="1600" b="1"/>
              <a:t>10 млрд руб.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Исходя из среднего дохода на платящего пользователя в подобных играх (5 долларов), мы можем предположить, что наша аудитория будет генерировать доход в пределах </a:t>
            </a:r>
            <a:r>
              <a:rPr lang="ru-RU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500 млн </a:t>
            </a:r>
            <a:r>
              <a:rPr lang="ru-RU" sz="1600" b="1"/>
              <a:t>рублей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ежегодно.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Потенциальный доход от русскоязычных пользователей (около 8 млн. чел.), оценивается в</a:t>
            </a:r>
            <a:r>
              <a:rPr lang="ru-RU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28.500.000 рублей </a:t>
            </a: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ежегодно.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"/>
          <p:cNvSpPr/>
          <p:nvPr/>
        </p:nvSpPr>
        <p:spPr>
          <a:xfrm>
            <a:off x="-5084" y="0"/>
            <a:ext cx="9144000" cy="7827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578866" y="121529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344657" y="898103"/>
          <a:ext cx="8288225" cy="4115275"/>
        </p:xfrm>
        <a:graphic>
          <a:graphicData uri="http://schemas.openxmlformats.org/drawingml/2006/table">
            <a:tbl>
              <a:tblPr firstRow="1" bandRow="1">
                <a:noFill/>
                <a:tableStyleId>{EBCA4550-4429-4036-BF98-1E216F185002}</a:tableStyleId>
              </a:tblPr>
              <a:tblGrid>
                <a:gridCol w="144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Платформа</a:t>
                      </a:r>
                      <a:endParaRPr sz="1200" u="none" strike="noStrike" cap="none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Android, Rustore, IOS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Android, iOS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Android, iOS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Android, iOS</a:t>
                      </a:r>
                      <a:endParaRPr sz="1400" u="none" strike="noStrike" cap="none"/>
                    </a:p>
                  </a:txBody>
                  <a:tcPr marL="45725" marR="45725" marT="45725" marB="45725"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Графика</a:t>
                      </a:r>
                      <a:endParaRPr sz="1200" u="none" strike="noStrike" cap="none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Аниме стиль с реалистичными фонами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Реализм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Реализм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Аниме стиль, но персонажи повторяются</a:t>
                      </a:r>
                      <a:endParaRPr sz="1400" u="none" strike="noStrike" cap="none"/>
                    </a:p>
                  </a:txBody>
                  <a:tcPr marL="45725" marR="45725" marT="45725" marB="45725"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Количество историй</a:t>
                      </a:r>
                      <a:endParaRPr sz="1200" u="none" strike="noStrike" cap="none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3 (на старте)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Большое количество историй в разных жанрах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Множество вселенных и сценариев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Более 50 разрозненных историй</a:t>
                      </a:r>
                      <a:endParaRPr sz="1400" u="none" strike="noStrike" cap="none"/>
                    </a:p>
                  </a:txBody>
                  <a:tcPr marL="45725" marR="45725" marT="45725" marB="45725"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Локализация</a:t>
                      </a:r>
                      <a:endParaRPr sz="1200" u="none" strike="noStrike" cap="none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Русский и английский языки на старте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Русский, английский, другие языки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Английский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Английский</a:t>
                      </a:r>
                      <a:endParaRPr sz="1400" u="none" strike="noStrike" cap="none"/>
                    </a:p>
                  </a:txBody>
                  <a:tcPr marL="45725" marR="45725" marT="45725" marB="45725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8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 dirty="0"/>
                        <a:t>Модель монетизации</a:t>
                      </a:r>
                      <a:endParaRPr sz="1200" u="none" strike="noStrike" cap="none" dirty="0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solidFill>
                            <a:schemeClr val="dk2"/>
                          </a:solidFill>
                        </a:rPr>
                        <a:t>Бесплатная с покупкой внутриигровой валюты и подпиской</a:t>
                      </a:r>
                      <a:endParaRPr sz="1400" u="none" strike="noStrike" cap="none" dirty="0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Бесплатная с внутриигровыми покупками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Бесплатная с покупкой валюты и дополнительных историй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Платные истории</a:t>
                      </a:r>
                      <a:endParaRPr sz="1400" u="none" strike="noStrike" cap="none"/>
                    </a:p>
                  </a:txBody>
                  <a:tcPr marL="45725" marR="45725" marT="45725" marB="45725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/>
                        <a:t>Интерактивность</a:t>
                      </a:r>
                      <a:endParaRPr sz="1200" u="none" strike="noStrike" cap="none"/>
                    </a:p>
                  </a:txBody>
                  <a:tcPr marL="45725" marR="457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Выбор решений влияет на сюжет и концовку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Выбор решений влияет на сюжет и концовку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2"/>
                          </a:solidFill>
                        </a:rPr>
                        <a:t>Есть секретные сцены, выбор влияет на концовку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Средняя, однотипная</a:t>
                      </a:r>
                      <a:endParaRPr sz="1400" u="none" strike="noStrike" cap="none" dirty="0"/>
                    </a:p>
                  </a:txBody>
                  <a:tcPr marL="45725" marR="45725" marT="45725" marB="45725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7495" y="947900"/>
            <a:ext cx="1396182" cy="42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6476" y="922709"/>
            <a:ext cx="1264572" cy="505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5">
            <a:alphaModFix/>
          </a:blip>
          <a:srcRect t="32417" r="5951" b="35414"/>
          <a:stretch/>
        </p:blipFill>
        <p:spPr>
          <a:xfrm>
            <a:off x="1707619" y="913017"/>
            <a:ext cx="1693466" cy="50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11771" y="922700"/>
            <a:ext cx="1585004" cy="50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"/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581409" y="101036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-5081" y="48787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9"/>
          <p:cNvGrpSpPr/>
          <p:nvPr/>
        </p:nvGrpSpPr>
        <p:grpSpPr>
          <a:xfrm>
            <a:off x="145819" y="680441"/>
            <a:ext cx="3863473" cy="4195849"/>
            <a:chOff x="0" y="0"/>
            <a:chExt cx="3863473" cy="4195849"/>
          </a:xfrm>
        </p:grpSpPr>
        <p:sp>
          <p:nvSpPr>
            <p:cNvPr id="272" name="Google Shape;272;p9"/>
            <p:cNvSpPr/>
            <p:nvPr/>
          </p:nvSpPr>
          <p:spPr>
            <a:xfrm>
              <a:off x="0" y="0"/>
              <a:ext cx="3863473" cy="975779"/>
            </a:xfrm>
            <a:prstGeom prst="roundRect">
              <a:avLst>
                <a:gd name="adj" fmla="val 10000"/>
              </a:avLst>
            </a:prstGeom>
            <a:solidFill>
              <a:srgbClr val="FBFED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9"/>
            <p:cNvSpPr txBox="1"/>
            <p:nvPr/>
          </p:nvSpPr>
          <p:spPr>
            <a:xfrm>
              <a:off x="870272" y="0"/>
              <a:ext cx="2993200" cy="9757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Распространение </a:t>
              </a:r>
              <a:r>
                <a:rPr lang="ru-RU" sz="12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продукта через платформы, таргетированную рекламу, социальные сети и блогеров.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97577" y="97577"/>
              <a:ext cx="772694" cy="780623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 t="-998" b="-997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0" y="1073356"/>
              <a:ext cx="3863473" cy="975779"/>
            </a:xfrm>
            <a:prstGeom prst="roundRect">
              <a:avLst>
                <a:gd name="adj" fmla="val 10000"/>
              </a:avLst>
            </a:prstGeom>
            <a:solidFill>
              <a:srgbClr val="BAF8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"/>
            <p:cNvSpPr txBox="1"/>
            <p:nvPr/>
          </p:nvSpPr>
          <p:spPr>
            <a:xfrm>
              <a:off x="870272" y="1073356"/>
              <a:ext cx="2993200" cy="9757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Взаимоотношения с клиентами </a:t>
              </a:r>
              <a:r>
                <a:rPr lang="ru-RU" sz="12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поддерживаются через социальные сети, внутриигровые акции и опросы.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97577" y="1170934"/>
              <a:ext cx="772694" cy="780623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l="-36995" r="-36993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0" y="2146713"/>
              <a:ext cx="3863473" cy="975779"/>
            </a:xfrm>
            <a:prstGeom prst="roundRect">
              <a:avLst>
                <a:gd name="adj" fmla="val 10000"/>
              </a:avLst>
            </a:prstGeom>
            <a:solidFill>
              <a:srgbClr val="AEC6FA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"/>
            <p:cNvSpPr txBox="1"/>
            <p:nvPr/>
          </p:nvSpPr>
          <p:spPr>
            <a:xfrm>
              <a:off x="870272" y="2146713"/>
              <a:ext cx="2993200" cy="9757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2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Обеспечение поддержки </a:t>
              </a:r>
              <a:r>
                <a:rPr lang="ru-RU" sz="12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и обновлений (1 раз в месяц) ⮕ повышение лояльности и удержание аудитории.</a:t>
              </a:r>
              <a:endPara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97577" y="2244291"/>
              <a:ext cx="772694" cy="780623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l="-17997" r="-17996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0" y="3220070"/>
              <a:ext cx="3863473" cy="975779"/>
            </a:xfrm>
            <a:prstGeom prst="roundRect">
              <a:avLst>
                <a:gd name="adj" fmla="val 10000"/>
              </a:avLst>
            </a:prstGeom>
            <a:solidFill>
              <a:srgbClr val="FFD9D7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"/>
            <p:cNvSpPr txBox="1"/>
            <p:nvPr/>
          </p:nvSpPr>
          <p:spPr>
            <a:xfrm>
              <a:off x="870272" y="3220070"/>
              <a:ext cx="2993200" cy="9757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Наши рынки</a:t>
              </a: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TechNet </a:t>
              </a: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и</a:t>
              </a: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GameNet</a:t>
              </a:r>
              <a:endParaRPr sz="1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Используются технологии </a:t>
              </a: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Unity</a:t>
              </a: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и </a:t>
              </a: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нейросети</a:t>
              </a:r>
              <a:endParaRPr sz="1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97577" y="3317648"/>
              <a:ext cx="772694" cy="780623"/>
            </a:xfrm>
            <a:prstGeom prst="roundRect">
              <a:avLst>
                <a:gd name="adj" fmla="val 10000"/>
              </a:avLst>
            </a:prstGeom>
            <a:blipFill rotWithShape="1">
              <a:blip r:embed="rId6">
                <a:alphaModFix/>
              </a:blip>
              <a:stretch>
                <a:fillRect l="-8998" r="-8997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" name="Google Shape;284;p9"/>
          <p:cNvGrpSpPr/>
          <p:nvPr/>
        </p:nvGrpSpPr>
        <p:grpSpPr>
          <a:xfrm>
            <a:off x="4250558" y="2752661"/>
            <a:ext cx="4656772" cy="2010930"/>
            <a:chOff x="451643" y="29432"/>
            <a:chExt cx="4656772" cy="2010930"/>
          </a:xfrm>
        </p:grpSpPr>
        <p:sp>
          <p:nvSpPr>
            <p:cNvPr id="285" name="Google Shape;285;p9"/>
            <p:cNvSpPr/>
            <p:nvPr/>
          </p:nvSpPr>
          <p:spPr>
            <a:xfrm>
              <a:off x="451643" y="367222"/>
              <a:ext cx="4656772" cy="16729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608429" y="533740"/>
              <a:ext cx="2092088" cy="1431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"/>
            <p:cNvSpPr txBox="1"/>
            <p:nvPr/>
          </p:nvSpPr>
          <p:spPr>
            <a:xfrm>
              <a:off x="624904" y="608990"/>
              <a:ext cx="2092200" cy="14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Доходы</a:t>
              </a:r>
              <a:r>
                <a:rPr lang="ru-RU" sz="1400" b="0" i="0" u="none" strike="noStrike" cap="non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 будут поступать от внутриигровых покупок (70%) и подписок (30%).</a:t>
              </a:r>
              <a:endParaRPr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2815082" y="521374"/>
              <a:ext cx="2270026" cy="1431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"/>
            <p:cNvSpPr txBox="1"/>
            <p:nvPr/>
          </p:nvSpPr>
          <p:spPr>
            <a:xfrm>
              <a:off x="2814957" y="609062"/>
              <a:ext cx="2270100" cy="14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Расходы</a:t>
              </a:r>
              <a:r>
                <a:rPr lang="ru-RU" sz="14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будут связаны с разработкой графики, программированием и маркетингом.</a:t>
              </a:r>
              <a:endParaRPr sz="1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608446" y="29432"/>
              <a:ext cx="632400" cy="632400"/>
            </a:xfrm>
            <a:prstGeom prst="plus">
              <a:avLst>
                <a:gd name="adj" fmla="val 32810"/>
              </a:avLst>
            </a:prstGeom>
            <a:solidFill>
              <a:srgbClr val="D9FFDE"/>
            </a:solidFill>
            <a:ln w="9525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4054822" y="243610"/>
              <a:ext cx="595200" cy="204000"/>
            </a:xfrm>
            <a:prstGeom prst="rect">
              <a:avLst/>
            </a:prstGeom>
            <a:solidFill>
              <a:srgbClr val="FBB3C1"/>
            </a:solidFill>
            <a:ln w="9525" cap="flat" cmpd="sng">
              <a:solidFill>
                <a:srgbClr val="FD493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2" name="Google Shape;292;p9"/>
            <p:cNvCxnSpPr/>
            <p:nvPr/>
          </p:nvCxnSpPr>
          <p:spPr>
            <a:xfrm>
              <a:off x="2765850" y="549724"/>
              <a:ext cx="372" cy="1366914"/>
            </a:xfrm>
            <a:prstGeom prst="straightConnector1">
              <a:avLst/>
            </a:prstGeom>
            <a:noFill/>
            <a:ln w="9525" cap="flat" cmpd="sng">
              <a:solidFill>
                <a:srgbClr val="7000CA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93" name="Google Shape;293;p9"/>
          <p:cNvGrpSpPr/>
          <p:nvPr/>
        </p:nvGrpSpPr>
        <p:grpSpPr>
          <a:xfrm>
            <a:off x="4076299" y="955511"/>
            <a:ext cx="5005307" cy="1603262"/>
            <a:chOff x="977" y="12976"/>
            <a:chExt cx="5005307" cy="1603262"/>
          </a:xfrm>
        </p:grpSpPr>
        <p:sp>
          <p:nvSpPr>
            <p:cNvPr id="294" name="Google Shape;294;p9"/>
            <p:cNvSpPr/>
            <p:nvPr/>
          </p:nvSpPr>
          <p:spPr>
            <a:xfrm>
              <a:off x="977" y="12976"/>
              <a:ext cx="2085544" cy="1603262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chemeClr val="lt1"/>
                </a:gs>
                <a:gs pos="100000">
                  <a:schemeClr val="lt1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9"/>
            <p:cNvSpPr txBox="1"/>
            <p:nvPr/>
          </p:nvSpPr>
          <p:spPr>
            <a:xfrm>
              <a:off x="47935" y="59934"/>
              <a:ext cx="1991628" cy="1509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Ключевые партнеры </a:t>
              </a: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— художники, программисты и платформы, такие как Google Play.</a:t>
              </a:r>
              <a:endPara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2295077" y="555999"/>
              <a:ext cx="442135" cy="51721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BF99FF"/>
                </a:gs>
                <a:gs pos="100000">
                  <a:srgbClr val="D1A7FF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9"/>
            <p:cNvSpPr txBox="1"/>
            <p:nvPr/>
          </p:nvSpPr>
          <p:spPr>
            <a:xfrm>
              <a:off x="2295077" y="659442"/>
              <a:ext cx="309495" cy="31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2920740" y="12976"/>
              <a:ext cx="2085544" cy="1603262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chemeClr val="lt1"/>
                </a:gs>
                <a:gs pos="100000">
                  <a:schemeClr val="lt1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9"/>
            <p:cNvSpPr txBox="1"/>
            <p:nvPr/>
          </p:nvSpPr>
          <p:spPr>
            <a:xfrm>
              <a:off x="2967698" y="59934"/>
              <a:ext cx="1991628" cy="1509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Поставщики</a:t>
              </a: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используют </a:t>
              </a:r>
              <a:r>
                <a:rPr lang="ru-RU" sz="13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Midjourney, Claude, Copilo</a:t>
              </a:r>
              <a:r>
                <a:rPr lang="ru-RU" sz="13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t для создания контента и его продвижения</a:t>
              </a:r>
              <a:endPara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268;p9">
            <a:extLst>
              <a:ext uri="{FF2B5EF4-FFF2-40B4-BE49-F238E27FC236}">
                <a16:creationId xmlns:a16="http://schemas.microsoft.com/office/drawing/2014/main" id="{20A1812A-C8F3-4A7F-9AFA-24CB3E51E26E}"/>
              </a:ext>
            </a:extLst>
          </p:cNvPr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5"/>
          <p:cNvSpPr txBox="1">
            <a:spLocks noGrp="1"/>
          </p:cNvSpPr>
          <p:nvPr>
            <p:ph type="title"/>
          </p:nvPr>
        </p:nvSpPr>
        <p:spPr>
          <a:xfrm>
            <a:off x="259314" y="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/>
              <a:t>UNIT экономика</a:t>
            </a:r>
            <a:endParaRPr/>
          </a:p>
        </p:txBody>
      </p:sp>
      <p:grpSp>
        <p:nvGrpSpPr>
          <p:cNvPr id="306" name="Google Shape;306;p5"/>
          <p:cNvGrpSpPr/>
          <p:nvPr/>
        </p:nvGrpSpPr>
        <p:grpSpPr>
          <a:xfrm>
            <a:off x="146000" y="565170"/>
            <a:ext cx="5555988" cy="4482066"/>
            <a:chOff x="0" y="547"/>
            <a:chExt cx="5555988" cy="4482066"/>
          </a:xfrm>
        </p:grpSpPr>
        <p:cxnSp>
          <p:nvCxnSpPr>
            <p:cNvPr id="307" name="Google Shape;307;p5"/>
            <p:cNvCxnSpPr/>
            <p:nvPr/>
          </p:nvCxnSpPr>
          <p:spPr>
            <a:xfrm>
              <a:off x="0" y="547"/>
              <a:ext cx="5555988" cy="0"/>
            </a:xfrm>
            <a:prstGeom prst="straightConnector1">
              <a:avLst/>
            </a:prstGeom>
            <a:solidFill>
              <a:srgbClr val="FCAE16"/>
            </a:solidFill>
            <a:ln w="25400" cap="flat" cmpd="sng">
              <a:solidFill>
                <a:srgbClr val="FCAE16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8" name="Google Shape;308;p5"/>
            <p:cNvSpPr/>
            <p:nvPr/>
          </p:nvSpPr>
          <p:spPr>
            <a:xfrm>
              <a:off x="0" y="547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5"/>
            <p:cNvSpPr txBox="1"/>
            <p:nvPr/>
          </p:nvSpPr>
          <p:spPr>
            <a:xfrm>
              <a:off x="0" y="547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Цель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10.000 пользователей за 3 месяца за 100.000 рублей.</a:t>
              </a:r>
              <a:endParaRPr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0" name="Google Shape;310;p5"/>
            <p:cNvCxnSpPr/>
            <p:nvPr/>
          </p:nvCxnSpPr>
          <p:spPr>
            <a:xfrm>
              <a:off x="0" y="345321"/>
              <a:ext cx="5555988" cy="0"/>
            </a:xfrm>
            <a:prstGeom prst="straightConnector1">
              <a:avLst/>
            </a:prstGeom>
            <a:solidFill>
              <a:srgbClr val="FCA418"/>
            </a:solidFill>
            <a:ln w="25400" cap="flat" cmpd="sng">
              <a:solidFill>
                <a:srgbClr val="FCA41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1" name="Google Shape;311;p5"/>
            <p:cNvSpPr/>
            <p:nvPr/>
          </p:nvSpPr>
          <p:spPr>
            <a:xfrm>
              <a:off x="0" y="345321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5"/>
            <p:cNvSpPr txBox="1"/>
            <p:nvPr/>
          </p:nvSpPr>
          <p:spPr>
            <a:xfrm>
              <a:off x="0" y="345321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Средняя </a:t>
              </a: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стоимость внутриигровой покупки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100 руб.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3" name="Google Shape;313;p5"/>
            <p:cNvCxnSpPr/>
            <p:nvPr/>
          </p:nvCxnSpPr>
          <p:spPr>
            <a:xfrm>
              <a:off x="0" y="690095"/>
              <a:ext cx="5555988" cy="0"/>
            </a:xfrm>
            <a:prstGeom prst="straightConnector1">
              <a:avLst/>
            </a:prstGeom>
            <a:solidFill>
              <a:srgbClr val="FC9A1B"/>
            </a:solidFill>
            <a:ln w="25400" cap="flat" cmpd="sng">
              <a:solidFill>
                <a:srgbClr val="FC9A1B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4" name="Google Shape;314;p5"/>
            <p:cNvSpPr/>
            <p:nvPr/>
          </p:nvSpPr>
          <p:spPr>
            <a:xfrm>
              <a:off x="0" y="690095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5"/>
            <p:cNvSpPr txBox="1"/>
            <p:nvPr/>
          </p:nvSpPr>
          <p:spPr>
            <a:xfrm>
              <a:off x="0" y="690095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Подписка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99 руб./мес.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6" name="Google Shape;316;p5"/>
            <p:cNvCxnSpPr/>
            <p:nvPr/>
          </p:nvCxnSpPr>
          <p:spPr>
            <a:xfrm>
              <a:off x="0" y="1034870"/>
              <a:ext cx="5555988" cy="0"/>
            </a:xfrm>
            <a:prstGeom prst="straightConnector1">
              <a:avLst/>
            </a:prstGeom>
            <a:solidFill>
              <a:srgbClr val="FC901E"/>
            </a:solidFill>
            <a:ln w="25400" cap="flat" cmpd="sng">
              <a:solidFill>
                <a:srgbClr val="FC901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7" name="Google Shape;317;p5"/>
            <p:cNvSpPr/>
            <p:nvPr/>
          </p:nvSpPr>
          <p:spPr>
            <a:xfrm>
              <a:off x="0" y="1034870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5"/>
            <p:cNvSpPr txBox="1"/>
            <p:nvPr/>
          </p:nvSpPr>
          <p:spPr>
            <a:xfrm>
              <a:off x="0" y="1034870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Процент платящих пользователей </a:t>
              </a: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за подписку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5%.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9" name="Google Shape;319;p5"/>
            <p:cNvCxnSpPr/>
            <p:nvPr/>
          </p:nvCxnSpPr>
          <p:spPr>
            <a:xfrm>
              <a:off x="0" y="1379644"/>
              <a:ext cx="5555988" cy="0"/>
            </a:xfrm>
            <a:prstGeom prst="straightConnector1">
              <a:avLst/>
            </a:prstGeom>
            <a:solidFill>
              <a:srgbClr val="FC8621"/>
            </a:solidFill>
            <a:ln w="25400" cap="flat" cmpd="sng">
              <a:solidFill>
                <a:srgbClr val="FC862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0" name="Google Shape;320;p5"/>
            <p:cNvSpPr/>
            <p:nvPr/>
          </p:nvSpPr>
          <p:spPr>
            <a:xfrm>
              <a:off x="0" y="1379644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5"/>
            <p:cNvSpPr txBox="1"/>
            <p:nvPr/>
          </p:nvSpPr>
          <p:spPr>
            <a:xfrm>
              <a:off x="0" y="1379644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Процент платящих пользователей </a:t>
              </a: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за валюту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10%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2" name="Google Shape;322;p5"/>
            <p:cNvCxnSpPr/>
            <p:nvPr/>
          </p:nvCxnSpPr>
          <p:spPr>
            <a:xfrm>
              <a:off x="0" y="1724418"/>
              <a:ext cx="5555988" cy="0"/>
            </a:xfrm>
            <a:prstGeom prst="straightConnector1">
              <a:avLst/>
            </a:prstGeom>
            <a:solidFill>
              <a:srgbClr val="FC7D25"/>
            </a:solidFill>
            <a:ln w="25400" cap="flat" cmpd="sng">
              <a:solidFill>
                <a:srgbClr val="FC7D25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3" name="Google Shape;323;p5"/>
            <p:cNvSpPr/>
            <p:nvPr/>
          </p:nvSpPr>
          <p:spPr>
            <a:xfrm>
              <a:off x="0" y="1724418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5"/>
            <p:cNvSpPr txBox="1"/>
            <p:nvPr/>
          </p:nvSpPr>
          <p:spPr>
            <a:xfrm>
              <a:off x="0" y="1724418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Telegram и TikTok: 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CPC ≈ 10−15 руб. 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5" name="Google Shape;325;p5"/>
            <p:cNvCxnSpPr/>
            <p:nvPr/>
          </p:nvCxnSpPr>
          <p:spPr>
            <a:xfrm>
              <a:off x="0" y="2069193"/>
              <a:ext cx="5555988" cy="0"/>
            </a:xfrm>
            <a:prstGeom prst="straightConnector1">
              <a:avLst/>
            </a:prstGeom>
            <a:solidFill>
              <a:srgbClr val="FC7528"/>
            </a:solidFill>
            <a:ln w="25400" cap="flat" cmpd="sng">
              <a:solidFill>
                <a:srgbClr val="FC752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6" name="Google Shape;326;p5"/>
            <p:cNvSpPr/>
            <p:nvPr/>
          </p:nvSpPr>
          <p:spPr>
            <a:xfrm>
              <a:off x="0" y="2069193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5"/>
            <p:cNvSpPr txBox="1"/>
            <p:nvPr/>
          </p:nvSpPr>
          <p:spPr>
            <a:xfrm>
              <a:off x="0" y="2069193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Google Ads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CPC ≈ 20−30 руб.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8" name="Google Shape;328;p5"/>
            <p:cNvCxnSpPr/>
            <p:nvPr/>
          </p:nvCxnSpPr>
          <p:spPr>
            <a:xfrm>
              <a:off x="0" y="2413967"/>
              <a:ext cx="5555988" cy="0"/>
            </a:xfrm>
            <a:prstGeom prst="straightConnector1">
              <a:avLst/>
            </a:prstGeom>
            <a:solidFill>
              <a:srgbClr val="FC6C2B"/>
            </a:solidFill>
            <a:ln w="25400" cap="flat" cmpd="sng">
              <a:solidFill>
                <a:srgbClr val="FC6C2B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9" name="Google Shape;329;p5"/>
            <p:cNvSpPr/>
            <p:nvPr/>
          </p:nvSpPr>
          <p:spPr>
            <a:xfrm>
              <a:off x="0" y="2413967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5"/>
            <p:cNvSpPr txBox="1"/>
            <p:nvPr/>
          </p:nvSpPr>
          <p:spPr>
            <a:xfrm>
              <a:off x="0" y="2413967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Рекламные интеграции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: 10,000 − 50,000 руб.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1" name="Google Shape;331;p5"/>
            <p:cNvCxnSpPr/>
            <p:nvPr/>
          </p:nvCxnSpPr>
          <p:spPr>
            <a:xfrm>
              <a:off x="0" y="2758742"/>
              <a:ext cx="5555988" cy="0"/>
            </a:xfrm>
            <a:prstGeom prst="straightConnector1">
              <a:avLst/>
            </a:prstGeom>
            <a:solidFill>
              <a:srgbClr val="FC642E"/>
            </a:solidFill>
            <a:ln w="25400" cap="flat" cmpd="sng">
              <a:solidFill>
                <a:srgbClr val="FC64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2" name="Google Shape;332;p5"/>
            <p:cNvSpPr/>
            <p:nvPr/>
          </p:nvSpPr>
          <p:spPr>
            <a:xfrm>
              <a:off x="0" y="2758742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5"/>
            <p:cNvSpPr txBox="1"/>
            <p:nvPr/>
          </p:nvSpPr>
          <p:spPr>
            <a:xfrm>
              <a:off x="0" y="2758742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Для </a:t>
              </a:r>
              <a:r>
                <a:rPr lang="ru-RU" sz="1400" b="1" i="0" u="none" strike="noStrike" cap="none" dirty="0" err="1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TikTok</a:t>
              </a: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400" b="1" i="0" u="none" strike="noStrike" cap="none" dirty="0" err="1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Ads</a:t>
              </a: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средний </a:t>
              </a: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CTR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составляет </a:t>
              </a: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1.5%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r>
                <a:rPr lang="ru-RU" sz="14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Бюджет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= 50,000</a:t>
              </a:r>
              <a:endParaRPr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4" name="Google Shape;334;p5"/>
            <p:cNvCxnSpPr/>
            <p:nvPr/>
          </p:nvCxnSpPr>
          <p:spPr>
            <a:xfrm>
              <a:off x="0" y="3103516"/>
              <a:ext cx="5555988" cy="0"/>
            </a:xfrm>
            <a:prstGeom prst="straightConnector1">
              <a:avLst/>
            </a:prstGeom>
            <a:solidFill>
              <a:srgbClr val="FC5C31"/>
            </a:solidFill>
            <a:ln w="25400" cap="flat" cmpd="sng">
              <a:solidFill>
                <a:srgbClr val="FC5C3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5" name="Google Shape;335;p5"/>
            <p:cNvSpPr/>
            <p:nvPr/>
          </p:nvSpPr>
          <p:spPr>
            <a:xfrm>
              <a:off x="0" y="3103516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5"/>
            <p:cNvSpPr txBox="1"/>
            <p:nvPr/>
          </p:nvSpPr>
          <p:spPr>
            <a:xfrm>
              <a:off x="0" y="3103516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Средняя конверсия</a:t>
              </a: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для игр составляет 10-15%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7" name="Google Shape;337;p5"/>
            <p:cNvCxnSpPr/>
            <p:nvPr/>
          </p:nvCxnSpPr>
          <p:spPr>
            <a:xfrm>
              <a:off x="0" y="3448290"/>
              <a:ext cx="5555988" cy="0"/>
            </a:xfrm>
            <a:prstGeom prst="straightConnector1">
              <a:avLst/>
            </a:prstGeom>
            <a:solidFill>
              <a:srgbClr val="FC5535"/>
            </a:solidFill>
            <a:ln w="25400" cap="flat" cmpd="sng">
              <a:solidFill>
                <a:srgbClr val="FC5535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8" name="Google Shape;338;p5"/>
            <p:cNvSpPr/>
            <p:nvPr/>
          </p:nvSpPr>
          <p:spPr>
            <a:xfrm>
              <a:off x="0" y="3448290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5"/>
            <p:cNvSpPr txBox="1"/>
            <p:nvPr/>
          </p:nvSpPr>
          <p:spPr>
            <a:xfrm>
              <a:off x="0" y="3448290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Кол-во привлеченных пользователей TikTok= 50,000/12​×0.1= 416</a:t>
              </a: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0" name="Google Shape;340;p5"/>
            <p:cNvCxnSpPr/>
            <p:nvPr/>
          </p:nvCxnSpPr>
          <p:spPr>
            <a:xfrm>
              <a:off x="0" y="3793065"/>
              <a:ext cx="5555988" cy="0"/>
            </a:xfrm>
            <a:prstGeom prst="straightConnector1">
              <a:avLst/>
            </a:prstGeom>
            <a:solidFill>
              <a:srgbClr val="FC4E38"/>
            </a:solidFill>
            <a:ln w="25400" cap="flat" cmpd="sng">
              <a:solidFill>
                <a:srgbClr val="FC4E3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41" name="Google Shape;341;p5"/>
            <p:cNvSpPr/>
            <p:nvPr/>
          </p:nvSpPr>
          <p:spPr>
            <a:xfrm>
              <a:off x="0" y="3793065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5"/>
            <p:cNvSpPr txBox="1"/>
            <p:nvPr/>
          </p:nvSpPr>
          <p:spPr>
            <a:xfrm>
              <a:off x="0" y="3793065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ARPU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(подписка + валюта)= 99×0.05+100×0.1 = </a:t>
              </a:r>
              <a:r>
                <a:rPr lang="ru-RU" sz="1400" b="0" i="0" u="none" strike="noStrike" cap="none" dirty="0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руб.</a:t>
              </a:r>
              <a:endParaRPr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3" name="Google Shape;343;p5"/>
            <p:cNvCxnSpPr/>
            <p:nvPr/>
          </p:nvCxnSpPr>
          <p:spPr>
            <a:xfrm>
              <a:off x="0" y="4137839"/>
              <a:ext cx="5555988" cy="0"/>
            </a:xfrm>
            <a:prstGeom prst="straightConnector1">
              <a:avLst/>
            </a:prstGeom>
            <a:solidFill>
              <a:srgbClr val="FC483B"/>
            </a:solidFill>
            <a:ln w="25400" cap="flat" cmpd="sng">
              <a:solidFill>
                <a:srgbClr val="FC483B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44" name="Google Shape;344;p5"/>
            <p:cNvSpPr/>
            <p:nvPr/>
          </p:nvSpPr>
          <p:spPr>
            <a:xfrm>
              <a:off x="0" y="4137839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5"/>
            <p:cNvSpPr txBox="1"/>
            <p:nvPr/>
          </p:nvSpPr>
          <p:spPr>
            <a:xfrm>
              <a:off x="0" y="4137839"/>
              <a:ext cx="5555988" cy="344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CAC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= 100,000​ /2000= </a:t>
              </a:r>
              <a:r>
                <a:rPr lang="ru-RU" sz="1400" b="0" i="0" u="none" strike="noStrike" cap="none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50</a:t>
              </a:r>
              <a:r>
                <a:rPr lang="ru-RU" sz="1400" b="0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 руб. на пользователя</a:t>
              </a:r>
              <a:endParaRPr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6" name="Google Shape;346;p5"/>
          <p:cNvSpPr txBox="1"/>
          <p:nvPr/>
        </p:nvSpPr>
        <p:spPr>
          <a:xfrm>
            <a:off x="5701988" y="299781"/>
            <a:ext cx="3441900" cy="47670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Средняя продолжительность активного пользователя: 6 мес.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LTV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=150×6 = 900 руб.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Прибыль с одного пользователя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LTV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−</a:t>
            </a:r>
            <a:r>
              <a:rPr lang="ru-RU" sz="1400" b="0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CAC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=900−50 =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850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руб.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Порог рентабельности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Минимум 20 платящих пользователей на каждые 1000 привлеченны</a:t>
            </a:r>
            <a:r>
              <a:rPr lang="ru-RU" dirty="0">
                <a:solidFill>
                  <a:schemeClr val="dk2"/>
                </a:solidFill>
              </a:rPr>
              <a:t>х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Общий доход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При 10,000 активных пользователей: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Платящих: 10,000×0.05 = 500 чел.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Доход: 500×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900 </a:t>
            </a: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= 450,000 руб./мес.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При ROI в 450%, проект остается прибыльным.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 условиях минимальной конкуренции и с учетом правильной сегментации аудитории проект может выйти на прибыльность уже через 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3-6 месяцев. </a:t>
            </a:r>
            <a:endParaRPr dirty="0"/>
          </a:p>
        </p:txBody>
      </p:sp>
      <p:sp>
        <p:nvSpPr>
          <p:cNvPr id="347" name="Google Shape;347;p5"/>
          <p:cNvSpPr/>
          <p:nvPr/>
        </p:nvSpPr>
        <p:spPr>
          <a:xfrm rot="-5400000">
            <a:off x="5239532" y="4585327"/>
            <a:ext cx="448290" cy="47662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270;p9">
            <a:extLst>
              <a:ext uri="{FF2B5EF4-FFF2-40B4-BE49-F238E27FC236}">
                <a16:creationId xmlns:a16="http://schemas.microsoft.com/office/drawing/2014/main" id="{FD3AAD06-5B06-4582-97B4-62107699CFC7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68;p9">
            <a:extLst>
              <a:ext uri="{FF2B5EF4-FFF2-40B4-BE49-F238E27FC236}">
                <a16:creationId xmlns:a16="http://schemas.microsoft.com/office/drawing/2014/main" id="{01FA3BE6-156F-4AC2-8148-C43C14239850}"/>
              </a:ext>
            </a:extLst>
          </p:cNvPr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p36"/>
          <p:cNvSpPr txBox="1">
            <a:spLocks noGrp="1"/>
          </p:cNvSpPr>
          <p:nvPr>
            <p:ph type="title"/>
          </p:nvPr>
        </p:nvSpPr>
        <p:spPr>
          <a:xfrm>
            <a:off x="2863800" y="-104100"/>
            <a:ext cx="3416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dirty="0"/>
              <a:t>Воронка продаж</a:t>
            </a:r>
            <a:endParaRPr dirty="0"/>
          </a:p>
        </p:txBody>
      </p:sp>
      <p:sp>
        <p:nvSpPr>
          <p:cNvPr id="366" name="Google Shape;366;p36"/>
          <p:cNvSpPr txBox="1"/>
          <p:nvPr/>
        </p:nvSpPr>
        <p:spPr>
          <a:xfrm>
            <a:off x="121136" y="496200"/>
            <a:ext cx="4443300" cy="2478000"/>
          </a:xfrm>
          <a:prstGeom prst="rect">
            <a:avLst/>
          </a:prstGeom>
          <a:solidFill>
            <a:srgbClr val="E8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Привлечение трафика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Цель: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Привлечь 100,000 пользователей за 3 мес.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0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TikTok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15 млн показов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CTR 3%. </a:t>
            </a:r>
            <a:r>
              <a:rPr lang="ru-RU" sz="1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-200,000 руб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+45,000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установок (CPI: 4.4 руб.).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u="sng" dirty="0">
                <a:solidFill>
                  <a:schemeClr val="lt2"/>
                </a:solidFill>
              </a:rPr>
              <a:t>ВК</a:t>
            </a:r>
            <a:r>
              <a:rPr lang="ru-RU" sz="1400" b="0" i="0" u="sng" strike="noStrike" cap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-100,000 руб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+20,000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установок (CPI: 5 руб.)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0" i="0" u="sng" strike="noStrike" cap="none" dirty="0" err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Telegram</a:t>
            </a:r>
            <a:r>
              <a:rPr lang="ru-RU" sz="1400" b="0" i="0" u="none" strike="noStrike" cap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-50,000 руб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+7,000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установок (CPI: 7.14) </a:t>
            </a:r>
            <a:r>
              <a:rPr lang="ru-RU" sz="1400" b="0" i="0" u="sng" strike="noStrike" cap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r>
              <a:rPr lang="ru-RU" sz="1400" b="0" i="0" u="none" strike="noStrike" cap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Охват 500,000</a:t>
            </a:r>
            <a:r>
              <a:rPr lang="ru-RU" sz="1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.-150,000 руб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4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+25,000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установок (CPI: 6 руб.).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трафик: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~97,000 установок.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Средний CPI: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~5 руб.</a:t>
            </a:r>
            <a:endParaRPr dirty="0"/>
          </a:p>
        </p:txBody>
      </p:sp>
      <p:sp>
        <p:nvSpPr>
          <p:cNvPr id="367" name="Google Shape;367;p36"/>
          <p:cNvSpPr txBox="1"/>
          <p:nvPr/>
        </p:nvSpPr>
        <p:spPr>
          <a:xfrm>
            <a:off x="121136" y="2973801"/>
            <a:ext cx="4443300" cy="1793100"/>
          </a:xfrm>
          <a:prstGeom prst="rect">
            <a:avLst/>
          </a:prstGeom>
          <a:solidFill>
            <a:srgbClr val="FFEFC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Прогрев аудитории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Конверсия 50% установок в активных пользователей.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Контент: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Бесплатный пролог + 1 глава.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Опросы, квизы в </a:t>
            </a:r>
            <a:r>
              <a:rPr lang="ru-RU"/>
              <a:t>Вконтакте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Telegram 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Из 97,000 установок 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~48,500 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станут активными.</a:t>
            </a:r>
            <a:endParaRPr/>
          </a:p>
        </p:txBody>
      </p:sp>
      <p:sp>
        <p:nvSpPr>
          <p:cNvPr id="368" name="Google Shape;368;p36"/>
          <p:cNvSpPr txBox="1"/>
          <p:nvPr/>
        </p:nvSpPr>
        <p:spPr>
          <a:xfrm>
            <a:off x="4564500" y="496200"/>
            <a:ext cx="4579500" cy="1970100"/>
          </a:xfrm>
          <a:prstGeom prst="rect">
            <a:avLst/>
          </a:prstGeom>
          <a:solidFill>
            <a:srgbClr val="FBFED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Монетизация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Конверсия 10% активных пользователей в платящих.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Подписка: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8% от активных пользователей (3,880 человек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).+384,000 руб./мес.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Покупка валюты: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2% от активных пользователей (970 человек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).+144,530 руб./мес.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Общий доход: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~528,530 руб./мес.</a:t>
            </a:r>
            <a:endParaRPr/>
          </a:p>
        </p:txBody>
      </p:sp>
      <p:sp>
        <p:nvSpPr>
          <p:cNvPr id="369" name="Google Shape;369;p36"/>
          <p:cNvSpPr txBox="1"/>
          <p:nvPr/>
        </p:nvSpPr>
        <p:spPr>
          <a:xfrm>
            <a:off x="4564500" y="2465970"/>
            <a:ext cx="4572000" cy="2339700"/>
          </a:xfrm>
          <a:prstGeom prst="rect">
            <a:avLst/>
          </a:prstGeom>
          <a:solidFill>
            <a:srgbClr val="BAF8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Удержание и лояльность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Цель: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Удержание 70% активных пользователей.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Разовые акции и бонусы для повторного входа.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Пуш-уведомления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Бонус за ежедневный вход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Результат: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Через 3 месяца активных пользователей: 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~33,950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Платящих пользователей (10%): 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~3,395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-88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Доход за 3 месяца: </a:t>
            </a:r>
            <a:r>
              <a:rPr lang="ru-RU" sz="1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~1,585,590 руб.</a:t>
            </a:r>
            <a:endParaRPr/>
          </a:p>
        </p:txBody>
      </p:sp>
      <p:sp>
        <p:nvSpPr>
          <p:cNvPr id="7" name="Google Shape;270;p9">
            <a:extLst>
              <a:ext uri="{FF2B5EF4-FFF2-40B4-BE49-F238E27FC236}">
                <a16:creationId xmlns:a16="http://schemas.microsoft.com/office/drawing/2014/main" id="{71DFDB88-2AB1-4E35-9A69-10010882C68A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0"/>
          <p:cNvSpPr/>
          <p:nvPr/>
        </p:nvSpPr>
        <p:spPr>
          <a:xfrm>
            <a:off x="-5084" y="4765964"/>
            <a:ext cx="406803" cy="38813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4" name="Google Shape;384;p10"/>
          <p:cNvSpPr txBox="1"/>
          <p:nvPr/>
        </p:nvSpPr>
        <p:spPr>
          <a:xfrm>
            <a:off x="-231826" y="4889325"/>
            <a:ext cx="8157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5" name="Google Shape;385;p10"/>
          <p:cNvGraphicFramePr/>
          <p:nvPr>
            <p:extLst>
              <p:ext uri="{D42A27DB-BD31-4B8C-83A1-F6EECF244321}">
                <p14:modId xmlns:p14="http://schemas.microsoft.com/office/powerpoint/2010/main" val="309082044"/>
              </p:ext>
            </p:extLst>
          </p:nvPr>
        </p:nvGraphicFramePr>
        <p:xfrm>
          <a:off x="334800" y="2883"/>
          <a:ext cx="8643925" cy="5151220"/>
        </p:xfrm>
        <a:graphic>
          <a:graphicData uri="http://schemas.openxmlformats.org/drawingml/2006/table">
            <a:tbl>
              <a:tblPr firstRow="1" firstCol="1" bandRow="1">
                <a:noFill/>
                <a:tableStyleId>{EBCA4550-4429-4036-BF98-1E216F185002}</a:tableStyleId>
              </a:tblPr>
              <a:tblGrid>
                <a:gridCol w="37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6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2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5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1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600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3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 п/п</a:t>
                      </a:r>
                      <a:endParaRPr sz="13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источника финансирования (доходов) и статьи расходов</a:t>
                      </a:r>
                      <a:endParaRPr sz="13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i="1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</a:t>
                      </a:r>
                      <a:endParaRPr sz="11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i="1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III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анонс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i="1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IV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выпуск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i="1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кв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обнов</a:t>
                      </a:r>
                      <a:r>
                        <a:rPr lang="ru-RU" sz="1100" dirty="0"/>
                        <a:t>а</a:t>
                      </a:r>
                      <a:endParaRPr sz="11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/>
                        <a:t>тыс.руб</a:t>
                      </a:r>
                      <a:endParaRPr sz="1100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обнова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III кв.</a:t>
                      </a:r>
                      <a:b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1100" i="1" dirty="0" err="1"/>
                        <a:t>тыс</a:t>
                      </a:r>
                      <a:r>
                        <a:rPr lang="ru-RU" sz="1100" i="1" dirty="0"/>
                        <a:t> </a:t>
                      </a:r>
                      <a:r>
                        <a:rPr lang="ru-RU" sz="1100" i="1" dirty="0" err="1"/>
                        <a:t>руб</a:t>
                      </a:r>
                      <a:endParaRPr sz="1100" i="1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IV кв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i="1" dirty="0" err="1"/>
                        <a:t>тыс.руб</a:t>
                      </a:r>
                      <a:endParaRPr sz="11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Доходы/расходы за 2027 г., </a:t>
                      </a:r>
                      <a:r>
                        <a:rPr lang="ru-RU" sz="1100" i="1" dirty="0" err="1"/>
                        <a:t>тыс.</a:t>
                      </a:r>
                      <a:r>
                        <a:rPr lang="ru-RU" sz="1100" b="0" i="1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</a:t>
                      </a:r>
                      <a:r>
                        <a:rPr lang="ru-RU" sz="1100" b="0" i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100" i="1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 с подписки</a:t>
                      </a:r>
                      <a:endParaRPr sz="13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40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60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70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80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80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350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 с покупки внутриигровой валюты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1200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 рекламы</a:t>
                      </a:r>
                      <a:endParaRPr sz="13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 с физической продукции (мерч - стикеры, значки)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 </a:t>
                      </a:r>
                      <a:r>
                        <a:rPr lang="ru-RU" sz="1200" dirty="0"/>
                        <a:t>0</a:t>
                      </a:r>
                      <a:endParaRPr sz="1200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 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 10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 15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/>
                        <a:t> 30</a:t>
                      </a:r>
                      <a:endParaRPr sz="120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 dirty="0"/>
                        <a:t> 360</a:t>
                      </a:r>
                      <a:endParaRPr sz="1200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Выплаты заработных плат по ФОТ и налоговых, страховых начислений на такие выплаты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600 (стабильные работники)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2.2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Оборудование, материалы для проектирования продукта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sz="1200"/>
                        <a:t>90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Оплата работ</a:t>
                      </a:r>
                      <a:r>
                        <a:rPr lang="ru-RU" sz="1300"/>
                        <a:t> </a:t>
                      </a: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сторонни</a:t>
                      </a:r>
                      <a:r>
                        <a:rPr lang="ru-RU" sz="1300"/>
                        <a:t>х</a:t>
                      </a: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300"/>
                        <a:t>физ. и юр.лиц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10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Расходы, связанные с юридическим и банковским обслуживанием юр</a:t>
                      </a:r>
                      <a:r>
                        <a:rPr lang="ru-RU" sz="1300"/>
                        <a:t>.</a:t>
                      </a: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лица проекта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20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Прочие экономически обоснованные расходы (реклама)</a:t>
                      </a:r>
                      <a:endParaRPr sz="13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200" u="none" strike="noStrike" cap="none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240</a:t>
                      </a:r>
                      <a:endParaRPr sz="1200" u="none" strike="noStrike" cap="none" dirty="0"/>
                    </a:p>
                  </a:txBody>
                  <a:tcPr marL="22850" marR="22850" marT="45725" marB="4572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170000ded6_0_0"/>
          <p:cNvSpPr txBox="1">
            <a:spLocks noGrp="1"/>
          </p:cNvSpPr>
          <p:nvPr>
            <p:ph type="body" idx="1"/>
          </p:nvPr>
        </p:nvSpPr>
        <p:spPr>
          <a:xfrm>
            <a:off x="456818" y="11225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392" name="Google Shape;392;g3170000ded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275" y="72400"/>
            <a:ext cx="7782249" cy="48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g3170000ded6_0_0"/>
          <p:cNvSpPr/>
          <p:nvPr/>
        </p:nvSpPr>
        <p:spPr>
          <a:xfrm>
            <a:off x="647250" y="1865475"/>
            <a:ext cx="7515623" cy="475548"/>
          </a:xfrm>
          <a:custGeom>
            <a:avLst/>
            <a:gdLst/>
            <a:ahLst/>
            <a:cxnLst/>
            <a:rect l="l" t="t" r="r" b="b"/>
            <a:pathLst>
              <a:path w="227867" h="19798" extrusionOk="0">
                <a:moveTo>
                  <a:pt x="0" y="388"/>
                </a:moveTo>
                <a:lnTo>
                  <a:pt x="227091" y="0"/>
                </a:lnTo>
                <a:lnTo>
                  <a:pt x="227867" y="19798"/>
                </a:lnTo>
                <a:lnTo>
                  <a:pt x="1553" y="19798"/>
                </a:lnTo>
                <a:close/>
              </a:path>
            </a:pathLst>
          </a:custGeom>
          <a:noFill/>
          <a:ln w="152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5" name="Google Shape;268;p9">
            <a:extLst>
              <a:ext uri="{FF2B5EF4-FFF2-40B4-BE49-F238E27FC236}">
                <a16:creationId xmlns:a16="http://schemas.microsoft.com/office/drawing/2014/main" id="{37D2CCDB-1104-4AEE-A259-7EE8BA98403B}"/>
              </a:ext>
            </a:extLst>
          </p:cNvPr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270;p9">
            <a:extLst>
              <a:ext uri="{FF2B5EF4-FFF2-40B4-BE49-F238E27FC236}">
                <a16:creationId xmlns:a16="http://schemas.microsoft.com/office/drawing/2014/main" id="{094AF246-231D-43BA-8834-E8A8BA31D980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624E7A-A1C6-4082-9B63-A6087A731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96" y="4783447"/>
            <a:ext cx="409575" cy="381000"/>
          </a:xfrm>
          <a:prstGeom prst="rect">
            <a:avLst/>
          </a:prstGeom>
        </p:spPr>
      </p:pic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 bwMode="auto">
          <a:xfrm>
            <a:off x="599250" y="-89271"/>
            <a:ext cx="7276213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-RU" b="1" dirty="0">
                <a:latin typeface="Gilroy" panose="00000900000000000000" pitchFamily="2" charset="-52"/>
                <a:ea typeface="Raleway"/>
                <a:cs typeface="Raleway"/>
              </a:rPr>
              <a:t>РИСКИ ПРОЕКТА. </a:t>
            </a:r>
            <a:r>
              <a:rPr lang="en-US" b="1" dirty="0">
                <a:latin typeface="Gilroy" panose="00000900000000000000" pitchFamily="2" charset="-52"/>
                <a:ea typeface="Raleway"/>
                <a:cs typeface="Raleway"/>
              </a:rPr>
              <a:t>SWOT-</a:t>
            </a:r>
            <a:r>
              <a:rPr lang="ru-RU" b="1" dirty="0">
                <a:latin typeface="Gilroy" panose="00000900000000000000" pitchFamily="2" charset="-52"/>
                <a:ea typeface="Raleway"/>
                <a:cs typeface="Raleway"/>
              </a:rPr>
              <a:t>анализ</a:t>
            </a:r>
            <a:endParaRPr b="1" dirty="0">
              <a:latin typeface="Gilroy" panose="00000900000000000000" pitchFamily="2" charset="-52"/>
              <a:ea typeface="Raleway"/>
              <a:cs typeface="Raleway"/>
            </a:endParaRPr>
          </a:p>
        </p:txBody>
      </p:sp>
      <p:sp>
        <p:nvSpPr>
          <p:cNvPr id="254" name="Google Shape;254;p35"/>
          <p:cNvSpPr txBox="1"/>
          <p:nvPr/>
        </p:nvSpPr>
        <p:spPr bwMode="auto">
          <a:xfrm>
            <a:off x="569359" y="4219413"/>
            <a:ext cx="41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2E7AC3A-63B3-4EF1-A9F9-87B28053B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040211"/>
              </p:ext>
            </p:extLst>
          </p:nvPr>
        </p:nvGraphicFramePr>
        <p:xfrm>
          <a:off x="148681" y="510863"/>
          <a:ext cx="3990557" cy="22726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990557">
                  <a:extLst>
                    <a:ext uri="{9D8B030D-6E8A-4147-A177-3AD203B41FA5}">
                      <a16:colId xmlns:a16="http://schemas.microsoft.com/office/drawing/2014/main" val="3021290336"/>
                    </a:ext>
                  </a:extLst>
                </a:gridCol>
              </a:tblGrid>
              <a:tr h="273976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bg2"/>
                          </a:solidFill>
                        </a:rPr>
                        <a:t>Сильные стороны (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Strengths)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206647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Уникальный цифровой творческий продукт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7392205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Низкая стоимость валюты, что делает продукт доступным.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471829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Регулярное добавление контента (новые истории, эпизоды)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431538"/>
                  </a:ext>
                </a:extLst>
              </a:tr>
              <a:tr h="4657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Адаптирован под российскую аудиторию.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152871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B04AE53-8DF3-410F-9264-64085F749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96224"/>
              </p:ext>
            </p:extLst>
          </p:nvPr>
        </p:nvGraphicFramePr>
        <p:xfrm>
          <a:off x="4139239" y="510863"/>
          <a:ext cx="4789172" cy="227631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789172">
                  <a:extLst>
                    <a:ext uri="{9D8B030D-6E8A-4147-A177-3AD203B41FA5}">
                      <a16:colId xmlns:a16="http://schemas.microsoft.com/office/drawing/2014/main" val="3520650508"/>
                    </a:ext>
                  </a:extLst>
                </a:gridCol>
              </a:tblGrid>
              <a:tr h="2980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2"/>
                          </a:solidFill>
                        </a:rPr>
                        <a:t>Возможности (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Opportunities)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981565468"/>
                  </a:ext>
                </a:extLst>
              </a:tr>
              <a:tr h="5779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Уход международных конкурентов с российского рынка, освобождающий нишу.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1309637608"/>
                  </a:ext>
                </a:extLst>
              </a:tr>
              <a:tr h="40936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Расширение аудитории через локализацию.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3588748415"/>
                  </a:ext>
                </a:extLst>
              </a:tr>
              <a:tr h="40936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Потенциал для кросс-промоции с </a:t>
                      </a:r>
                      <a:r>
                        <a:rPr lang="ru-RU" sz="1400" dirty="0" err="1">
                          <a:solidFill>
                            <a:schemeClr val="bg2"/>
                          </a:solidFill>
                        </a:rPr>
                        <a:t>инфлюенсерами</a:t>
                      </a:r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2403064101"/>
                  </a:ext>
                </a:extLst>
              </a:tr>
              <a:tr h="5779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Использование </a:t>
                      </a:r>
                      <a:r>
                        <a:rPr lang="ru-RU" sz="1400" dirty="0" err="1">
                          <a:solidFill>
                            <a:schemeClr val="bg2"/>
                          </a:solidFill>
                        </a:rPr>
                        <a:t>мерча</a:t>
                      </a:r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 (стикеры, значки) и оффлайн-мероприятий.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3934292957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C2DE6D-9A0D-4D82-8845-3C073D36E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833640"/>
              </p:ext>
            </p:extLst>
          </p:nvPr>
        </p:nvGraphicFramePr>
        <p:xfrm>
          <a:off x="148679" y="2805465"/>
          <a:ext cx="3990557" cy="20946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990557">
                  <a:extLst>
                    <a:ext uri="{9D8B030D-6E8A-4147-A177-3AD203B41FA5}">
                      <a16:colId xmlns:a16="http://schemas.microsoft.com/office/drawing/2014/main" val="1395019980"/>
                    </a:ext>
                  </a:extLst>
                </a:gridCol>
              </a:tblGrid>
              <a:tr h="34337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2"/>
                          </a:solidFill>
                        </a:rPr>
                        <a:t>Слабые стороны (</a:t>
                      </a:r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Weaknesses)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355165"/>
                  </a:ext>
                </a:extLst>
              </a:tr>
              <a:tr h="58374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/>
                          </a:solidFill>
                        </a:rPr>
                        <a:t>Низкая покупательская способность основной аудитории (16-25 лет).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37231"/>
                  </a:ext>
                </a:extLst>
              </a:tr>
              <a:tr h="58374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/>
                          </a:solidFill>
                        </a:rPr>
                        <a:t>Высокая конкуренция со стороны бесплатных продуктов и пиратских версий.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4050841"/>
                  </a:ext>
                </a:extLst>
              </a:tr>
              <a:tr h="58374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/>
                          </a:solidFill>
                        </a:rPr>
                        <a:t>Зависимость от социальных сетей и платформ для продвижения.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084714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8B4F136-D342-416B-9CA9-CA3EC5CAB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581400"/>
              </p:ext>
            </p:extLst>
          </p:nvPr>
        </p:nvGraphicFramePr>
        <p:xfrm>
          <a:off x="4139238" y="2783503"/>
          <a:ext cx="4804039" cy="20946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804039">
                  <a:extLst>
                    <a:ext uri="{9D8B030D-6E8A-4147-A177-3AD203B41FA5}">
                      <a16:colId xmlns:a16="http://schemas.microsoft.com/office/drawing/2014/main" val="1022176464"/>
                    </a:ext>
                  </a:extLst>
                </a:gridCol>
              </a:tblGrid>
              <a:tr h="31805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bg2"/>
                          </a:solidFill>
                        </a:rPr>
                        <a:t>Угрозы (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Threats)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2920523597"/>
                  </a:ext>
                </a:extLst>
              </a:tr>
              <a:tr h="61678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Возможные ограничения доступа к зарубежным сервисам и технологиям (</a:t>
                      </a:r>
                      <a:r>
                        <a:rPr lang="ru-RU" sz="1400" dirty="0" err="1">
                          <a:solidFill>
                            <a:schemeClr val="bg2"/>
                          </a:solidFill>
                        </a:rPr>
                        <a:t>AdMob</a:t>
                      </a:r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2"/>
                          </a:solidFill>
                        </a:rPr>
                        <a:t>Unity</a:t>
                      </a:r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).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3190520639"/>
                  </a:ext>
                </a:extLst>
              </a:tr>
              <a:tr h="54297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Экономическая нестабильность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2427603001"/>
                  </a:ext>
                </a:extLst>
              </a:tr>
              <a:tr h="61678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2"/>
                          </a:solidFill>
                        </a:rPr>
                        <a:t>Сложности с монетизацией из-за конкуренции с бесплатными проектами.</a:t>
                      </a:r>
                    </a:p>
                  </a:txBody>
                  <a:tcPr marL="88353" marR="88353" marT="44176" marB="44176" anchor="ctr"/>
                </a:tc>
                <a:extLst>
                  <a:ext uri="{0D108BD9-81ED-4DB2-BD59-A6C34878D82A}">
                    <a16:rowId xmlns:a16="http://schemas.microsoft.com/office/drawing/2014/main" val="3987924256"/>
                  </a:ext>
                </a:extLst>
              </a:tr>
            </a:tbl>
          </a:graphicData>
        </a:graphic>
      </p:graphicFrame>
      <p:sp>
        <p:nvSpPr>
          <p:cNvPr id="8" name="Google Shape;270;p9">
            <a:extLst>
              <a:ext uri="{FF2B5EF4-FFF2-40B4-BE49-F238E27FC236}">
                <a16:creationId xmlns:a16="http://schemas.microsoft.com/office/drawing/2014/main" id="{EA3D4E95-2D0F-4FCF-851C-9FC1147A0DF7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 bwMode="auto">
          <a:xfrm>
            <a:off x="584382" y="-126442"/>
            <a:ext cx="7276213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-RU" b="1" dirty="0">
                <a:latin typeface="Gilroy" panose="00000900000000000000" pitchFamily="2" charset="-52"/>
                <a:ea typeface="Raleway"/>
                <a:cs typeface="Raleway"/>
              </a:rPr>
              <a:t>РИСКИ ПРОЕКТА. </a:t>
            </a:r>
            <a:r>
              <a:rPr lang="en-US" b="1" dirty="0">
                <a:latin typeface="Gilroy" panose="00000900000000000000" pitchFamily="2" charset="-52"/>
                <a:ea typeface="Raleway"/>
                <a:cs typeface="Raleway"/>
              </a:rPr>
              <a:t>PESTEL-</a:t>
            </a:r>
            <a:r>
              <a:rPr lang="ru-RU" b="1" dirty="0">
                <a:latin typeface="Gilroy" panose="00000900000000000000" pitchFamily="2" charset="-52"/>
                <a:ea typeface="Raleway"/>
                <a:cs typeface="Raleway"/>
              </a:rPr>
              <a:t>анализ</a:t>
            </a:r>
            <a:endParaRPr b="1" dirty="0">
              <a:latin typeface="Gilroy" panose="00000900000000000000" pitchFamily="2" charset="-52"/>
              <a:ea typeface="Raleway"/>
              <a:cs typeface="Raleway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464FA36-8599-42D3-BF6D-563C29FC6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75210"/>
              </p:ext>
            </p:extLst>
          </p:nvPr>
        </p:nvGraphicFramePr>
        <p:xfrm>
          <a:off x="144966" y="473692"/>
          <a:ext cx="8854068" cy="4444381"/>
        </p:xfrm>
        <a:graphic>
          <a:graphicData uri="http://schemas.openxmlformats.org/drawingml/2006/table">
            <a:tbl>
              <a:tblPr>
                <a:tableStyleId>{EBCA4550-4429-4036-BF98-1E216F185002}</a:tableStyleId>
              </a:tblPr>
              <a:tblGrid>
                <a:gridCol w="1130940">
                  <a:extLst>
                    <a:ext uri="{9D8B030D-6E8A-4147-A177-3AD203B41FA5}">
                      <a16:colId xmlns:a16="http://schemas.microsoft.com/office/drawing/2014/main" val="1466438995"/>
                    </a:ext>
                  </a:extLst>
                </a:gridCol>
                <a:gridCol w="2266985">
                  <a:extLst>
                    <a:ext uri="{9D8B030D-6E8A-4147-A177-3AD203B41FA5}">
                      <a16:colId xmlns:a16="http://schemas.microsoft.com/office/drawing/2014/main" val="2175542898"/>
                    </a:ext>
                  </a:extLst>
                </a:gridCol>
                <a:gridCol w="2484827">
                  <a:extLst>
                    <a:ext uri="{9D8B030D-6E8A-4147-A177-3AD203B41FA5}">
                      <a16:colId xmlns:a16="http://schemas.microsoft.com/office/drawing/2014/main" val="2965909646"/>
                    </a:ext>
                  </a:extLst>
                </a:gridCol>
                <a:gridCol w="621207">
                  <a:extLst>
                    <a:ext uri="{9D8B030D-6E8A-4147-A177-3AD203B41FA5}">
                      <a16:colId xmlns:a16="http://schemas.microsoft.com/office/drawing/2014/main" val="3237809197"/>
                    </a:ext>
                  </a:extLst>
                </a:gridCol>
                <a:gridCol w="621207">
                  <a:extLst>
                    <a:ext uri="{9D8B030D-6E8A-4147-A177-3AD203B41FA5}">
                      <a16:colId xmlns:a16="http://schemas.microsoft.com/office/drawing/2014/main" val="1315576236"/>
                    </a:ext>
                  </a:extLst>
                </a:gridCol>
                <a:gridCol w="890646">
                  <a:extLst>
                    <a:ext uri="{9D8B030D-6E8A-4147-A177-3AD203B41FA5}">
                      <a16:colId xmlns:a16="http://schemas.microsoft.com/office/drawing/2014/main" val="260767460"/>
                    </a:ext>
                  </a:extLst>
                </a:gridCol>
                <a:gridCol w="838256">
                  <a:extLst>
                    <a:ext uri="{9D8B030D-6E8A-4147-A177-3AD203B41FA5}">
                      <a16:colId xmlns:a16="http://schemas.microsoft.com/office/drawing/2014/main" val="4165610441"/>
                    </a:ext>
                  </a:extLst>
                </a:gridCol>
              </a:tblGrid>
              <a:tr h="466485">
                <a:tc>
                  <a:txBody>
                    <a:bodyPr/>
                    <a:lstStyle/>
                    <a:p>
                      <a:r>
                        <a:rPr lang="ru-RU" sz="1000" b="1" dirty="0"/>
                        <a:t>Направление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Фактор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Тренд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Влияние (+/-)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Сила влияния (1-10)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Вероятность наступления (1-10)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Итог (Сила × Вероятность)</a:t>
                      </a:r>
                      <a:endParaRPr lang="ru-RU" sz="10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010106"/>
                  </a:ext>
                </a:extLst>
              </a:tr>
              <a:tr h="347101">
                <a:tc rowSpan="2">
                  <a:txBody>
                    <a:bodyPr/>
                    <a:lstStyle/>
                    <a:p>
                      <a:r>
                        <a:rPr lang="ru-RU" sz="1100" b="1" dirty="0"/>
                        <a:t>Политическое</a:t>
                      </a:r>
                      <a:endParaRPr lang="ru-RU" sz="11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Санкции на международные платформы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Усложнение взаимодействия с зарубежными сервисами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64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953443"/>
                  </a:ext>
                </a:extLst>
              </a:tr>
              <a:tr h="221747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Государственная поддержка </a:t>
                      </a:r>
                      <a:r>
                        <a:rPr lang="en-US" sz="1100" dirty="0"/>
                        <a:t>IT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Льготы для разработчиков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42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588174"/>
                  </a:ext>
                </a:extLst>
              </a:tr>
              <a:tr h="347101">
                <a:tc rowSpan="3">
                  <a:txBody>
                    <a:bodyPr/>
                    <a:lstStyle/>
                    <a:p>
                      <a:r>
                        <a:rPr lang="ru-RU" sz="1100" b="1" dirty="0"/>
                        <a:t>Экономическое</a:t>
                      </a:r>
                      <a:endParaRPr lang="ru-RU" sz="11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Уровень платежеспособности населения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Снижение доходов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81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8310"/>
                  </a:ext>
                </a:extLst>
              </a:tr>
              <a:tr h="347101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Рост интереса к доступным подпискам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Предпочтение дешёвых сервисов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61732"/>
                  </a:ext>
                </a:extLst>
              </a:tr>
              <a:tr h="284575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Инфляция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Увеличение затрат на разработку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10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70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143113"/>
                  </a:ext>
                </a:extLst>
              </a:tr>
              <a:tr h="347101">
                <a:tc rowSpan="3">
                  <a:txBody>
                    <a:bodyPr/>
                    <a:lstStyle/>
                    <a:p>
                      <a:r>
                        <a:rPr lang="ru-RU" sz="1100" b="1" dirty="0"/>
                        <a:t>Социальное</a:t>
                      </a:r>
                      <a:endParaRPr lang="ru-RU" sz="11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Увеличение времени на мобильные игры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Рост вовлечённости аудитории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64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43257"/>
                  </a:ext>
                </a:extLst>
              </a:tr>
              <a:tr h="347101">
                <a:tc vMerge="1">
                  <a:txBody>
                    <a:bodyPr/>
                    <a:lstStyle/>
                    <a:p>
                      <a:endParaRPr lang="ru-RU" sz="100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Популяризация романтического контента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Тренд на визуальные новеллы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63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38628"/>
                  </a:ext>
                </a:extLst>
              </a:tr>
              <a:tr h="347101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Снижение доверия к рекламе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Уменьшение кликов по платной рекламе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20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762615"/>
                  </a:ext>
                </a:extLst>
              </a:tr>
              <a:tr h="182947">
                <a:tc rowSpan="3">
                  <a:txBody>
                    <a:bodyPr/>
                    <a:lstStyle/>
                    <a:p>
                      <a:r>
                        <a:rPr lang="ru-RU" sz="1100" b="1" dirty="0"/>
                        <a:t>Технологическое</a:t>
                      </a:r>
                      <a:endParaRPr lang="ru-RU" sz="11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Доступность игровых движков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Упрощение разработки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9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72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93369"/>
                  </a:ext>
                </a:extLst>
              </a:tr>
              <a:tr h="347101">
                <a:tc vMerge="1">
                  <a:txBody>
                    <a:bodyPr/>
                    <a:lstStyle/>
                    <a:p>
                      <a:endParaRPr lang="ru-RU" sz="100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Технологические барьеры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Устаревание устройств у части аудитории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35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048330"/>
                  </a:ext>
                </a:extLst>
              </a:tr>
              <a:tr h="221747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Инновации в геймификации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Новые механики вовлечения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49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453985"/>
                  </a:ext>
                </a:extLst>
              </a:tr>
              <a:tr h="347101">
                <a:tc rowSpan="2">
                  <a:txBody>
                    <a:bodyPr/>
                    <a:lstStyle/>
                    <a:p>
                      <a:r>
                        <a:rPr lang="ru-RU" sz="1100" b="1" dirty="0"/>
                        <a:t>Экологическое</a:t>
                      </a:r>
                      <a:endParaRPr lang="ru-RU" sz="1100" dirty="0"/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Энергоёмкость серверов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Повышение расходов на энергоресурсы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272440"/>
                  </a:ext>
                </a:extLst>
              </a:tr>
              <a:tr h="182947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19193" marR="19193" marT="9596" marB="9596" anchor="ctr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Устойчивое развитие в </a:t>
                      </a:r>
                      <a:r>
                        <a:rPr lang="en-US" sz="1100" dirty="0"/>
                        <a:t>IT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Экологичные решения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+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/>
                        <a:t>2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8</a:t>
                      </a:r>
                    </a:p>
                  </a:txBody>
                  <a:tcPr marL="19193" marR="19193" marT="9596" marB="959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A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86733"/>
                  </a:ext>
                </a:extLst>
              </a:tr>
            </a:tbl>
          </a:graphicData>
        </a:graphic>
      </p:graphicFrame>
      <p:sp>
        <p:nvSpPr>
          <p:cNvPr id="4" name="Google Shape;268;p9">
            <a:extLst>
              <a:ext uri="{FF2B5EF4-FFF2-40B4-BE49-F238E27FC236}">
                <a16:creationId xmlns:a16="http://schemas.microsoft.com/office/drawing/2014/main" id="{79BD5F5D-019B-44E9-AACB-C742A03CB018}"/>
              </a:ext>
            </a:extLst>
          </p:cNvPr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270;p9">
            <a:extLst>
              <a:ext uri="{FF2B5EF4-FFF2-40B4-BE49-F238E27FC236}">
                <a16:creationId xmlns:a16="http://schemas.microsoft.com/office/drawing/2014/main" id="{F8FE6D25-A46C-4819-9C73-7FD8BA10F887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431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1"/>
          <p:cNvSpPr txBox="1">
            <a:spLocks noGrp="1"/>
          </p:cNvSpPr>
          <p:nvPr>
            <p:ph type="title"/>
          </p:nvPr>
        </p:nvSpPr>
        <p:spPr>
          <a:xfrm>
            <a:off x="2244150" y="369600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1"/>
          <p:cNvSpPr txBox="1"/>
          <p:nvPr/>
        </p:nvSpPr>
        <p:spPr>
          <a:xfrm>
            <a:off x="480150" y="4241375"/>
            <a:ext cx="41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-5084" y="3564000"/>
            <a:ext cx="1648500" cy="159010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11"/>
          <p:cNvSpPr txBox="1"/>
          <p:nvPr/>
        </p:nvSpPr>
        <p:spPr>
          <a:xfrm>
            <a:off x="-5076" y="4889325"/>
            <a:ext cx="742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3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1"/>
          <p:cNvSpPr/>
          <p:nvPr/>
        </p:nvSpPr>
        <p:spPr>
          <a:xfrm>
            <a:off x="-5084" y="0"/>
            <a:ext cx="16485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11"/>
          <p:cNvSpPr/>
          <p:nvPr/>
        </p:nvSpPr>
        <p:spPr>
          <a:xfrm>
            <a:off x="-5084" y="369600"/>
            <a:ext cx="1648500" cy="15699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-5084" y="1922399"/>
            <a:ext cx="1648500" cy="16512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11"/>
          <p:cNvSpPr/>
          <p:nvPr/>
        </p:nvSpPr>
        <p:spPr>
          <a:xfrm>
            <a:off x="1361296" y="369600"/>
            <a:ext cx="282120" cy="47739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2" name="Google Shape;412;p11"/>
          <p:cNvSpPr txBox="1"/>
          <p:nvPr/>
        </p:nvSpPr>
        <p:spPr>
          <a:xfrm>
            <a:off x="1759056" y="1319117"/>
            <a:ext cx="2719953" cy="3570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СЮЖЕТ / 95%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МУЗЫКА / 60%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ЗВУКИ / 50%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СПРАЙТЫ / 40%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ФОНЫ / 70%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ПРИЛОЖЕНИЕ / 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1"/>
          <p:cNvSpPr/>
          <p:nvPr/>
        </p:nvSpPr>
        <p:spPr>
          <a:xfrm>
            <a:off x="4479009" y="1319117"/>
            <a:ext cx="4044701" cy="203504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path path="circle">
              <a:fillToRect l="100000" b="100000"/>
            </a:path>
            <a:tileRect t="-100000" r="-10000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1"/>
          <p:cNvSpPr/>
          <p:nvPr/>
        </p:nvSpPr>
        <p:spPr>
          <a:xfrm>
            <a:off x="4479010" y="1856673"/>
            <a:ext cx="2580112" cy="215169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lin ang="10800000" scaled="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4479009" y="2413042"/>
            <a:ext cx="2059982" cy="203504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lin ang="10800000" scaled="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1"/>
          <p:cNvSpPr/>
          <p:nvPr/>
        </p:nvSpPr>
        <p:spPr>
          <a:xfrm>
            <a:off x="4479009" y="3008251"/>
            <a:ext cx="1758701" cy="216976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lin ang="10800000" scaled="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4479007" y="3532849"/>
            <a:ext cx="3099307" cy="203504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lin ang="10800000" scaled="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1"/>
          <p:cNvSpPr/>
          <p:nvPr/>
        </p:nvSpPr>
        <p:spPr>
          <a:xfrm>
            <a:off x="4478992" y="4098877"/>
            <a:ext cx="742734" cy="203505"/>
          </a:xfrm>
          <a:prstGeom prst="flowChartProcess">
            <a:avLst/>
          </a:prstGeom>
          <a:gradFill>
            <a:gsLst>
              <a:gs pos="0">
                <a:srgbClr val="B47EFF"/>
              </a:gs>
              <a:gs pos="50000">
                <a:srgbClr val="CFB1FF"/>
              </a:gs>
              <a:gs pos="100000">
                <a:srgbClr val="E6D9FF"/>
              </a:gs>
            </a:gsLst>
            <a:lin ang="10800000" scaled="0"/>
          </a:gradFill>
          <a:ln w="25400" cap="flat" cmpd="sng">
            <a:solidFill>
              <a:srgbClr val="6800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376" name="Google Shape;376;p37"/>
          <p:cNvPicPr preferRelativeResize="0"/>
          <p:nvPr/>
        </p:nvPicPr>
        <p:blipFill rotWithShape="1">
          <a:blip r:embed="rId3">
            <a:alphaModFix/>
          </a:blip>
          <a:srcRect l="3098"/>
          <a:stretch/>
        </p:blipFill>
        <p:spPr>
          <a:xfrm>
            <a:off x="102355" y="-74775"/>
            <a:ext cx="8811196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37"/>
          <p:cNvCxnSpPr>
            <a:cxnSpLocks/>
          </p:cNvCxnSpPr>
          <p:nvPr/>
        </p:nvCxnSpPr>
        <p:spPr>
          <a:xfrm flipV="1">
            <a:off x="3317638" y="43350"/>
            <a:ext cx="31662" cy="4153278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78" name="Google Shape;378;p37"/>
          <p:cNvCxnSpPr>
            <a:cxnSpLocks/>
          </p:cNvCxnSpPr>
          <p:nvPr/>
        </p:nvCxnSpPr>
        <p:spPr>
          <a:xfrm>
            <a:off x="3317638" y="4196628"/>
            <a:ext cx="5631075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1" name="Google Shape;268;p9">
            <a:extLst>
              <a:ext uri="{FF2B5EF4-FFF2-40B4-BE49-F238E27FC236}">
                <a16:creationId xmlns:a16="http://schemas.microsoft.com/office/drawing/2014/main" id="{BFDD3CAD-CFAB-4883-B97F-881C69A7878A}"/>
              </a:ext>
            </a:extLst>
          </p:cNvPr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270;p9">
            <a:extLst>
              <a:ext uri="{FF2B5EF4-FFF2-40B4-BE49-F238E27FC236}">
                <a16:creationId xmlns:a16="http://schemas.microsoft.com/office/drawing/2014/main" id="{A7DF8B70-E0E7-4928-9986-30003EF70291}"/>
              </a:ext>
            </a:extLst>
          </p:cNvPr>
          <p:cNvSpPr txBox="1"/>
          <p:nvPr/>
        </p:nvSpPr>
        <p:spPr>
          <a:xfrm>
            <a:off x="-122412" y="4784416"/>
            <a:ext cx="610609" cy="33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420"/>
            <a:ext cx="9144000" cy="512465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12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286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pic>
        <p:nvPicPr>
          <p:cNvPr id="425" name="Google Shape;425;p12"/>
          <p:cNvPicPr preferRelativeResize="0"/>
          <p:nvPr/>
        </p:nvPicPr>
        <p:blipFill rotWithShape="1">
          <a:blip r:embed="rId4">
            <a:alphaModFix/>
          </a:blip>
          <a:srcRect l="10083" r="17877"/>
          <a:stretch/>
        </p:blipFill>
        <p:spPr>
          <a:xfrm>
            <a:off x="1591818" y="1578998"/>
            <a:ext cx="1914041" cy="368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2"/>
          <p:cNvPicPr preferRelativeResize="0"/>
          <p:nvPr/>
        </p:nvPicPr>
        <p:blipFill rotWithShape="1">
          <a:blip r:embed="rId5">
            <a:alphaModFix/>
          </a:blip>
          <a:srcRect l="18388" r="22704"/>
          <a:stretch/>
        </p:blipFill>
        <p:spPr>
          <a:xfrm>
            <a:off x="94611" y="67723"/>
            <a:ext cx="1402596" cy="364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9725" y="321700"/>
            <a:ext cx="2142350" cy="45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45700" y="321700"/>
            <a:ext cx="2142350" cy="452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3"/>
          <p:cNvSpPr txBox="1">
            <a:spLocks noGrp="1"/>
          </p:cNvSpPr>
          <p:nvPr>
            <p:ph type="title"/>
          </p:nvPr>
        </p:nvSpPr>
        <p:spPr>
          <a:xfrm>
            <a:off x="2879581" y="22563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КОМАНДА СТАРТАПА</a:t>
            </a:r>
            <a:endParaRPr sz="3000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0" y="4775288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5" name="Google Shape;435;p13"/>
          <p:cNvSpPr txBox="1"/>
          <p:nvPr/>
        </p:nvSpPr>
        <p:spPr>
          <a:xfrm>
            <a:off x="-84460" y="4890650"/>
            <a:ext cx="580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-5081" y="1353600"/>
            <a:ext cx="416962" cy="735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-5081" y="1540838"/>
            <a:ext cx="416962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8" name="Google Shape;438;p13"/>
          <p:cNvSpPr/>
          <p:nvPr/>
        </p:nvSpPr>
        <p:spPr>
          <a:xfrm>
            <a:off x="0" y="3629438"/>
            <a:ext cx="411881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13"/>
          <p:cNvSpPr/>
          <p:nvPr/>
        </p:nvSpPr>
        <p:spPr>
          <a:xfrm>
            <a:off x="0" y="0"/>
            <a:ext cx="411881" cy="136605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13"/>
          <p:cNvSpPr txBox="1"/>
          <p:nvPr/>
        </p:nvSpPr>
        <p:spPr>
          <a:xfrm>
            <a:off x="4006961" y="2169288"/>
            <a:ext cx="2059975" cy="67710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Светлана Булько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Руководитель, сценарист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3"/>
          <p:cNvSpPr txBox="1"/>
          <p:nvPr/>
        </p:nvSpPr>
        <p:spPr>
          <a:xfrm>
            <a:off x="1761570" y="3351092"/>
            <a:ext cx="2059975" cy="49244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Ася Курбанова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Старшая художница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3"/>
          <p:cNvSpPr txBox="1"/>
          <p:nvPr/>
        </p:nvSpPr>
        <p:spPr>
          <a:xfrm>
            <a:off x="6412973" y="3351091"/>
            <a:ext cx="2059975" cy="49244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Федор Лягушин</a:t>
            </a:r>
            <a:b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Старший программист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3"/>
          <p:cNvSpPr txBox="1"/>
          <p:nvPr/>
        </p:nvSpPr>
        <p:spPr>
          <a:xfrm>
            <a:off x="6412973" y="4441270"/>
            <a:ext cx="2059975" cy="49244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Роман Минив</a:t>
            </a:r>
            <a:b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Программист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3"/>
          <p:cNvSpPr txBox="1"/>
          <p:nvPr/>
        </p:nvSpPr>
        <p:spPr>
          <a:xfrm>
            <a:off x="999641" y="4441270"/>
            <a:ext cx="1266274" cy="46166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Елена А.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художница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3"/>
          <p:cNvSpPr txBox="1"/>
          <p:nvPr/>
        </p:nvSpPr>
        <p:spPr>
          <a:xfrm>
            <a:off x="3402619" y="4434526"/>
            <a:ext cx="1266274" cy="46166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Анна Ш.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художница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6" name="Google Shape;446;p13"/>
          <p:cNvPicPr preferRelativeResize="0"/>
          <p:nvPr/>
        </p:nvPicPr>
        <p:blipFill rotWithShape="1">
          <a:blip r:embed="rId3">
            <a:alphaModFix/>
          </a:blip>
          <a:srcRect l="1654" b="46934"/>
          <a:stretch/>
        </p:blipFill>
        <p:spPr>
          <a:xfrm>
            <a:off x="4321425" y="688022"/>
            <a:ext cx="1431046" cy="147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13"/>
          <p:cNvPicPr preferRelativeResize="0"/>
          <p:nvPr/>
        </p:nvPicPr>
        <p:blipFill rotWithShape="1">
          <a:blip r:embed="rId4">
            <a:alphaModFix/>
          </a:blip>
          <a:srcRect l="4947" b="28361"/>
          <a:stretch/>
        </p:blipFill>
        <p:spPr>
          <a:xfrm>
            <a:off x="6349822" y="1480088"/>
            <a:ext cx="2361135" cy="187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3" descr="anime style, adult arist, minimalistic silhouette of a woman, no face, no details, hoodie, holds a brush, half bod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1031" y="1554641"/>
            <a:ext cx="1801051" cy="1801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13"/>
          <p:cNvCxnSpPr/>
          <p:nvPr/>
        </p:nvCxnSpPr>
        <p:spPr>
          <a:xfrm flipH="1">
            <a:off x="3639916" y="2857433"/>
            <a:ext cx="831560" cy="493658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0" name="Google Shape;450;p13"/>
          <p:cNvCxnSpPr/>
          <p:nvPr/>
        </p:nvCxnSpPr>
        <p:spPr>
          <a:xfrm>
            <a:off x="5581413" y="2846396"/>
            <a:ext cx="831560" cy="495492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1" name="Google Shape;451;p13"/>
          <p:cNvCxnSpPr>
            <a:endCxn id="444" idx="0"/>
          </p:cNvCxnSpPr>
          <p:nvPr/>
        </p:nvCxnSpPr>
        <p:spPr>
          <a:xfrm flipH="1">
            <a:off x="1632778" y="3852670"/>
            <a:ext cx="915000" cy="5886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2" name="Google Shape;452;p13"/>
          <p:cNvCxnSpPr>
            <a:endCxn id="445" idx="0"/>
          </p:cNvCxnSpPr>
          <p:nvPr/>
        </p:nvCxnSpPr>
        <p:spPr>
          <a:xfrm>
            <a:off x="3011556" y="3843526"/>
            <a:ext cx="1024200" cy="5910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3" name="Google Shape;453;p13"/>
          <p:cNvCxnSpPr>
            <a:endCxn id="443" idx="0"/>
          </p:cNvCxnSpPr>
          <p:nvPr/>
        </p:nvCxnSpPr>
        <p:spPr>
          <a:xfrm>
            <a:off x="7438461" y="3863170"/>
            <a:ext cx="4500" cy="578100"/>
          </a:xfrm>
          <a:prstGeom prst="straightConnector1">
            <a:avLst/>
          </a:prstGeom>
          <a:noFill/>
          <a:ln w="9525" cap="flat" cmpd="sng">
            <a:solidFill>
              <a:srgbClr val="F6ACBA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1668</Words>
  <Application>Microsoft Office PowerPoint</Application>
  <PresentationFormat>Экран (16:9)</PresentationFormat>
  <Paragraphs>419</Paragraphs>
  <Slides>19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Raleway</vt:lpstr>
      <vt:lpstr>DM Sans</vt:lpstr>
      <vt:lpstr>Calibri</vt:lpstr>
      <vt:lpstr>Helvetica Neue</vt:lpstr>
      <vt:lpstr>Arial</vt:lpstr>
      <vt:lpstr>Gilroy</vt:lpstr>
      <vt:lpstr>Raleway SemiBold</vt:lpstr>
      <vt:lpstr>Arial Black</vt:lpstr>
      <vt:lpstr>Simple Light</vt:lpstr>
      <vt:lpstr>Simple Light</vt:lpstr>
      <vt:lpstr> Мобильная игра в жанре Отоме* «Heartlines»</vt:lpstr>
      <vt:lpstr>Презентация PowerPoint</vt:lpstr>
      <vt:lpstr>Презентация PowerPoint</vt:lpstr>
      <vt:lpstr>ЦЕЛЕВАЯ АУДИТОРИЯ</vt:lpstr>
      <vt:lpstr>ПРОБЛЕМА</vt:lpstr>
      <vt:lpstr>ЦЕННОСТЬ, ЦЕННОСТНОЕ ПРЕДЛОЖЕНИЕ</vt:lpstr>
      <vt:lpstr>Презентация PowerPoint</vt:lpstr>
      <vt:lpstr>Презентация PowerPoint</vt:lpstr>
      <vt:lpstr>Презентация PowerPoint</vt:lpstr>
      <vt:lpstr>UNIT экономика</vt:lpstr>
      <vt:lpstr>Воронка продаж</vt:lpstr>
      <vt:lpstr>Презентация PowerPoint</vt:lpstr>
      <vt:lpstr>Презентация PowerPoint</vt:lpstr>
      <vt:lpstr>РИСКИ ПРОЕКТА. SWOT-анализ</vt:lpstr>
      <vt:lpstr>РИСКИ ПРОЕКТА. PESTEL-анализ</vt:lpstr>
      <vt:lpstr>ТЕКУЩИЕ РЕЗУЛЬТАТЫ</vt:lpstr>
      <vt:lpstr>Презентация PowerPoint</vt:lpstr>
      <vt:lpstr>Презентация PowerPoint</vt:lpstr>
      <vt:lpstr>КОМАНДА СТАРТАПА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Мобильная игра в жанре Отоме* «Heartlines»</dc:title>
  <dc:creator>Snow_wolf</dc:creator>
  <cp:lastModifiedBy>Loren KJ</cp:lastModifiedBy>
  <cp:revision>15</cp:revision>
  <dcterms:modified xsi:type="dcterms:W3CDTF">2024-12-09T13:05:56Z</dcterms:modified>
</cp:coreProperties>
</file>