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  <p:sldMasterId id="2147483681" r:id="rId3"/>
  </p:sldMasterIdLst>
  <p:notesMasterIdLst>
    <p:notesMasterId r:id="rId11"/>
  </p:notesMasterIdLst>
  <p:sldIdLst>
    <p:sldId id="330" r:id="rId4"/>
    <p:sldId id="331" r:id="rId5"/>
    <p:sldId id="332" r:id="rId6"/>
    <p:sldId id="260" r:id="rId7"/>
    <p:sldId id="333" r:id="rId8"/>
    <p:sldId id="263" r:id="rId9"/>
    <p:sldId id="269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11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  <p15:guide id="4" pos="42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CAF17"/>
    <a:srgbClr val="B5D8E1"/>
    <a:srgbClr val="FBB3C1"/>
    <a:srgbClr val="FD493D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7" autoAdjust="0"/>
    <p:restoredTop sz="94704"/>
  </p:normalViewPr>
  <p:slideViewPr>
    <p:cSldViewPr snapToGrid="0" snapToObjects="1" showGuides="1">
      <p:cViewPr varScale="1">
        <p:scale>
          <a:sx n="101" d="100"/>
          <a:sy n="101" d="100"/>
        </p:scale>
        <p:origin x="156" y="270"/>
      </p:cViewPr>
      <p:guideLst>
        <p:guide orient="horz" pos="2137"/>
        <p:guide pos="211"/>
        <p:guide orient="horz" pos="1502"/>
        <p:guide pos="42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42795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d9d6c1f6be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2d9d6c1f6be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8b5a42706e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28b5a4270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8b5a42706e_0_2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28b5a42706e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8b5a42706e_0_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9" name="Google Shape;159;g28b5a42706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8b770874cd_0_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28b770874c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9" name="Рисунок 8" descr="Изображение выглядит как Шрифт, Графика, текс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79DBB1A-552E-2C27-078C-3E578E591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901" y="421149"/>
            <a:ext cx="1771933" cy="579096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ультфильм, Вымышленный персонаж, фантасти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BEE4B5EE-3153-4547-F04C-B495873ADC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248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7034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668242-C7D8-F7AA-F92C-B26D284C9122}"/>
              </a:ext>
            </a:extLst>
          </p:cNvPr>
          <p:cNvSpPr/>
          <p:nvPr userDrawn="1"/>
        </p:nvSpPr>
        <p:spPr>
          <a:xfrm>
            <a:off x="7224765" y="0"/>
            <a:ext cx="4967235" cy="6858000"/>
          </a:xfrm>
          <a:prstGeom prst="rect">
            <a:avLst/>
          </a:prstGeom>
          <a:solidFill>
            <a:schemeClr val="accent2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1" name="Рисунок 10" descr="Изображение выглядит как мультфильм, Вымышленный персонаж, красный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C2FCFAFD-D284-D4BC-9FD3-97CDC418C1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728" y="1115366"/>
            <a:ext cx="7244272" cy="5742633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Шрифт, График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FECEA2A-C26D-8AA4-022C-7A41B8453C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730" y="662447"/>
            <a:ext cx="1917303" cy="62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2001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9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668242-C7D8-F7AA-F92C-B26D284C9122}"/>
              </a:ext>
            </a:extLst>
          </p:cNvPr>
          <p:cNvSpPr/>
          <p:nvPr userDrawn="1"/>
        </p:nvSpPr>
        <p:spPr>
          <a:xfrm>
            <a:off x="7186080" y="0"/>
            <a:ext cx="4967235" cy="6858000"/>
          </a:xfrm>
          <a:prstGeom prst="rect">
            <a:avLst/>
          </a:prstGeom>
          <a:solidFill>
            <a:srgbClr val="FD493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2" name="Рисунок 11" descr="Изображение выглядит как одежда, мультфильм, шляпа, Вымышленный персонаж&#10;&#10;Автоматически созданное описание">
            <a:extLst>
              <a:ext uri="{FF2B5EF4-FFF2-40B4-BE49-F238E27FC236}">
                <a16:creationId xmlns:a16="http://schemas.microsoft.com/office/drawing/2014/main" id="{B3B35D3D-4ACE-88DC-DEA3-4BDF0FC3E5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5"/>
          <a:stretch/>
        </p:blipFill>
        <p:spPr>
          <a:xfrm>
            <a:off x="5114239" y="789576"/>
            <a:ext cx="9110916" cy="606842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Шрифт, График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DAA22C5-8804-1870-FFAF-E4DB921518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730" y="662447"/>
            <a:ext cx="1917303" cy="62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10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668242-C7D8-F7AA-F92C-B26D284C9122}"/>
              </a:ext>
            </a:extLst>
          </p:cNvPr>
          <p:cNvSpPr/>
          <p:nvPr userDrawn="1"/>
        </p:nvSpPr>
        <p:spPr>
          <a:xfrm>
            <a:off x="8728335" y="0"/>
            <a:ext cx="3466515" cy="6858000"/>
          </a:xfrm>
          <a:prstGeom prst="rect">
            <a:avLst/>
          </a:prstGeom>
          <a:solidFill>
            <a:srgbClr val="9F00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1" name="Рисунок 10" descr="Изображение выглядит как рисунок, зарисо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CFCCC3E8-41FB-B6B4-67C9-8C3EE03436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4"/>
          <a:stretch/>
        </p:blipFill>
        <p:spPr>
          <a:xfrm>
            <a:off x="6504709" y="1288471"/>
            <a:ext cx="5891251" cy="6858001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Шрифт, График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24CAF38-6B1C-9CB4-F6D9-496B0A2E8D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609" y="662447"/>
            <a:ext cx="1917303" cy="62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1264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AAAF7D5-0AAD-F516-2637-2B7BD91574B6}"/>
              </a:ext>
            </a:extLst>
          </p:cNvPr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A05902B-5110-6397-09AB-B912AE3DAAF6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E1AB876-BB9B-1D80-BD23-2F37FA6B1561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50C1C87-1470-2EB1-A662-603CF1CE566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748E82D-7E63-268A-E446-F9B95813B3D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D34D26-DE8C-8BE5-41FC-6609A3B2F54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4" name="Рисунок 13" descr="Изображение выглядит как мультфильм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7EAE4ED7-5FC0-0113-0459-5E77FE53C0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0818"/>
            <a:ext cx="5606980" cy="39638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7CB0B8-2221-458C-4A40-CCFF0ADA22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7184" y="477208"/>
            <a:ext cx="1917303" cy="6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6192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074264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 dirty="0"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x">
  <p:cSld name="Два объекта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09986" y="140705"/>
            <a:ext cx="3376247" cy="1297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oogle Shape;15;p19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6" name="Google Shape;16;p1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" name="Google Shape;17;p19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" name="Google Shape;18;p19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" name="Google Shape;19;p19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" name="Google Shape;20;p1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0616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Два объекта">
  <p:cSld name="6_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20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3" name="Google Shape;23;p20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24;p2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" name="Google Shape;25;p20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" name="Google Shape;26;p20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" name="Google Shape;27;p20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8" name="Google Shape;28;p20" descr="Изображение выглядит как мультфильм, искусство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40818"/>
            <a:ext cx="5606980" cy="3963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09986" y="140705"/>
            <a:ext cx="3376247" cy="12977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2485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Два объекта">
  <p:cSld name="3_Два объекта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21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2" name="Google Shape;32;p21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" name="Google Shape;33;p21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" name="Google Shape;34;p2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21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" name="Google Shape;36;p21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7" name="Google Shape;37;p21" descr="Изображение выглядит как Шрифт, Графика, текст, графический дизайн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46901" y="421149"/>
            <a:ext cx="1771933" cy="579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21" descr="Изображение выглядит как мультфильм, Вымышленный персонаж, фантастика, иллюстрация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1248" y="0"/>
            <a:ext cx="9700752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8302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Два объекта">
  <p:cSld name="2_Два объекта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2"/>
          <p:cNvSpPr/>
          <p:nvPr/>
        </p:nvSpPr>
        <p:spPr>
          <a:xfrm>
            <a:off x="7224765" y="0"/>
            <a:ext cx="496723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1" name="Google Shape;41;p22" descr="E:\Users\OAMinullina\Desktop\Дыганов\Диск D\Макеты\Логотипы КФУ\Юбилей\Лого юбилейный белый прозрачный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82190" y="437974"/>
            <a:ext cx="2852384" cy="5454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" name="Google Shape;42;p22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43" name="Google Shape;43;p2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" name="Google Shape;44;p2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" name="Google Shape;45;p2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" name="Google Shape;46;p2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" name="Google Shape;47;p2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48" name="Google Shape;48;p22" descr="Изображение выглядит как мультфильм, Вымышленный персонаж, красный, искусство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7728" y="1115366"/>
            <a:ext cx="7244272" cy="5742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0875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Два объекта">
  <p:cSld name="4_Два объекта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/>
          <p:nvPr/>
        </p:nvSpPr>
        <p:spPr>
          <a:xfrm>
            <a:off x="7186080" y="0"/>
            <a:ext cx="4967235" cy="68580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51" name="Google Shape;51;p2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52" name="Google Shape;52;p2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2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" name="Google Shape;54;p2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" name="Google Shape;55;p2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2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57" name="Google Shape;57;p23" descr="Изображение выглядит как одежда, мультфильм, шляпа, Вымышленный персонаж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t="5785"/>
          <a:stretch/>
        </p:blipFill>
        <p:spPr>
          <a:xfrm>
            <a:off x="5114239" y="789576"/>
            <a:ext cx="9110916" cy="6068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23" descr="E:\Users\OAMinullina\Desktop\Дыганов\Диск D\Макеты\Логотипы КФУ\Юбилей\Лого юбилейный белый прозрачный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82190" y="437974"/>
            <a:ext cx="2852384" cy="545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7151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Два объекта">
  <p:cSld name="5_Два объекта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4"/>
          <p:cNvSpPr/>
          <p:nvPr/>
        </p:nvSpPr>
        <p:spPr>
          <a:xfrm>
            <a:off x="8728335" y="0"/>
            <a:ext cx="3466515" cy="68580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61" name="Google Shape;61;p24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2" name="Google Shape;62;p2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" name="Google Shape;63;p2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" name="Google Shape;64;p2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5" name="Google Shape;65;p2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" name="Google Shape;66;p2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67" name="Google Shape;67;p24" descr="Изображение выглядит как рисунок, зарисовка, мультфильм, иллюстрация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t="17704"/>
          <a:stretch/>
        </p:blipFill>
        <p:spPr>
          <a:xfrm>
            <a:off x="6504709" y="1288471"/>
            <a:ext cx="5891251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4" descr="E:\Users\OAMinullina\Desktop\Дыганов\Диск D\Макеты\Логотипы КФУ\Юбилей\Лого юбилейный белый прозрачный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35400" y="437974"/>
            <a:ext cx="2852384" cy="545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6592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5804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22611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Два объекта">
  <p:cSld name="1_Два объекта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7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79" name="Google Shape;79;p27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80" name="Google Shape;80;p27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ru-RU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81" name="Google Shape;81;p2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82" name="Google Shape;82;p27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3" name="Google Shape;83;p27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" name="Google Shape;84;p27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85" name="Google Shape;85;p27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27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87" name="Google Shape;87;p27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" name="Google Shape;88;p2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89" name="Google Shape;89;p27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0" name="Google Shape;90;p27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" name="Google Shape;91;p27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2" name="Google Shape;92;p2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5682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8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" name="Google Shape;95;p28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96" name="Google Shape;96;p28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8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98" name="Google Shape;98;p28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99" name="Google Shape;99;p28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00" name="Google Shape;100;p28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ru-RU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01" name="Google Shape;101;p28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102" name="Google Shape;102;p28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103" name="Google Shape;103;p28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104" name="Google Shape;104;p28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105" name="Google Shape;105;p28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6" name="Google Shape;106;p28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" name="Google Shape;107;p28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108" name="Google Shape;108;p28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" name="Google Shape;109;p28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110" name="Google Shape;110;p28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11" name="Google Shape;111;p28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" name="Google Shape;112;p28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113" name="Google Shape;113;p28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114" name="Google Shape;114;p28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8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28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2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9477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9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ru-RU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120" name="Google Shape;120;p2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28878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93586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1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31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126" name="Google Shape;126;p31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7" name="Google Shape;127;p31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8" name="Google Shape;128;p31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29" name="Google Shape;129;p31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" name="Google Shape;130;p31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131" name="Google Shape;131;p31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132" name="Google Shape;132;p31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p31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134" name="Google Shape;134;p31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35" name="Google Shape;135;p31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" name="Google Shape;136;p31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137" name="Google Shape;137;p3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586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2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32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ru-RU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142" name="Google Shape;142;p32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3" name="Google Shape;143;p32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" name="Google Shape;144;p32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145" name="Google Shape;145;p32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" name="Google Shape;146;p32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ru-RU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147" name="Google Shape;147;p32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148" name="Google Shape;148;p32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" name="Google Shape;149;p32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150" name="Google Shape;150;p32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151" name="Google Shape;151;p32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" name="Google Shape;152;p32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153" name="Google Shape;153;p3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154" name="Google Shape;154;p3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5068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 1" type="titleOnly">
  <p:cSld name="Только заголовок 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d9d6c1f6be_0_2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g2d9d6c1f6be_0_21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g2d9d6c1f6be_0_21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g2d9d6c1f6be_0_21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27500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18758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9695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Заголовок и объект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03360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06136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35378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6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6"/>
          <p:cNvSpPr/>
          <p:nvPr/>
        </p:nvSpPr>
        <p:spPr>
          <a:xfrm flipH="1">
            <a:off x="7298266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34261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5305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94072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/>
          <p:nvPr/>
        </p:nvGraphicFramePr>
        <p:xfrm>
          <a:off x="623887" y="1633920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AFC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18991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20" descr="Рисунок 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>
          <a:xfrm>
            <a:off x="9488631" y="6157384"/>
            <a:ext cx="2343183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60965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 1" type="titleOnly">
  <p:cSld name="Только заголовок 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d9d6c1f6be_0_2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g2d9d6c1f6be_0_21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g2d9d6c1f6be_0_21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g2d9d6c1f6be_0_21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0302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9" r:id="rId5"/>
    <p:sldLayoutId id="2147483661" r:id="rId6"/>
    <p:sldLayoutId id="2147483662" r:id="rId7"/>
    <p:sldLayoutId id="2147483663" r:id="rId8"/>
    <p:sldLayoutId id="2147483658" r:id="rId9"/>
    <p:sldLayoutId id="2147483653" r:id="rId10"/>
    <p:sldLayoutId id="2147483654" r:id="rId11"/>
    <p:sldLayoutId id="2147483655" r:id="rId12"/>
    <p:sldLayoutId id="2147483656" r:id="rId13"/>
    <p:sldLayoutId id="2147483657" r:id="rId1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29615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92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61017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g2d9d6c1f6be_0_118"/>
          <p:cNvGrpSpPr/>
          <p:nvPr/>
        </p:nvGrpSpPr>
        <p:grpSpPr>
          <a:xfrm>
            <a:off x="-56284" y="0"/>
            <a:ext cx="6123621" cy="6912210"/>
            <a:chOff x="6101107" y="-2"/>
            <a:chExt cx="6123621" cy="6912210"/>
          </a:xfrm>
        </p:grpSpPr>
        <p:sp>
          <p:nvSpPr>
            <p:cNvPr id="165" name="Google Shape;165;g2d9d6c1f6be_0_118"/>
            <p:cNvSpPr/>
            <p:nvPr/>
          </p:nvSpPr>
          <p:spPr>
            <a:xfrm>
              <a:off x="6102320" y="2345381"/>
              <a:ext cx="6122400" cy="4529400"/>
            </a:xfrm>
            <a:prstGeom prst="rect">
              <a:avLst/>
            </a:prstGeom>
            <a:solidFill>
              <a:srgbClr val="FFAC0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2d9d6c1f6be_0_118"/>
            <p:cNvSpPr/>
            <p:nvPr/>
          </p:nvSpPr>
          <p:spPr>
            <a:xfrm>
              <a:off x="6103137" y="-2"/>
              <a:ext cx="6121500" cy="23454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2d9d6c1f6be_0_118"/>
            <p:cNvSpPr/>
            <p:nvPr/>
          </p:nvSpPr>
          <p:spPr>
            <a:xfrm>
              <a:off x="6101107" y="5359336"/>
              <a:ext cx="6121500" cy="1514400"/>
            </a:xfrm>
            <a:prstGeom prst="rect">
              <a:avLst/>
            </a:prstGeom>
            <a:solidFill>
              <a:srgbClr val="FF2F2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2d9d6c1f6be_0_118"/>
            <p:cNvSpPr/>
            <p:nvPr/>
          </p:nvSpPr>
          <p:spPr>
            <a:xfrm>
              <a:off x="9210358" y="0"/>
              <a:ext cx="2978100" cy="16527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g2d9d6c1f6be_0_118"/>
            <p:cNvSpPr/>
            <p:nvPr/>
          </p:nvSpPr>
          <p:spPr>
            <a:xfrm>
              <a:off x="9087057" y="-2"/>
              <a:ext cx="3137671" cy="42750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g2d9d6c1f6be_0_118"/>
            <p:cNvSpPr/>
            <p:nvPr/>
          </p:nvSpPr>
          <p:spPr>
            <a:xfrm>
              <a:off x="9087058" y="2344428"/>
              <a:ext cx="3135520" cy="4567780"/>
            </a:xfrm>
            <a:prstGeom prst="rect">
              <a:avLst/>
            </a:prstGeom>
            <a:solidFill>
              <a:srgbClr val="B8DBE2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4" name="Google Shape;174;g2d9d6c1f6be_0_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627" y="5505020"/>
            <a:ext cx="1566116" cy="1196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Изображение выглядит как фиолетовый, графический дизайн, зарисовка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277B667-7612-EC5D-484A-8457CB84AC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4891" y="2344430"/>
            <a:ext cx="4525020" cy="45250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EFD050-28AF-39C0-0F19-0AF61B44D070}"/>
              </a:ext>
            </a:extLst>
          </p:cNvPr>
          <p:cNvSpPr txBox="1"/>
          <p:nvPr/>
        </p:nvSpPr>
        <p:spPr>
          <a:xfrm>
            <a:off x="6569484" y="2589073"/>
            <a:ext cx="5622515" cy="2421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2">
              <a:lnSpc>
                <a:spcPct val="110000"/>
              </a:lnSpc>
            </a:pPr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Интеллектуальный роботизированный комплекс для исследования пресноводных водоёмом «</a:t>
            </a:r>
            <a:r>
              <a:rPr lang="ru-RU" sz="2800" b="1" dirty="0" err="1">
                <a:solidFill>
                  <a:srgbClr val="002060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Bifraest</a:t>
            </a:r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»</a:t>
            </a:r>
            <a:endParaRPr lang="ru-RU" sz="3600" b="1" dirty="0">
              <a:solidFill>
                <a:srgbClr val="002060"/>
              </a:solidFill>
              <a:latin typeface="Century Gothic" panose="020B0502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oogle Shape;175;g2d9d6c1f6be_0_118">
            <a:extLst>
              <a:ext uri="{FF2B5EF4-FFF2-40B4-BE49-F238E27FC236}">
                <a16:creationId xmlns:a16="http://schemas.microsoft.com/office/drawing/2014/main" id="{4C9AB585-EC94-69EF-F3FE-761030D019D5}"/>
              </a:ext>
            </a:extLst>
          </p:cNvPr>
          <p:cNvGrpSpPr/>
          <p:nvPr/>
        </p:nvGrpSpPr>
        <p:grpSpPr>
          <a:xfrm>
            <a:off x="252401" y="3300625"/>
            <a:ext cx="2528100" cy="1237559"/>
            <a:chOff x="260907" y="3162677"/>
            <a:chExt cx="2528100" cy="1237559"/>
          </a:xfrm>
        </p:grpSpPr>
        <p:sp>
          <p:nvSpPr>
            <p:cNvPr id="7" name="Google Shape;176;g2d9d6c1f6be_0_118">
              <a:extLst>
                <a:ext uri="{FF2B5EF4-FFF2-40B4-BE49-F238E27FC236}">
                  <a16:creationId xmlns:a16="http://schemas.microsoft.com/office/drawing/2014/main" id="{5514A630-C3B9-29B1-8E46-906F330E0894}"/>
                </a:ext>
              </a:extLst>
            </p:cNvPr>
            <p:cNvSpPr txBox="1"/>
            <p:nvPr/>
          </p:nvSpPr>
          <p:spPr>
            <a:xfrm>
              <a:off x="260907" y="3753736"/>
              <a:ext cx="13770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 ExtraBold"/>
                  <a:cs typeface="Arial"/>
                  <a:sym typeface="Arial"/>
                </a:rPr>
                <a:t>2025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 ExtraBold"/>
                <a:cs typeface="Arial"/>
                <a:sym typeface="Arial"/>
              </a:endParaRPr>
            </a:p>
          </p:txBody>
        </p:sp>
        <p:sp>
          <p:nvSpPr>
            <p:cNvPr id="8" name="Google Shape;177;g2d9d6c1f6be_0_118">
              <a:extLst>
                <a:ext uri="{FF2B5EF4-FFF2-40B4-BE49-F238E27FC236}">
                  <a16:creationId xmlns:a16="http://schemas.microsoft.com/office/drawing/2014/main" id="{17ED51D2-423D-CE04-A4A7-3FAC73081731}"/>
                </a:ext>
              </a:extLst>
            </p:cNvPr>
            <p:cNvSpPr txBox="1"/>
            <p:nvPr/>
          </p:nvSpPr>
          <p:spPr>
            <a:xfrm>
              <a:off x="260907" y="3162677"/>
              <a:ext cx="2528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roy" panose="00000500000000000000" pitchFamily="2" charset="-52"/>
                  <a:cs typeface="Arial"/>
                  <a:sym typeface="Arial"/>
                </a:rPr>
                <a:t>Акселерационная программа КФУ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" panose="00000500000000000000" pitchFamily="2" charset="-52"/>
                <a:cs typeface="Arial"/>
                <a:sym typeface="Arial"/>
              </a:endParaRPr>
            </a:p>
          </p:txBody>
        </p:sp>
      </p:grpSp>
      <p:pic>
        <p:nvPicPr>
          <p:cNvPr id="4" name="Рисунок 3" descr="Изображение выглядит как текст, Шрифт, График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8C37A58-AFEF-32A5-A32C-F7E90579B1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439" y="919149"/>
            <a:ext cx="1853155" cy="60508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8098BE-A501-D4FE-CD8F-F3BAAFC1CE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556" y="754486"/>
            <a:ext cx="2010757" cy="7697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F0E388-8302-8BAF-5A20-8D52B38647DD}"/>
              </a:ext>
            </a:extLst>
          </p:cNvPr>
          <p:cNvSpPr txBox="1"/>
          <p:nvPr/>
        </p:nvSpPr>
        <p:spPr>
          <a:xfrm>
            <a:off x="6567364" y="5641849"/>
            <a:ext cx="284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" panose="00000500000000000000" pitchFamily="2" charset="-52"/>
                <a:cs typeface="Arial"/>
                <a:sym typeface="Arial"/>
              </a:rPr>
              <a:t>Мурин Ян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" panose="00000500000000000000" pitchFamily="2" charset="-52"/>
              <a:cs typeface="Arial"/>
              <a:sym typeface="Arial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716E874-B1CF-43C7-9DCD-A2609F4FB9C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51" b="37191"/>
          <a:stretch/>
        </p:blipFill>
        <p:spPr>
          <a:xfrm>
            <a:off x="6230963" y="1107713"/>
            <a:ext cx="5725078" cy="13819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g28b5a42706e_0_0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17" name="Google Shape;117;g28b5a42706e_0_0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" name="Google Shape;118;g28b5a42706e_0_0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9" name="Google Shape;119;g28b5a42706e_0_0"/>
          <p:cNvSpPr txBox="1"/>
          <p:nvPr/>
        </p:nvSpPr>
        <p:spPr>
          <a:xfrm>
            <a:off x="314255" y="106001"/>
            <a:ext cx="6519000" cy="7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ПРОБЛЕМА</a:t>
            </a: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20" name="Google Shape;120;g28b5a42706e_0_0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21" name="Google Shape;121;g28b5a42706e_0_0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g28b5a42706e_0_0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g28b5a42706e_0_0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" name="Google Shape;124;g28b5a42706e_0_0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g28b5a42706e_0_0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26" name="Google Shape;126;g28b5a42706e_0_0"/>
          <p:cNvSpPr txBox="1"/>
          <p:nvPr/>
        </p:nvSpPr>
        <p:spPr>
          <a:xfrm>
            <a:off x="5952089" y="1392942"/>
            <a:ext cx="6310266" cy="1261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Аварии на гидротехнических сооружениях и биообрастание ежегодно наносят ущерб водному хозяйству до 150 млрд руб.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0" i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Увеличивают энергопотребление до 12% и приводят к экологическим катастрофам </a:t>
            </a:r>
            <a:endParaRPr kumimoji="0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imes New Roman"/>
              <a:sym typeface="Times New Roman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12C560-2743-E414-8E42-08F1C2E44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30853537-3F63-1AF3-EF16-01B6BC4225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72"/>
          <a:stretch/>
        </p:blipFill>
        <p:spPr>
          <a:xfrm>
            <a:off x="262549" y="1179437"/>
            <a:ext cx="2842063" cy="350471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AEBFEB-709C-0C84-C5D8-898EAE5EADD2}"/>
              </a:ext>
            </a:extLst>
          </p:cNvPr>
          <p:cNvSpPr txBox="1"/>
          <p:nvPr/>
        </p:nvSpPr>
        <p:spPr>
          <a:xfrm>
            <a:off x="163292" y="4875008"/>
            <a:ext cx="2783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Авария на озере Пясино 2021 г.</a:t>
            </a:r>
            <a:br>
              <a:rPr lang="ru-RU" sz="1200" b="1" i="1" dirty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endParaRPr lang="ru-RU" sz="1200" b="1" i="1" dirty="0">
              <a:solidFill>
                <a:schemeClr val="tx1"/>
              </a:solidFill>
              <a:latin typeface="Century Gothic" panose="020B0502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17">
            <a:extLst>
              <a:ext uri="{FF2B5EF4-FFF2-40B4-BE49-F238E27FC236}">
                <a16:creationId xmlns:a16="http://schemas.microsoft.com/office/drawing/2014/main" id="{3D7C7E9F-F4FC-9F18-913A-C4A9FF053C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5"/>
          <a:stretch/>
        </p:blipFill>
        <p:spPr>
          <a:xfrm>
            <a:off x="3005355" y="3151616"/>
            <a:ext cx="2849080" cy="306507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42C840-C76D-425B-E6BC-D959F05607E8}"/>
              </a:ext>
            </a:extLst>
          </p:cNvPr>
          <p:cNvSpPr txBox="1"/>
          <p:nvPr/>
        </p:nvSpPr>
        <p:spPr>
          <a:xfrm>
            <a:off x="3168457" y="2654796"/>
            <a:ext cx="2783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Катастрофе на Камчатке 2020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F9C188-042D-2378-C4E3-AFF6FA5379D1}"/>
              </a:ext>
            </a:extLst>
          </p:cNvPr>
          <p:cNvSpPr txBox="1"/>
          <p:nvPr/>
        </p:nvSpPr>
        <p:spPr>
          <a:xfrm>
            <a:off x="6833255" y="3737145"/>
            <a:ext cx="512029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Стандартные методы обследования: </a:t>
            </a:r>
          </a:p>
          <a:p>
            <a:endParaRPr lang="ru-RU" sz="400" b="1" i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Длительные (до нескольких недель)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400" b="0" i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Т</a:t>
            </a:r>
            <a:r>
              <a:rPr lang="ru-RU" sz="14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ребуют значительных ресурсов (вплоть до разворачивания полевых лабораторий и центров управления)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Точечное обследование</a:t>
            </a:r>
            <a:r>
              <a:rPr lang="ru-RU" sz="14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отсутствие комплексного представления информации</a:t>
            </a:r>
            <a:endParaRPr lang="ru-RU" sz="1400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CB7F7FE-BDFE-8E2A-0660-D2EEF51836FA}"/>
              </a:ext>
            </a:extLst>
          </p:cNvPr>
          <p:cNvSpPr/>
          <p:nvPr/>
        </p:nvSpPr>
        <p:spPr>
          <a:xfrm>
            <a:off x="4200808" y="1638677"/>
            <a:ext cx="1294646" cy="525101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A3A0B672-86AC-751B-B317-D5BEA5B36F59}"/>
              </a:ext>
            </a:extLst>
          </p:cNvPr>
          <p:cNvSpPr/>
          <p:nvPr/>
        </p:nvSpPr>
        <p:spPr>
          <a:xfrm rot="5400000">
            <a:off x="8792510" y="2826202"/>
            <a:ext cx="788268" cy="525101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4" grpId="0"/>
      <p:bldP spid="6" grpId="0"/>
      <p:bldP spid="8" grpId="0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g28b5a42706e_0_27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32" name="Google Shape;132;g28b5a42706e_0_27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" name="Google Shape;133;g28b5a42706e_0_27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3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g28b5a42706e_0_27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РЕШЕНИЕ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35" name="Google Shape;135;g28b5a42706e_0_27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36" name="Google Shape;136;g28b5a42706e_0_27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" name="Google Shape;137;g28b5a42706e_0_27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" name="Google Shape;138;g28b5a42706e_0_27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" name="Google Shape;139;g28b5a42706e_0_27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" name="Google Shape;140;g28b5a42706e_0_27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1" name="Google Shape;141;g28b5a42706e_0_27"/>
          <p:cNvSpPr txBox="1"/>
          <p:nvPr/>
        </p:nvSpPr>
        <p:spPr>
          <a:xfrm>
            <a:off x="6535768" y="1644352"/>
            <a:ext cx="5252714" cy="2985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hangingPunct="1">
              <a:buClr>
                <a:srgbClr val="000000"/>
              </a:buClr>
              <a:defRPr/>
            </a:pP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Продукт:</a:t>
            </a:r>
          </a:p>
          <a:p>
            <a:pPr hangingPunct="1">
              <a:buClr>
                <a:srgbClr val="000000"/>
              </a:buClr>
              <a:defRPr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Интеллектуальный ТНПА с ИИ-анализом, 3D-моделированием (точность до 1 см), системой отбора  и датчиками нового поколения. </a:t>
            </a:r>
          </a:p>
          <a:p>
            <a:pPr hangingPunct="1">
              <a:buClr>
                <a:srgbClr val="000000"/>
              </a:buClr>
              <a:defRPr/>
            </a:pPr>
            <a:endParaRPr lang="ru-RU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hangingPunct="1">
              <a:buClr>
                <a:srgbClr val="000000"/>
              </a:buClr>
              <a:defRPr/>
            </a:pP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Функции:</a:t>
            </a:r>
          </a:p>
          <a:p>
            <a:pPr marL="285750" indent="-285750" hangingPunct="1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Диагностика состояния ГТС</a:t>
            </a:r>
          </a:p>
          <a:p>
            <a:pPr marL="285750" indent="-285750" hangingPunct="1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Экологии водоемов</a:t>
            </a:r>
          </a:p>
          <a:p>
            <a:pPr marL="285750" indent="-285750" hangingPunct="1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Контроль биообрастания в реальном времени </a:t>
            </a:r>
          </a:p>
          <a:p>
            <a:pPr hangingPunct="1">
              <a:buClr>
                <a:srgbClr val="000000"/>
              </a:buClr>
              <a:defRPr/>
            </a:pPr>
            <a:endParaRPr lang="ru-RU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hangingPunct="1">
              <a:buClr>
                <a:srgbClr val="000000"/>
              </a:buClr>
              <a:defRPr/>
            </a:pP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Особенности:</a:t>
            </a:r>
          </a:p>
          <a:p>
            <a:pPr marL="285750" indent="-285750" hangingPunct="1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Обработка до 50 000 точек данных за погружение</a:t>
            </a:r>
          </a:p>
          <a:p>
            <a:pPr marL="285750" indent="-285750" hangingPunct="1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Прогноз аварий за 2–3 недели</a:t>
            </a:r>
            <a:endParaRPr sz="1400" dirty="0">
              <a:latin typeface="Verdana" panose="020B0604030504040204" pitchFamily="34" charset="0"/>
              <a:ea typeface="Verdana" panose="020B0604030504040204" pitchFamily="34" charset="0"/>
              <a:sym typeface="Times New Roman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8CEF2F-3083-FEF0-34D4-F02A21640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pic>
        <p:nvPicPr>
          <p:cNvPr id="3" name="Рисунок 61">
            <a:extLst>
              <a:ext uri="{FF2B5EF4-FFF2-40B4-BE49-F238E27FC236}">
                <a16:creationId xmlns:a16="http://schemas.microsoft.com/office/drawing/2014/main" id="{DCBEEFA7-8E36-2768-C176-5E8DA5523E1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55" y="901189"/>
            <a:ext cx="4845794" cy="538040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41;g28b5a42706e_0_27">
            <a:extLst>
              <a:ext uri="{FF2B5EF4-FFF2-40B4-BE49-F238E27FC236}">
                <a16:creationId xmlns:a16="http://schemas.microsoft.com/office/drawing/2014/main" id="{3FC7816F-D38C-DAC8-7B07-34529FCF00DA}"/>
              </a:ext>
            </a:extLst>
          </p:cNvPr>
          <p:cNvSpPr txBox="1"/>
          <p:nvPr/>
        </p:nvSpPr>
        <p:spPr>
          <a:xfrm>
            <a:off x="3355760" y="4604214"/>
            <a:ext cx="3133818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hangingPunct="1">
              <a:buClr>
                <a:srgbClr val="000000"/>
              </a:buClr>
              <a:defRPr/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Консоли для пробозаборников и иного исследовательского и измерительного оборудования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sym typeface="Times New Roman"/>
            </a:endParaRPr>
          </a:p>
        </p:txBody>
      </p:sp>
      <p:sp>
        <p:nvSpPr>
          <p:cNvPr id="5" name="Google Shape;141;g28b5a42706e_0_27">
            <a:extLst>
              <a:ext uri="{FF2B5EF4-FFF2-40B4-BE49-F238E27FC236}">
                <a16:creationId xmlns:a16="http://schemas.microsoft.com/office/drawing/2014/main" id="{6146D113-D385-8C47-A8EB-4F5CBE0C0AAC}"/>
              </a:ext>
            </a:extLst>
          </p:cNvPr>
          <p:cNvSpPr txBox="1"/>
          <p:nvPr/>
        </p:nvSpPr>
        <p:spPr>
          <a:xfrm>
            <a:off x="3335141" y="476129"/>
            <a:ext cx="313381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hangingPunct="1">
              <a:buClr>
                <a:srgbClr val="000000"/>
              </a:buClr>
              <a:defRPr/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sym typeface="Times New Roman"/>
              </a:rPr>
              <a:t>Датчики нового поколения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sym typeface="Times New Roma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8A6993-3A33-02DA-52D9-7C12DA25EB9E}"/>
              </a:ext>
            </a:extLst>
          </p:cNvPr>
          <p:cNvSpPr txBox="1"/>
          <p:nvPr/>
        </p:nvSpPr>
        <p:spPr>
          <a:xfrm>
            <a:off x="3898135" y="1005187"/>
            <a:ext cx="31338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ИИ-анализ, улучшение качества видеопото</a:t>
            </a:r>
            <a:endParaRPr lang="ru-RU" sz="12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218FFA6-255F-2CF6-99B3-C414CDC19CB2}"/>
              </a:ext>
            </a:extLst>
          </p:cNvPr>
          <p:cNvCxnSpPr>
            <a:stCxn id="5" idx="1"/>
          </p:cNvCxnSpPr>
          <p:nvPr/>
        </p:nvCxnSpPr>
        <p:spPr>
          <a:xfrm flipH="1">
            <a:off x="3018408" y="660780"/>
            <a:ext cx="316733" cy="8928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A700DF7-F30C-BB25-54AD-1DA26DF15B5C}"/>
              </a:ext>
            </a:extLst>
          </p:cNvPr>
          <p:cNvCxnSpPr>
            <a:cxnSpLocks/>
          </p:cNvCxnSpPr>
          <p:nvPr/>
        </p:nvCxnSpPr>
        <p:spPr>
          <a:xfrm flipH="1">
            <a:off x="3266983" y="1236019"/>
            <a:ext cx="631152" cy="2865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CA0655-3883-C12A-AF93-CCFD9F2DF536}"/>
              </a:ext>
            </a:extLst>
          </p:cNvPr>
          <p:cNvCxnSpPr>
            <a:cxnSpLocks/>
          </p:cNvCxnSpPr>
          <p:nvPr/>
        </p:nvCxnSpPr>
        <p:spPr>
          <a:xfrm flipH="1" flipV="1">
            <a:off x="3029875" y="4034785"/>
            <a:ext cx="305266" cy="9387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g28b5a42706e_0_46"/>
          <p:cNvGrpSpPr/>
          <p:nvPr/>
        </p:nvGrpSpPr>
        <p:grpSpPr>
          <a:xfrm>
            <a:off x="-18522" y="6358526"/>
            <a:ext cx="542400" cy="506700"/>
            <a:chOff x="-1" y="0"/>
            <a:chExt cx="542400" cy="506700"/>
          </a:xfrm>
        </p:grpSpPr>
        <p:sp>
          <p:nvSpPr>
            <p:cNvPr id="162" name="Google Shape;162;g28b5a42706e_0_46"/>
            <p:cNvSpPr/>
            <p:nvPr/>
          </p:nvSpPr>
          <p:spPr>
            <a:xfrm>
              <a:off x="-1" y="0"/>
              <a:ext cx="542400" cy="5067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" name="Google Shape;163;g28b5a42706e_0_46"/>
            <p:cNvSpPr txBox="1"/>
            <p:nvPr/>
          </p:nvSpPr>
          <p:spPr>
            <a:xfrm>
              <a:off x="37054" y="153867"/>
              <a:ext cx="468000" cy="19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5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g28b5a42706e_0_46"/>
          <p:cNvSpPr txBox="1"/>
          <p:nvPr/>
        </p:nvSpPr>
        <p:spPr>
          <a:xfrm>
            <a:off x="314255" y="10600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КОНКУРЕНТНЫЙ АНАЛИЗ </a:t>
            </a: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65" name="Google Shape;165;g28b5a42706e_0_46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66" name="Google Shape;166;g28b5a42706e_0_46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7" name="Google Shape;167;g28b5a42706e_0_46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8" name="Google Shape;168;g28b5a42706e_0_46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9" name="Google Shape;169;g28b5a42706e_0_46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70" name="Google Shape;170;g28b5a42706e_0_46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44D70BD-8FCC-021A-C9DB-3AFB6F63E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7E2EC18-7229-47A9-A756-B63AE88C3F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86092"/>
              </p:ext>
            </p:extLst>
          </p:nvPr>
        </p:nvGraphicFramePr>
        <p:xfrm>
          <a:off x="523878" y="1028108"/>
          <a:ext cx="11242550" cy="5176785"/>
        </p:xfrm>
        <a:graphic>
          <a:graphicData uri="http://schemas.openxmlformats.org/drawingml/2006/table">
            <a:tbl>
              <a:tblPr/>
              <a:tblGrid>
                <a:gridCol w="2248510">
                  <a:extLst>
                    <a:ext uri="{9D8B030D-6E8A-4147-A177-3AD203B41FA5}">
                      <a16:colId xmlns:a16="http://schemas.microsoft.com/office/drawing/2014/main" val="1071372221"/>
                    </a:ext>
                  </a:extLst>
                </a:gridCol>
                <a:gridCol w="2248510">
                  <a:extLst>
                    <a:ext uri="{9D8B030D-6E8A-4147-A177-3AD203B41FA5}">
                      <a16:colId xmlns:a16="http://schemas.microsoft.com/office/drawing/2014/main" val="2903429029"/>
                    </a:ext>
                  </a:extLst>
                </a:gridCol>
                <a:gridCol w="2248510">
                  <a:extLst>
                    <a:ext uri="{9D8B030D-6E8A-4147-A177-3AD203B41FA5}">
                      <a16:colId xmlns:a16="http://schemas.microsoft.com/office/drawing/2014/main" val="715203455"/>
                    </a:ext>
                  </a:extLst>
                </a:gridCol>
                <a:gridCol w="2248510">
                  <a:extLst>
                    <a:ext uri="{9D8B030D-6E8A-4147-A177-3AD203B41FA5}">
                      <a16:colId xmlns:a16="http://schemas.microsoft.com/office/drawing/2014/main" val="3494778043"/>
                    </a:ext>
                  </a:extLst>
                </a:gridCol>
                <a:gridCol w="2248510">
                  <a:extLst>
                    <a:ext uri="{9D8B030D-6E8A-4147-A177-3AD203B41FA5}">
                      <a16:colId xmlns:a16="http://schemas.microsoft.com/office/drawing/2014/main" val="2785211684"/>
                    </a:ext>
                  </a:extLst>
                </a:gridCol>
              </a:tblGrid>
              <a:tr h="262877">
                <a:tc>
                  <a:txBody>
                    <a:bodyPr/>
                    <a:lstStyle/>
                    <a:p>
                      <a:pPr algn="l"/>
                      <a:r>
                        <a:rPr lang="ru-RU" sz="1000" b="1">
                          <a:effectLst/>
                        </a:rPr>
                        <a:t>Конкурент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1">
                          <a:effectLst/>
                        </a:rPr>
                        <a:t>Страна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1">
                          <a:effectLst/>
                        </a:rPr>
                        <a:t>Основные недостатки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1">
                          <a:effectLst/>
                        </a:rPr>
                        <a:t>Цена/Стоимость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1">
                          <a:effectLst/>
                        </a:rPr>
                        <a:t>Доп. комментарии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089499"/>
                  </a:ext>
                </a:extLst>
              </a:tr>
              <a:tr h="934598"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effectLst/>
                        </a:rPr>
                        <a:t>Deep Trekker DTG2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effectLst/>
                        </a:rPr>
                        <a:t>Канада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effectLst/>
                        </a:rPr>
                        <a:t>- Нет адаптации под задачи и анализ данных - Проблемы с поставками из-за санкций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effectLst/>
                        </a:rPr>
                        <a:t>1,5 млн ₽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>
                        <a:effectLst/>
                      </a:endParaRP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331962"/>
                  </a:ext>
                </a:extLst>
              </a:tr>
              <a:tr h="934598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effectLst/>
                        </a:rPr>
                        <a:t>GNOM X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effectLst/>
                        </a:rPr>
                        <a:t>РФ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effectLst/>
                        </a:rPr>
                        <a:t>- Ограниченная мобильность в тесных пространствах - Нет адаптации под задачи и анализ данных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effectLst/>
                        </a:rPr>
                        <a:t>от 2 млн ₽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>
                        <a:effectLst/>
                      </a:endParaRP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8763208"/>
                  </a:ext>
                </a:extLst>
              </a:tr>
              <a:tr h="1774252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effectLst/>
                        </a:rPr>
                        <a:t>CageEye 360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effectLst/>
                        </a:rPr>
                        <a:t>Норвегия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effectLst/>
                        </a:rPr>
                        <a:t>- Стационарная установка, нет мобильности - Дорогие запчасти - Зависимость от GPS - Решает задачи только для рыбхозов - Проблемы с поставками из-за санкций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effectLst/>
                        </a:rPr>
                        <a:t>от 235 350 ₽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effectLst/>
                        </a:rPr>
                        <a:t>Только для рыбхозов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5739996"/>
                  </a:ext>
                </a:extLst>
              </a:tr>
              <a:tr h="1270460">
                <a:tc>
                  <a:txBody>
                    <a:bodyPr/>
                    <a:lstStyle/>
                    <a:p>
                      <a:pPr algn="l"/>
                      <a:r>
                        <a:rPr lang="en-US" sz="1000" dirty="0" err="1">
                          <a:effectLst/>
                        </a:rPr>
                        <a:t>OpenROV</a:t>
                      </a:r>
                      <a:r>
                        <a:rPr lang="en-US" sz="1000" dirty="0">
                          <a:effectLst/>
                        </a:rPr>
                        <a:t> 2.8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effectLst/>
                        </a:rPr>
                        <a:t>Китай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effectLst/>
                        </a:rPr>
                        <a:t>- Ограниченная глубина (до 1 м) - Короткое время работы (1,5 ч) - Продается по частям - Нет гарантии и техподдержки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>
                        <a:effectLst/>
                      </a:endParaRP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effectLst/>
                        </a:rPr>
                        <a:t>Нет техподдержки</a:t>
                      </a:r>
                    </a:p>
                  </a:txBody>
                  <a:tcPr marL="43083" marR="43083" marT="43083" marB="43083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66708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8b770874cd_0_3"/>
          <p:cNvSpPr txBox="1"/>
          <p:nvPr/>
        </p:nvSpPr>
        <p:spPr>
          <a:xfrm>
            <a:off x="361241" y="265897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БИЗНЕС-МОДЕЛЬ </a:t>
            </a: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80" name="Google Shape;180;g28b770874cd_0_3"/>
          <p:cNvGrpSpPr/>
          <p:nvPr/>
        </p:nvGrpSpPr>
        <p:grpSpPr>
          <a:xfrm>
            <a:off x="0" y="692501"/>
            <a:ext cx="2624940" cy="97200"/>
            <a:chOff x="0" y="692501"/>
            <a:chExt cx="2624940" cy="97200"/>
          </a:xfrm>
        </p:grpSpPr>
        <p:sp>
          <p:nvSpPr>
            <p:cNvPr id="181" name="Google Shape;181;g28b770874cd_0_3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2" name="Google Shape;182;g28b770874cd_0_3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3" name="Google Shape;183;g28b770874cd_0_3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4" name="Google Shape;184;g28b770874cd_0_3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85" name="Google Shape;185;g28b770874cd_0_3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649E93-68B3-2E6F-4B67-2B4B31F45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sp>
        <p:nvSpPr>
          <p:cNvPr id="36" name="Google Shape;623;p7">
            <a:extLst>
              <a:ext uri="{FF2B5EF4-FFF2-40B4-BE49-F238E27FC236}">
                <a16:creationId xmlns:a16="http://schemas.microsoft.com/office/drawing/2014/main" id="{C6F9914E-BF62-FC71-5B4F-89F7A2374DBA}"/>
              </a:ext>
            </a:extLst>
          </p:cNvPr>
          <p:cNvSpPr txBox="1"/>
          <p:nvPr/>
        </p:nvSpPr>
        <p:spPr>
          <a:xfrm>
            <a:off x="11039243" y="499972"/>
            <a:ext cx="879200" cy="4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Clr>
                <a:schemeClr val="lt1"/>
              </a:buClr>
              <a:buSzPts val="800"/>
            </a:pPr>
            <a:r>
              <a:rPr lang="ru" sz="1067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370</a:t>
            </a:r>
            <a:endParaRPr sz="1867"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lt1"/>
              </a:buClr>
              <a:buSzPts val="800"/>
            </a:pPr>
            <a:r>
              <a:rPr lang="ru" sz="1067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13</a:t>
            </a:r>
            <a:endParaRPr sz="1067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7" name="Google Shape;624;p7">
            <a:extLst>
              <a:ext uri="{FF2B5EF4-FFF2-40B4-BE49-F238E27FC236}">
                <a16:creationId xmlns:a16="http://schemas.microsoft.com/office/drawing/2014/main" id="{158A4813-850E-C267-938C-79C1D6431350}"/>
              </a:ext>
            </a:extLst>
          </p:cNvPr>
          <p:cNvSpPr txBox="1"/>
          <p:nvPr/>
        </p:nvSpPr>
        <p:spPr>
          <a:xfrm>
            <a:off x="11039243" y="95256"/>
            <a:ext cx="879200" cy="4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Clr>
                <a:schemeClr val="lt1"/>
              </a:buClr>
              <a:buSzPts val="800"/>
            </a:pPr>
            <a:r>
              <a:rPr lang="ru" sz="1067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601-800</a:t>
            </a:r>
            <a:endParaRPr sz="1867"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lt1"/>
              </a:buClr>
              <a:buSzPts val="800"/>
            </a:pPr>
            <a:r>
              <a:rPr lang="ru" sz="1067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9</a:t>
            </a:r>
            <a:endParaRPr sz="1067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8" name="Google Shape;626;p7">
            <a:extLst>
              <a:ext uri="{FF2B5EF4-FFF2-40B4-BE49-F238E27FC236}">
                <a16:creationId xmlns:a16="http://schemas.microsoft.com/office/drawing/2014/main" id="{7EE14340-342C-1A0C-86C1-B912013ABD84}"/>
              </a:ext>
            </a:extLst>
          </p:cNvPr>
          <p:cNvSpPr/>
          <p:nvPr/>
        </p:nvSpPr>
        <p:spPr>
          <a:xfrm>
            <a:off x="760868" y="3962360"/>
            <a:ext cx="424991" cy="480000"/>
          </a:xfrm>
          <a:custGeom>
            <a:avLst/>
            <a:gdLst/>
            <a:ahLst/>
            <a:cxnLst/>
            <a:rect l="l" t="t" r="r" b="b"/>
            <a:pathLst>
              <a:path w="2868687" h="3240000" extrusionOk="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lt1"/>
          </a:solidFill>
          <a:ln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627;p7">
            <a:extLst>
              <a:ext uri="{FF2B5EF4-FFF2-40B4-BE49-F238E27FC236}">
                <a16:creationId xmlns:a16="http://schemas.microsoft.com/office/drawing/2014/main" id="{366CB1CE-0CE8-3FC3-785B-FC9F7A38C2E0}"/>
              </a:ext>
            </a:extLst>
          </p:cNvPr>
          <p:cNvSpPr/>
          <p:nvPr/>
        </p:nvSpPr>
        <p:spPr>
          <a:xfrm>
            <a:off x="152217" y="1221038"/>
            <a:ext cx="2208245" cy="4512503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628;p7">
            <a:extLst>
              <a:ext uri="{FF2B5EF4-FFF2-40B4-BE49-F238E27FC236}">
                <a16:creationId xmlns:a16="http://schemas.microsoft.com/office/drawing/2014/main" id="{0DB94082-1FE7-3AAE-A95A-D2A2AD4BFF91}"/>
              </a:ext>
            </a:extLst>
          </p:cNvPr>
          <p:cNvSpPr/>
          <p:nvPr/>
        </p:nvSpPr>
        <p:spPr>
          <a:xfrm>
            <a:off x="4860000" y="1221038"/>
            <a:ext cx="2472000" cy="4512503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629;p7">
            <a:extLst>
              <a:ext uri="{FF2B5EF4-FFF2-40B4-BE49-F238E27FC236}">
                <a16:creationId xmlns:a16="http://schemas.microsoft.com/office/drawing/2014/main" id="{C7CD1A3B-1154-CD98-5F29-13C83EEB692A}"/>
              </a:ext>
            </a:extLst>
          </p:cNvPr>
          <p:cNvSpPr/>
          <p:nvPr/>
        </p:nvSpPr>
        <p:spPr>
          <a:xfrm>
            <a:off x="9630638" y="1225326"/>
            <a:ext cx="2400267" cy="4512501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630;p7">
            <a:extLst>
              <a:ext uri="{FF2B5EF4-FFF2-40B4-BE49-F238E27FC236}">
                <a16:creationId xmlns:a16="http://schemas.microsoft.com/office/drawing/2014/main" id="{87DE0A14-ABCC-58D8-7E8E-783EBE1C6F7C}"/>
              </a:ext>
            </a:extLst>
          </p:cNvPr>
          <p:cNvSpPr/>
          <p:nvPr/>
        </p:nvSpPr>
        <p:spPr>
          <a:xfrm>
            <a:off x="2360462" y="3532376"/>
            <a:ext cx="2496277" cy="220088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631;p7">
            <a:extLst>
              <a:ext uri="{FF2B5EF4-FFF2-40B4-BE49-F238E27FC236}">
                <a16:creationId xmlns:a16="http://schemas.microsoft.com/office/drawing/2014/main" id="{A84724D2-D531-B382-1982-CC63C220C629}"/>
              </a:ext>
            </a:extLst>
          </p:cNvPr>
          <p:cNvSpPr/>
          <p:nvPr/>
        </p:nvSpPr>
        <p:spPr>
          <a:xfrm>
            <a:off x="2360462" y="1221035"/>
            <a:ext cx="2496277" cy="231134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632;p7">
            <a:extLst>
              <a:ext uri="{FF2B5EF4-FFF2-40B4-BE49-F238E27FC236}">
                <a16:creationId xmlns:a16="http://schemas.microsoft.com/office/drawing/2014/main" id="{A1AC92BE-0DA9-9D09-4F63-F6C6F6BB184D}"/>
              </a:ext>
            </a:extLst>
          </p:cNvPr>
          <p:cNvSpPr/>
          <p:nvPr/>
        </p:nvSpPr>
        <p:spPr>
          <a:xfrm>
            <a:off x="7335261" y="3532378"/>
            <a:ext cx="2298123" cy="220087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633;p7">
            <a:extLst>
              <a:ext uri="{FF2B5EF4-FFF2-40B4-BE49-F238E27FC236}">
                <a16:creationId xmlns:a16="http://schemas.microsoft.com/office/drawing/2014/main" id="{5A615DDD-F361-B958-6B44-3F9F60F664B7}"/>
              </a:ext>
            </a:extLst>
          </p:cNvPr>
          <p:cNvSpPr/>
          <p:nvPr/>
        </p:nvSpPr>
        <p:spPr>
          <a:xfrm>
            <a:off x="7335261" y="1221037"/>
            <a:ext cx="2298123" cy="231133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634;p7">
            <a:extLst>
              <a:ext uri="{FF2B5EF4-FFF2-40B4-BE49-F238E27FC236}">
                <a16:creationId xmlns:a16="http://schemas.microsoft.com/office/drawing/2014/main" id="{F0B667CE-D96D-B0A8-120F-8A50265B81B0}"/>
              </a:ext>
            </a:extLst>
          </p:cNvPr>
          <p:cNvSpPr txBox="1"/>
          <p:nvPr/>
        </p:nvSpPr>
        <p:spPr>
          <a:xfrm>
            <a:off x="6150810" y="6124248"/>
            <a:ext cx="2840977" cy="3281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Потоки поступления доходов</a:t>
            </a:r>
            <a:endParaRPr sz="1333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635;p7">
            <a:extLst>
              <a:ext uri="{FF2B5EF4-FFF2-40B4-BE49-F238E27FC236}">
                <a16:creationId xmlns:a16="http://schemas.microsoft.com/office/drawing/2014/main" id="{F56D53E9-1462-B525-86FC-7057531F9032}"/>
              </a:ext>
            </a:extLst>
          </p:cNvPr>
          <p:cNvSpPr/>
          <p:nvPr/>
        </p:nvSpPr>
        <p:spPr>
          <a:xfrm>
            <a:off x="6096000" y="5733256"/>
            <a:ext cx="5934905" cy="960107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636;p7">
            <a:extLst>
              <a:ext uri="{FF2B5EF4-FFF2-40B4-BE49-F238E27FC236}">
                <a16:creationId xmlns:a16="http://schemas.microsoft.com/office/drawing/2014/main" id="{1CAB5EB5-CC5C-2EBD-30BC-BB67C6000789}"/>
              </a:ext>
            </a:extLst>
          </p:cNvPr>
          <p:cNvSpPr/>
          <p:nvPr/>
        </p:nvSpPr>
        <p:spPr>
          <a:xfrm>
            <a:off x="152217" y="5733256"/>
            <a:ext cx="5943783" cy="960107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637;p7">
            <a:extLst>
              <a:ext uri="{FF2B5EF4-FFF2-40B4-BE49-F238E27FC236}">
                <a16:creationId xmlns:a16="http://schemas.microsoft.com/office/drawing/2014/main" id="{65CB7508-FAC2-BE96-FAE7-6CD711B9F67C}"/>
              </a:ext>
            </a:extLst>
          </p:cNvPr>
          <p:cNvSpPr txBox="1"/>
          <p:nvPr/>
        </p:nvSpPr>
        <p:spPr>
          <a:xfrm>
            <a:off x="4923619" y="1853721"/>
            <a:ext cx="2483272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Ценностное предложение</a:t>
            </a:r>
            <a:endParaRPr sz="1333" b="1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638;p7">
            <a:extLst>
              <a:ext uri="{FF2B5EF4-FFF2-40B4-BE49-F238E27FC236}">
                <a16:creationId xmlns:a16="http://schemas.microsoft.com/office/drawing/2014/main" id="{D4B044B9-D75A-912D-1FC8-4DA0712D69C6}"/>
              </a:ext>
            </a:extLst>
          </p:cNvPr>
          <p:cNvSpPr txBox="1"/>
          <p:nvPr/>
        </p:nvSpPr>
        <p:spPr>
          <a:xfrm>
            <a:off x="7374047" y="4071239"/>
            <a:ext cx="1505483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Каналы сбыта</a:t>
            </a:r>
            <a:endParaRPr sz="1333" b="1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639;p7">
            <a:extLst>
              <a:ext uri="{FF2B5EF4-FFF2-40B4-BE49-F238E27FC236}">
                <a16:creationId xmlns:a16="http://schemas.microsoft.com/office/drawing/2014/main" id="{ECC467B8-E8E9-B58A-BC5D-7A949989DDC4}"/>
              </a:ext>
            </a:extLst>
          </p:cNvPr>
          <p:cNvSpPr txBox="1"/>
          <p:nvPr/>
        </p:nvSpPr>
        <p:spPr>
          <a:xfrm>
            <a:off x="7420964" y="1751129"/>
            <a:ext cx="1857461" cy="533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Взаимоотношения с клиентами</a:t>
            </a:r>
            <a:endParaRPr sz="1333" b="1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640;p7">
            <a:extLst>
              <a:ext uri="{FF2B5EF4-FFF2-40B4-BE49-F238E27FC236}">
                <a16:creationId xmlns:a16="http://schemas.microsoft.com/office/drawing/2014/main" id="{50D1F48A-9723-1C24-CEE1-97BF525FE1E9}"/>
              </a:ext>
            </a:extLst>
          </p:cNvPr>
          <p:cNvSpPr txBox="1"/>
          <p:nvPr/>
        </p:nvSpPr>
        <p:spPr>
          <a:xfrm>
            <a:off x="9726649" y="1760007"/>
            <a:ext cx="1728192" cy="533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Потребительские сегменты</a:t>
            </a:r>
            <a:endParaRPr sz="1333" b="1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641;p7">
            <a:extLst>
              <a:ext uri="{FF2B5EF4-FFF2-40B4-BE49-F238E27FC236}">
                <a16:creationId xmlns:a16="http://schemas.microsoft.com/office/drawing/2014/main" id="{DC7DB0FB-C8FD-B844-D25F-1EB1F196555A}"/>
              </a:ext>
            </a:extLst>
          </p:cNvPr>
          <p:cNvSpPr txBox="1"/>
          <p:nvPr/>
        </p:nvSpPr>
        <p:spPr>
          <a:xfrm>
            <a:off x="414046" y="5769008"/>
            <a:ext cx="2840977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Структура издержек</a:t>
            </a:r>
            <a:endParaRPr sz="1333" b="1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642;p7">
            <a:extLst>
              <a:ext uri="{FF2B5EF4-FFF2-40B4-BE49-F238E27FC236}">
                <a16:creationId xmlns:a16="http://schemas.microsoft.com/office/drawing/2014/main" id="{CBF48DB2-A114-948D-C356-E930C816FC35}"/>
              </a:ext>
            </a:extLst>
          </p:cNvPr>
          <p:cNvSpPr txBox="1"/>
          <p:nvPr/>
        </p:nvSpPr>
        <p:spPr>
          <a:xfrm>
            <a:off x="2366865" y="3957059"/>
            <a:ext cx="2840977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Ключевые ресурсы</a:t>
            </a:r>
            <a:endParaRPr sz="1333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643;p7">
            <a:extLst>
              <a:ext uri="{FF2B5EF4-FFF2-40B4-BE49-F238E27FC236}">
                <a16:creationId xmlns:a16="http://schemas.microsoft.com/office/drawing/2014/main" id="{23FBCC81-A5F3-0534-AA7F-BB1DEA24B116}"/>
              </a:ext>
            </a:extLst>
          </p:cNvPr>
          <p:cNvSpPr txBox="1"/>
          <p:nvPr/>
        </p:nvSpPr>
        <p:spPr>
          <a:xfrm>
            <a:off x="2360463" y="1751129"/>
            <a:ext cx="1712911" cy="533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Ключевые виды деятельности</a:t>
            </a:r>
            <a:endParaRPr sz="1333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644;p7">
            <a:extLst>
              <a:ext uri="{FF2B5EF4-FFF2-40B4-BE49-F238E27FC236}">
                <a16:creationId xmlns:a16="http://schemas.microsoft.com/office/drawing/2014/main" id="{CB598982-6F7D-141B-DF7D-C0381095011C}"/>
              </a:ext>
            </a:extLst>
          </p:cNvPr>
          <p:cNvSpPr txBox="1"/>
          <p:nvPr/>
        </p:nvSpPr>
        <p:spPr>
          <a:xfrm>
            <a:off x="201915" y="1853721"/>
            <a:ext cx="2062536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Ключевые партнеры</a:t>
            </a:r>
            <a:endParaRPr sz="1333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645;p7">
            <a:extLst>
              <a:ext uri="{FF2B5EF4-FFF2-40B4-BE49-F238E27FC236}">
                <a16:creationId xmlns:a16="http://schemas.microsoft.com/office/drawing/2014/main" id="{D283770C-71DC-49C1-8910-B04AC285D66D}"/>
              </a:ext>
            </a:extLst>
          </p:cNvPr>
          <p:cNvSpPr/>
          <p:nvPr/>
        </p:nvSpPr>
        <p:spPr>
          <a:xfrm>
            <a:off x="6199698" y="5845285"/>
            <a:ext cx="458335" cy="256755"/>
          </a:xfrm>
          <a:custGeom>
            <a:avLst/>
            <a:gdLst/>
            <a:ahLst/>
            <a:cxnLst/>
            <a:rect l="l" t="t" r="r" b="b"/>
            <a:pathLst>
              <a:path w="4560938" h="2554996" extrusionOk="0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646;p7">
            <a:extLst>
              <a:ext uri="{FF2B5EF4-FFF2-40B4-BE49-F238E27FC236}">
                <a16:creationId xmlns:a16="http://schemas.microsoft.com/office/drawing/2014/main" id="{B1AF966A-4B8C-E528-B91D-333487C7A168}"/>
              </a:ext>
            </a:extLst>
          </p:cNvPr>
          <p:cNvSpPr/>
          <p:nvPr/>
        </p:nvSpPr>
        <p:spPr>
          <a:xfrm>
            <a:off x="2390237" y="3591239"/>
            <a:ext cx="366216" cy="365820"/>
          </a:xfrm>
          <a:custGeom>
            <a:avLst/>
            <a:gdLst/>
            <a:ahLst/>
            <a:cxnLst/>
            <a:rect l="l" t="t" r="r" b="b"/>
            <a:pathLst>
              <a:path w="3229104" h="3225610" extrusionOk="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rgbClr val="3F3F3F"/>
          </a:solidFill>
          <a:ln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647;p7">
            <a:extLst>
              <a:ext uri="{FF2B5EF4-FFF2-40B4-BE49-F238E27FC236}">
                <a16:creationId xmlns:a16="http://schemas.microsoft.com/office/drawing/2014/main" id="{DE51B604-90A7-B227-0C08-5F2E90EB1860}"/>
              </a:ext>
            </a:extLst>
          </p:cNvPr>
          <p:cNvSpPr/>
          <p:nvPr/>
        </p:nvSpPr>
        <p:spPr>
          <a:xfrm>
            <a:off x="7398013" y="3591239"/>
            <a:ext cx="493163" cy="480000"/>
          </a:xfrm>
          <a:custGeom>
            <a:avLst/>
            <a:gdLst/>
            <a:ahLst/>
            <a:cxnLst/>
            <a:rect l="l" t="t" r="r" b="b"/>
            <a:pathLst>
              <a:path w="3306630" h="3218379" extrusionOk="0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48;p7">
            <a:extLst>
              <a:ext uri="{FF2B5EF4-FFF2-40B4-BE49-F238E27FC236}">
                <a16:creationId xmlns:a16="http://schemas.microsoft.com/office/drawing/2014/main" id="{71CA067D-54FA-CB14-2ABD-EB5351C90BCB}"/>
              </a:ext>
            </a:extLst>
          </p:cNvPr>
          <p:cNvSpPr/>
          <p:nvPr/>
        </p:nvSpPr>
        <p:spPr>
          <a:xfrm>
            <a:off x="286917" y="1312438"/>
            <a:ext cx="544044" cy="498325"/>
          </a:xfrm>
          <a:custGeom>
            <a:avLst/>
            <a:gdLst/>
            <a:ahLst/>
            <a:cxnLst/>
            <a:rect l="l" t="t" r="r" b="b"/>
            <a:pathLst>
              <a:path w="3210745" h="2940925" extrusionOk="0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3F3F3F"/>
          </a:solidFill>
          <a:ln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49;p7">
            <a:extLst>
              <a:ext uri="{FF2B5EF4-FFF2-40B4-BE49-F238E27FC236}">
                <a16:creationId xmlns:a16="http://schemas.microsoft.com/office/drawing/2014/main" id="{48350A99-3401-824B-2C96-86E4E646F740}"/>
              </a:ext>
            </a:extLst>
          </p:cNvPr>
          <p:cNvSpPr/>
          <p:nvPr/>
        </p:nvSpPr>
        <p:spPr>
          <a:xfrm flipH="1">
            <a:off x="7420964" y="1372074"/>
            <a:ext cx="459495" cy="379055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50;p7">
            <a:extLst>
              <a:ext uri="{FF2B5EF4-FFF2-40B4-BE49-F238E27FC236}">
                <a16:creationId xmlns:a16="http://schemas.microsoft.com/office/drawing/2014/main" id="{B7B681B7-B95B-42D9-961F-0D872F144C8E}"/>
              </a:ext>
            </a:extLst>
          </p:cNvPr>
          <p:cNvSpPr/>
          <p:nvPr/>
        </p:nvSpPr>
        <p:spPr>
          <a:xfrm>
            <a:off x="5057509" y="1299455"/>
            <a:ext cx="462427" cy="451675"/>
          </a:xfrm>
          <a:custGeom>
            <a:avLst/>
            <a:gdLst/>
            <a:ahLst/>
            <a:cxnLst/>
            <a:rect l="l" t="t" r="r" b="b"/>
            <a:pathLst>
              <a:path w="3208412" h="3234532" extrusionOk="0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51;p7">
            <a:extLst>
              <a:ext uri="{FF2B5EF4-FFF2-40B4-BE49-F238E27FC236}">
                <a16:creationId xmlns:a16="http://schemas.microsoft.com/office/drawing/2014/main" id="{3F0BC795-A9A7-FDC4-6B12-466487561A5C}"/>
              </a:ext>
            </a:extLst>
          </p:cNvPr>
          <p:cNvSpPr/>
          <p:nvPr/>
        </p:nvSpPr>
        <p:spPr>
          <a:xfrm>
            <a:off x="10014682" y="1308331"/>
            <a:ext cx="148335" cy="451675"/>
          </a:xfrm>
          <a:custGeom>
            <a:avLst/>
            <a:gdLst/>
            <a:ahLst/>
            <a:cxnLst/>
            <a:rect l="l" t="t" r="r" b="b"/>
            <a:pathLst>
              <a:path w="1489775" h="3923699" extrusionOk="0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652;p7">
            <a:extLst>
              <a:ext uri="{FF2B5EF4-FFF2-40B4-BE49-F238E27FC236}">
                <a16:creationId xmlns:a16="http://schemas.microsoft.com/office/drawing/2014/main" id="{6D095D79-44DF-13E4-C8D4-5DD3D544B004}"/>
              </a:ext>
            </a:extLst>
          </p:cNvPr>
          <p:cNvSpPr/>
          <p:nvPr/>
        </p:nvSpPr>
        <p:spPr>
          <a:xfrm rot="10800000">
            <a:off x="10206700" y="1308331"/>
            <a:ext cx="192024" cy="451675"/>
          </a:xfrm>
          <a:custGeom>
            <a:avLst/>
            <a:gdLst/>
            <a:ahLst/>
            <a:cxnLst/>
            <a:rect l="l" t="t" r="r" b="b"/>
            <a:pathLst>
              <a:path w="1856332" h="3959924" extrusionOk="0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653;p7">
            <a:extLst>
              <a:ext uri="{FF2B5EF4-FFF2-40B4-BE49-F238E27FC236}">
                <a16:creationId xmlns:a16="http://schemas.microsoft.com/office/drawing/2014/main" id="{673F3E64-34D9-A6F2-7936-D28AD6C3AAF1}"/>
              </a:ext>
            </a:extLst>
          </p:cNvPr>
          <p:cNvSpPr/>
          <p:nvPr/>
        </p:nvSpPr>
        <p:spPr>
          <a:xfrm rot="10800000">
            <a:off x="278705" y="5791605"/>
            <a:ext cx="135676" cy="310435"/>
          </a:xfrm>
          <a:custGeom>
            <a:avLst/>
            <a:gdLst/>
            <a:ahLst/>
            <a:cxnLst/>
            <a:rect l="l" t="t" r="r" b="b"/>
            <a:pathLst>
              <a:path w="3636337" h="7138182" extrusionOk="0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654;p7">
            <a:extLst>
              <a:ext uri="{FF2B5EF4-FFF2-40B4-BE49-F238E27FC236}">
                <a16:creationId xmlns:a16="http://schemas.microsoft.com/office/drawing/2014/main" id="{684099AB-0F87-8800-EA7C-99F67B22828D}"/>
              </a:ext>
            </a:extLst>
          </p:cNvPr>
          <p:cNvSpPr/>
          <p:nvPr/>
        </p:nvSpPr>
        <p:spPr>
          <a:xfrm>
            <a:off x="2405780" y="1312438"/>
            <a:ext cx="446524" cy="450253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3F3F3F"/>
          </a:solidFill>
          <a:ln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641;p7">
            <a:extLst>
              <a:ext uri="{FF2B5EF4-FFF2-40B4-BE49-F238E27FC236}">
                <a16:creationId xmlns:a16="http://schemas.microsoft.com/office/drawing/2014/main" id="{27884D05-8EB5-5DAD-F3E9-1E266A49BDF8}"/>
              </a:ext>
            </a:extLst>
          </p:cNvPr>
          <p:cNvSpPr txBox="1"/>
          <p:nvPr/>
        </p:nvSpPr>
        <p:spPr>
          <a:xfrm>
            <a:off x="6575393" y="5791605"/>
            <a:ext cx="2840977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" sz="1333" b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Структура доходов</a:t>
            </a:r>
            <a:endParaRPr sz="1333" b="1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F19C28-9F59-4374-928D-4AFE80772E18}"/>
              </a:ext>
            </a:extLst>
          </p:cNvPr>
          <p:cNvSpPr txBox="1"/>
          <p:nvPr/>
        </p:nvSpPr>
        <p:spPr>
          <a:xfrm>
            <a:off x="249747" y="2092467"/>
            <a:ext cx="2014703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0" i="0" dirty="0">
                <a:effectLst/>
                <a:latin typeface="fkGroteskNeue"/>
              </a:rPr>
              <a:t>Водные хозяйства, ГЭС, Водоканалы, ведомства по экологии, технологические партнеры (поставщики сенсоров и софта), интеграторы</a:t>
            </a:r>
            <a:endParaRPr lang="ru-RU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0D31190-FF76-4E4B-B581-AFF9FD982D0B}"/>
              </a:ext>
            </a:extLst>
          </p:cNvPr>
          <p:cNvSpPr txBox="1"/>
          <p:nvPr/>
        </p:nvSpPr>
        <p:spPr>
          <a:xfrm>
            <a:off x="2391688" y="2237721"/>
            <a:ext cx="201470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0" i="0" dirty="0">
                <a:effectLst/>
                <a:latin typeface="fkGroteskNeue"/>
              </a:rPr>
              <a:t>Разработка и поддержка ТНПА; внедрение аналитической платформы; сервисная диагностика; R&amp;D, пилотные проекты с заказчиками</a:t>
            </a:r>
            <a:endParaRPr lang="ru-RU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EB31F8E-0282-4E01-83EC-DE4987F3B419}"/>
              </a:ext>
            </a:extLst>
          </p:cNvPr>
          <p:cNvSpPr txBox="1"/>
          <p:nvPr/>
        </p:nvSpPr>
        <p:spPr>
          <a:xfrm>
            <a:off x="2375743" y="4254935"/>
            <a:ext cx="201470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0" i="0" dirty="0">
                <a:effectLst/>
                <a:latin typeface="fkGroteskNeue"/>
              </a:rPr>
              <a:t>ТНПА-прототип, ИИ-платформа, команда инженеров, наработанные данные с объектов, патенты и ноу-хау.</a:t>
            </a:r>
            <a:endParaRPr lang="ru-RU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B83465A-00DB-498C-8AB0-5487D994ED0D}"/>
              </a:ext>
            </a:extLst>
          </p:cNvPr>
          <p:cNvSpPr txBox="1"/>
          <p:nvPr/>
        </p:nvSpPr>
        <p:spPr>
          <a:xfrm>
            <a:off x="4943872" y="2128622"/>
            <a:ext cx="2309782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0" i="0" dirty="0">
                <a:effectLst/>
                <a:latin typeface="fkGroteskNeue"/>
              </a:rPr>
              <a:t>Комплексная диагностика ГТС и водоемов с предотвращением аварий; экономия до 12% электроэнергии; сокращение расходов на обследования на 60%; прогнозирование рисков до 3 недель вперёд; быстрое внедрение.</a:t>
            </a:r>
            <a:endParaRPr lang="ru-RU" sz="14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EE06DA6-EC12-42C1-B0A0-D3152D4E7114}"/>
              </a:ext>
            </a:extLst>
          </p:cNvPr>
          <p:cNvSpPr txBox="1"/>
          <p:nvPr/>
        </p:nvSpPr>
        <p:spPr>
          <a:xfrm>
            <a:off x="7384463" y="2233404"/>
            <a:ext cx="2309782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0" i="0" dirty="0">
                <a:effectLst/>
                <a:latin typeface="fkGroteskNeue"/>
              </a:rPr>
              <a:t>Техническая поддержка; обучение заказчиков; SLA на сервис; кастомизация под инфраструктуру клиента.</a:t>
            </a:r>
            <a:endParaRPr lang="ru-RU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7E3CB02-5731-4F37-B607-B4B9BD979052}"/>
              </a:ext>
            </a:extLst>
          </p:cNvPr>
          <p:cNvSpPr txBox="1"/>
          <p:nvPr/>
        </p:nvSpPr>
        <p:spPr>
          <a:xfrm>
            <a:off x="7406340" y="4343733"/>
            <a:ext cx="2309782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0" i="0" dirty="0">
                <a:effectLst/>
                <a:latin typeface="fkGroteskNeue"/>
              </a:rPr>
              <a:t>Прямые продажи гос. и корпоративным клиентам; отраслевые выставки; сервисные компании-интеграторы; онлайн-демонстрации.</a:t>
            </a:r>
            <a:endParaRPr lang="ru-RU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C11A18-7B12-4FC4-9826-4741C70D041F}"/>
              </a:ext>
            </a:extLst>
          </p:cNvPr>
          <p:cNvSpPr txBox="1"/>
          <p:nvPr/>
        </p:nvSpPr>
        <p:spPr>
          <a:xfrm>
            <a:off x="9762405" y="2180415"/>
            <a:ext cx="2309782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0" i="0" dirty="0">
                <a:effectLst/>
                <a:latin typeface="fkGroteskNeue"/>
              </a:rPr>
              <a:t>Водные хозяйства, ГЭС, Водоканалы, Росприроднадзор, крупные промышленные предприятия.</a:t>
            </a:r>
            <a:endParaRPr lang="ru-RU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8EADE9-02C0-8AF7-1A48-E2C5B5EC336F}"/>
              </a:ext>
            </a:extLst>
          </p:cNvPr>
          <p:cNvSpPr txBox="1"/>
          <p:nvPr/>
        </p:nvSpPr>
        <p:spPr>
          <a:xfrm>
            <a:off x="2343683" y="5824944"/>
            <a:ext cx="201470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0" i="0" dirty="0">
                <a:effectLst/>
                <a:latin typeface="fkGroteskNeue"/>
              </a:rPr>
              <a:t>Фонд оплаты труда</a:t>
            </a:r>
          </a:p>
          <a:p>
            <a:r>
              <a:rPr lang="ru-RU" sz="1200" dirty="0">
                <a:latin typeface="fkGroteskNeue"/>
              </a:rPr>
              <a:t>Закупка комплектующих</a:t>
            </a:r>
          </a:p>
          <a:p>
            <a:r>
              <a:rPr lang="ru-RU" sz="1200" dirty="0">
                <a:latin typeface="fkGroteskNeue"/>
              </a:rPr>
              <a:t>Производство</a:t>
            </a:r>
            <a:endParaRPr lang="ru-RU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3AD0A9-BD16-4DA3-DA16-923D471C2340}"/>
              </a:ext>
            </a:extLst>
          </p:cNvPr>
          <p:cNvSpPr txBox="1"/>
          <p:nvPr/>
        </p:nvSpPr>
        <p:spPr>
          <a:xfrm>
            <a:off x="8463828" y="5854680"/>
            <a:ext cx="201470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0" i="0" dirty="0">
                <a:effectLst/>
                <a:latin typeface="fkGroteskNeue"/>
              </a:rPr>
              <a:t>Прямые продажи</a:t>
            </a:r>
          </a:p>
          <a:p>
            <a:r>
              <a:rPr lang="ru-RU" sz="1200" dirty="0">
                <a:latin typeface="fkGroteskNeue"/>
              </a:rPr>
              <a:t>Сдача в аренду</a:t>
            </a:r>
          </a:p>
          <a:p>
            <a:r>
              <a:rPr lang="ru-RU" sz="1200" dirty="0">
                <a:latin typeface="fkGroteskNeue"/>
              </a:rPr>
              <a:t>Оказание услуг по исследованию водоемов</a:t>
            </a:r>
            <a:endParaRPr lang="ru-RU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3"/>
          <p:cNvGrpSpPr/>
          <p:nvPr/>
        </p:nvGrpSpPr>
        <p:grpSpPr>
          <a:xfrm>
            <a:off x="-18522" y="6358526"/>
            <a:ext cx="542262" cy="506843"/>
            <a:chOff x="-1" y="0"/>
            <a:chExt cx="542260" cy="506841"/>
          </a:xfrm>
        </p:grpSpPr>
        <p:sp>
          <p:nvSpPr>
            <p:cNvPr id="207" name="Google Shape;207;p3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3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8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" name="Google Shape;209;p3"/>
          <p:cNvSpPr txBox="1"/>
          <p:nvPr/>
        </p:nvSpPr>
        <p:spPr>
          <a:xfrm>
            <a:off x="268555" y="201551"/>
            <a:ext cx="651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КОМАНДА ПРОЕКТА</a:t>
            </a: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10" name="Google Shape;210;p3"/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211" name="Google Shape;211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4C5395-53AE-9B73-0AF0-A974A5A1B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041" y="106001"/>
            <a:ext cx="2305265" cy="92210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7DF8ED6-4433-74AD-63EF-B4916A38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924" y="4061891"/>
            <a:ext cx="2594634" cy="259463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B0DEFFA-F326-11E0-679D-F38E59AC9B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12" t="6667" b="27450"/>
          <a:stretch/>
        </p:blipFill>
        <p:spPr>
          <a:xfrm>
            <a:off x="6388177" y="1083669"/>
            <a:ext cx="2635306" cy="259463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1047E8C-26E3-D823-608B-996B45311D5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512" t="1545" r="18757" b="50000"/>
          <a:stretch/>
        </p:blipFill>
        <p:spPr>
          <a:xfrm>
            <a:off x="835038" y="1028107"/>
            <a:ext cx="2573520" cy="256855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8F6F4AA-89AF-ADB8-9D0B-9C96E51DC69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549" t="1544" r="10860" b="37470"/>
          <a:stretch/>
        </p:blipFill>
        <p:spPr>
          <a:xfrm>
            <a:off x="6388177" y="4116864"/>
            <a:ext cx="2635306" cy="2594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EB080D-CDED-47D8-A2A9-EA4C9D383A02}"/>
              </a:ext>
            </a:extLst>
          </p:cNvPr>
          <p:cNvSpPr txBox="1"/>
          <p:nvPr/>
        </p:nvSpPr>
        <p:spPr>
          <a:xfrm>
            <a:off x="3408558" y="948407"/>
            <a:ext cx="28513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Мурин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Ян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Сергеевич</a:t>
            </a:r>
          </a:p>
          <a:p>
            <a:r>
              <a:rPr lang="ru-RU" i="1" dirty="0">
                <a:latin typeface="Verdana" panose="020B0604030504040204" pitchFamily="34" charset="0"/>
                <a:ea typeface="Verdana" panose="020B0604030504040204" pitchFamily="34" charset="0"/>
              </a:rPr>
              <a:t>Руководитель проекта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Ведущий разработчик и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PM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E21795-A5C1-46B4-92CC-9A5F14FE2306}"/>
              </a:ext>
            </a:extLst>
          </p:cNvPr>
          <p:cNvSpPr txBox="1"/>
          <p:nvPr/>
        </p:nvSpPr>
        <p:spPr>
          <a:xfrm>
            <a:off x="3408557" y="4007718"/>
            <a:ext cx="29796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Хайруллин 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Джамиль </a:t>
            </a:r>
          </a:p>
          <a:p>
            <a:r>
              <a:rPr lang="ru-RU" dirty="0" err="1">
                <a:latin typeface="Verdana" panose="020B0604030504040204" pitchFamily="34" charset="0"/>
                <a:ea typeface="Verdana" panose="020B0604030504040204" pitchFamily="34" charset="0"/>
              </a:rPr>
              <a:t>Рамилевич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i="1" dirty="0">
                <a:latin typeface="Verdana" panose="020B0604030504040204" pitchFamily="34" charset="0"/>
                <a:ea typeface="Verdana" panose="020B0604030504040204" pitchFamily="34" charset="0"/>
              </a:rPr>
              <a:t>Конструктор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Схемотехник и сборщик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E34A85-D2E5-45D7-85E0-5774CFF4C20E}"/>
              </a:ext>
            </a:extLst>
          </p:cNvPr>
          <p:cNvSpPr txBox="1"/>
          <p:nvPr/>
        </p:nvSpPr>
        <p:spPr>
          <a:xfrm>
            <a:off x="9023482" y="1028107"/>
            <a:ext cx="29306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Белавин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Савелий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Александрович</a:t>
            </a:r>
          </a:p>
          <a:p>
            <a:r>
              <a:rPr lang="ru-RU" i="1" dirty="0">
                <a:latin typeface="Verdana" panose="020B0604030504040204" pitchFamily="34" charset="0"/>
                <a:ea typeface="Verdana" panose="020B0604030504040204" pitchFamily="34" charset="0"/>
              </a:rPr>
              <a:t>Разработчик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Программист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81DCDC-D52C-4431-9AF6-F096C5BB30D4}"/>
              </a:ext>
            </a:extLst>
          </p:cNvPr>
          <p:cNvSpPr txBox="1"/>
          <p:nvPr/>
        </p:nvSpPr>
        <p:spPr>
          <a:xfrm>
            <a:off x="9023483" y="4007718"/>
            <a:ext cx="21911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Симулина 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Виктория 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Сергеевна</a:t>
            </a:r>
          </a:p>
          <a:p>
            <a:r>
              <a:rPr lang="ru-RU" i="1" dirty="0">
                <a:latin typeface="Verdana" panose="020B0604030504040204" pitchFamily="34" charset="0"/>
                <a:ea typeface="Verdana" panose="020B0604030504040204" pitchFamily="34" charset="0"/>
              </a:rPr>
              <a:t>Разработчик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Программист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>
            <a:fillRect/>
          </a:stretch>
        </p:blipFill>
        <p:spPr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69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8 888 888 88 88 </a:t>
            </a: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email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Другая 5">
      <a:majorFont>
        <a:latin typeface="Gilroy ExtraBold"/>
        <a:ea typeface=""/>
        <a:cs typeface=""/>
      </a:majorFont>
      <a:minorFont>
        <a:latin typeface="Gilroy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3283</TotalTime>
  <Words>488</Words>
  <Application>Microsoft Office PowerPoint</Application>
  <PresentationFormat>Widescreen</PresentationFormat>
  <Paragraphs>113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fkGroteskNeue</vt:lpstr>
      <vt:lpstr>Gilroy</vt:lpstr>
      <vt:lpstr>Gilroy ExtraBold</vt:lpstr>
      <vt:lpstr>Gilroy-ExtraBold</vt:lpstr>
      <vt:lpstr>Helvetica Neue</vt:lpstr>
      <vt:lpstr>PT Sans</vt:lpstr>
      <vt:lpstr>Verdana</vt:lpstr>
      <vt:lpstr>Тема Office</vt:lpstr>
      <vt:lpstr>1_Тема Office</vt:lpstr>
      <vt:lpstr>2_Тема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Денис Абрамов</cp:lastModifiedBy>
  <cp:revision>40</cp:revision>
  <dcterms:modified xsi:type="dcterms:W3CDTF">2025-11-01T10:46:21Z</dcterms:modified>
</cp:coreProperties>
</file>