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</p:sldMasterIdLst>
  <p:sldIdLst>
    <p:sldId id="256" r:id="rId3"/>
    <p:sldId id="297" r:id="rId4"/>
    <p:sldId id="285" r:id="rId5"/>
    <p:sldId id="288" r:id="rId6"/>
    <p:sldId id="312" r:id="rId7"/>
    <p:sldId id="311" r:id="rId8"/>
    <p:sldId id="309" r:id="rId9"/>
    <p:sldId id="310" r:id="rId10"/>
    <p:sldId id="303" r:id="rId11"/>
    <p:sldId id="263" r:id="rId12"/>
    <p:sldId id="287" r:id="rId13"/>
    <p:sldId id="299" r:id="rId14"/>
    <p:sldId id="304" r:id="rId15"/>
    <p:sldId id="300" r:id="rId16"/>
    <p:sldId id="305" r:id="rId17"/>
    <p:sldId id="308" r:id="rId18"/>
    <p:sldId id="290" r:id="rId19"/>
    <p:sldId id="291" r:id="rId20"/>
    <p:sldId id="302" r:id="rId21"/>
    <p:sldId id="306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ина Лихачева" initials="АЛ" lastIdx="2" clrIdx="0">
    <p:extLst>
      <p:ext uri="{19B8F6BF-5375-455C-9EA6-DF929625EA0E}">
        <p15:presenceInfo xmlns:p15="http://schemas.microsoft.com/office/powerpoint/2012/main" xmlns="" userId="e034dc2b37d8a6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08C9D"/>
    <a:srgbClr val="E9EDF4"/>
    <a:srgbClr val="018B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48" autoAdjust="0"/>
    <p:restoredTop sz="88514" autoAdjust="0"/>
  </p:normalViewPr>
  <p:slideViewPr>
    <p:cSldViewPr>
      <p:cViewPr varScale="1">
        <p:scale>
          <a:sx n="104" d="100"/>
          <a:sy n="104" d="100"/>
        </p:scale>
        <p:origin x="-298" y="-77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3200" dirty="0"/>
            <a:t>Человек с загруженным графиком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/>
            <a:t>Недостаток времени на очное обучение 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ScaleX="84926" custScaleY="78194" custLinFactNeighborX="91" custLinFactNeighborY="-2508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 custScaleX="102475" custScaleY="75412" custLinFactNeighborX="488" custLinFactNeighborY="-125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pPr algn="l"/>
          <a:endParaRPr lang="ru-RU" u="none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Бесплатный тариф с неограниченным количеством курсов и учеников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ctr">
            <a:buNone/>
          </a:pPr>
          <a:r>
            <a:rPr lang="en-US" dirty="0">
              <a:solidFill>
                <a:schemeClr val="tx1"/>
              </a:solidFill>
            </a:rPr>
            <a:t>iSpring Learn</a:t>
          </a:r>
          <a:endParaRPr lang="ru-RU" dirty="0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BA546BF1-AE48-427A-88B3-69BAD630B1F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ctr">
            <a:buNone/>
          </a:pPr>
          <a:endParaRPr lang="ru-RU" dirty="0"/>
        </a:p>
      </dgm:t>
    </dgm:pt>
    <dgm:pt modelId="{710566EC-FB10-4EF2-A8E1-96B87A18D837}" type="parTrans" cxnId="{3EE826A2-2B3E-4AB5-A979-46CD5C5D8C0F}">
      <dgm:prSet/>
      <dgm:spPr/>
      <dgm:t>
        <a:bodyPr/>
        <a:lstStyle/>
        <a:p>
          <a:endParaRPr lang="ru-RU"/>
        </a:p>
      </dgm:t>
    </dgm:pt>
    <dgm:pt modelId="{9262B930-F6D9-4B9D-AC41-51A39C7FE415}" type="sibTrans" cxnId="{3EE826A2-2B3E-4AB5-A979-46CD5C5D8C0F}">
      <dgm:prSet/>
      <dgm:spPr/>
      <dgm:t>
        <a:bodyPr/>
        <a:lstStyle/>
        <a:p>
          <a:endParaRPr lang="ru-RU"/>
        </a:p>
      </dgm:t>
    </dgm:pt>
    <dgm:pt modelId="{F146696A-64B8-4CE8-B962-20C638078254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ctr">
            <a:buNone/>
          </a:pPr>
          <a:endParaRPr lang="ru-RU" dirty="0"/>
        </a:p>
      </dgm:t>
    </dgm:pt>
    <dgm:pt modelId="{CC38ED65-A619-4A04-879E-58A578486AB9}" type="parTrans" cxnId="{7AC013BC-95D4-4B0C-ACD7-7570B126156F}">
      <dgm:prSet/>
      <dgm:spPr/>
      <dgm:t>
        <a:bodyPr/>
        <a:lstStyle/>
        <a:p>
          <a:endParaRPr lang="ru-RU"/>
        </a:p>
      </dgm:t>
    </dgm:pt>
    <dgm:pt modelId="{1FA67680-2D8E-4FE6-A98B-272F5BD3C835}" type="sibTrans" cxnId="{7AC013BC-95D4-4B0C-ACD7-7570B126156F}">
      <dgm:prSet/>
      <dgm:spPr/>
      <dgm:t>
        <a:bodyPr/>
        <a:lstStyle/>
        <a:p>
          <a:endParaRPr lang="ru-RU"/>
        </a:p>
      </dgm:t>
    </dgm:pt>
    <dgm:pt modelId="{CEB808F1-13E6-477D-BEA0-CA3D9AB18771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ctr">
            <a:buNone/>
          </a:pPr>
          <a:endParaRPr lang="ru-RU" dirty="0"/>
        </a:p>
      </dgm:t>
    </dgm:pt>
    <dgm:pt modelId="{FA06A5BB-501D-4717-BDD4-29E3950A2425}" type="parTrans" cxnId="{0913FAF8-7182-43EA-AC7A-DE1EE0E5318A}">
      <dgm:prSet/>
      <dgm:spPr/>
      <dgm:t>
        <a:bodyPr/>
        <a:lstStyle/>
        <a:p>
          <a:endParaRPr lang="ru-RU"/>
        </a:p>
      </dgm:t>
    </dgm:pt>
    <dgm:pt modelId="{C1DDE1A4-6822-439E-9FF9-8B5F33ED5B17}" type="sibTrans" cxnId="{0913FAF8-7182-43EA-AC7A-DE1EE0E5318A}">
      <dgm:prSet/>
      <dgm:spPr/>
      <dgm:t>
        <a:bodyPr/>
        <a:lstStyle/>
        <a:p>
          <a:endParaRPr lang="ru-RU"/>
        </a:p>
      </dgm:t>
    </dgm:pt>
    <dgm:pt modelId="{7A27CB70-4879-4AEA-8C98-38628C5D4E9F}">
      <dgm:prSet/>
      <dgm:spPr/>
      <dgm:t>
        <a:bodyPr/>
        <a:lstStyle/>
        <a:p>
          <a:r>
            <a: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Много форматов для теории и практики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9987DF-A570-4BA0-8D97-139CAF57EE87}" type="parTrans" cxnId="{0295D80E-8394-4479-A2CD-558BFAE03ADD}">
      <dgm:prSet/>
      <dgm:spPr/>
      <dgm:t>
        <a:bodyPr/>
        <a:lstStyle/>
        <a:p>
          <a:endParaRPr lang="ru-RU"/>
        </a:p>
      </dgm:t>
    </dgm:pt>
    <dgm:pt modelId="{1ABEFF1C-1D71-4CE7-A4DC-4D5A5FBEDA0F}" type="sibTrans" cxnId="{0295D80E-8394-4479-A2CD-558BFAE03ADD}">
      <dgm:prSet/>
      <dgm:spPr/>
      <dgm:t>
        <a:bodyPr/>
        <a:lstStyle/>
        <a:p>
          <a:endParaRPr lang="ru-RU"/>
        </a:p>
      </dgm:t>
    </dgm:pt>
    <dgm:pt modelId="{1232A345-923E-49BB-A760-57606EC82214}">
      <dgm:prSet/>
      <dgm:spPr/>
      <dgm:t>
        <a:bodyPr/>
        <a:lstStyle/>
        <a:p>
          <a:r>
            <a: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Наличие рассылок, создание форумов для обсуждений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BA4994-B393-4C17-A461-31462EE1A057}" type="parTrans" cxnId="{ED04BCFC-C6E4-433F-B271-8044A61AD683}">
      <dgm:prSet/>
      <dgm:spPr/>
      <dgm:t>
        <a:bodyPr/>
        <a:lstStyle/>
        <a:p>
          <a:endParaRPr lang="ru-RU"/>
        </a:p>
      </dgm:t>
    </dgm:pt>
    <dgm:pt modelId="{12272B4B-92F3-4D27-A7FD-95F6DD567A57}" type="sibTrans" cxnId="{ED04BCFC-C6E4-433F-B271-8044A61AD683}">
      <dgm:prSet/>
      <dgm:spPr/>
      <dgm:t>
        <a:bodyPr/>
        <a:lstStyle/>
        <a:p>
          <a:endParaRPr lang="ru-RU"/>
        </a:p>
      </dgm:t>
    </dgm:pt>
    <dgm:pt modelId="{D7DB5599-B4ED-4030-BC54-191F2E63CB67}">
      <dgm:prSet/>
      <dgm:spPr/>
      <dgm:t>
        <a:bodyPr/>
        <a:lstStyle/>
        <a:p>
          <a:r>
            <a: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Настройка условий и оформления сертификатов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A65D35-A138-47FC-9DAA-94CAE687D4C5}" type="parTrans" cxnId="{DFE7455E-5E1A-42B5-8868-DC0F5AE91DF7}">
      <dgm:prSet/>
      <dgm:spPr/>
      <dgm:t>
        <a:bodyPr/>
        <a:lstStyle/>
        <a:p>
          <a:endParaRPr lang="ru-RU"/>
        </a:p>
      </dgm:t>
    </dgm:pt>
    <dgm:pt modelId="{FED09C36-133C-4050-A2A6-D31C5C863D3D}" type="sibTrans" cxnId="{DFE7455E-5E1A-42B5-8868-DC0F5AE91DF7}">
      <dgm:prSet/>
      <dgm:spPr/>
      <dgm:t>
        <a:bodyPr/>
        <a:lstStyle/>
        <a:p>
          <a:endParaRPr lang="ru-RU"/>
        </a:p>
      </dgm:t>
    </dgm:pt>
    <dgm:pt modelId="{32193C17-FB91-4C14-A892-0BB460FF1EE1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Мобильные приложения для Android и iOS</a:t>
          </a:r>
        </a:p>
      </dgm:t>
    </dgm:pt>
    <dgm:pt modelId="{E66C42A3-991C-4A57-B160-FC7C7469EBAC}" type="parTrans" cxnId="{0995AC40-FF4D-4536-870A-A60566550FAE}">
      <dgm:prSet/>
      <dgm:spPr/>
      <dgm:t>
        <a:bodyPr/>
        <a:lstStyle/>
        <a:p>
          <a:endParaRPr lang="ru-RU"/>
        </a:p>
      </dgm:t>
    </dgm:pt>
    <dgm:pt modelId="{D152B980-9221-4CA5-B259-190B135BCEFE}" type="sibTrans" cxnId="{0995AC40-FF4D-4536-870A-A60566550FAE}">
      <dgm:prSet/>
      <dgm:spPr/>
      <dgm:t>
        <a:bodyPr/>
        <a:lstStyle/>
        <a:p>
          <a:endParaRPr lang="ru-RU"/>
        </a:p>
      </dgm:t>
    </dgm:pt>
    <dgm:pt modelId="{8C072FD3-F0AE-4438-BA2B-86488A659EC4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ctr">
            <a:buNone/>
          </a:pPr>
          <a:endParaRPr lang="ru-RU" dirty="0"/>
        </a:p>
      </dgm:t>
    </dgm:pt>
    <dgm:pt modelId="{1031D62F-B216-4DC2-BA80-643CAEDB3CEC}" type="sibTrans" cxnId="{78A9F57F-8408-48E4-8075-E7E617C66FEE}">
      <dgm:prSet/>
      <dgm:spPr/>
      <dgm:t>
        <a:bodyPr/>
        <a:lstStyle/>
        <a:p>
          <a:endParaRPr lang="ru-RU"/>
        </a:p>
      </dgm:t>
    </dgm:pt>
    <dgm:pt modelId="{6B3F6C4B-1578-4F0C-AD6E-E5057DDA50AA}" type="parTrans" cxnId="{78A9F57F-8408-48E4-8075-E7E617C66FEE}">
      <dgm:prSet/>
      <dgm:spPr/>
      <dgm:t>
        <a:bodyPr/>
        <a:lstStyle/>
        <a:p>
          <a:endParaRPr lang="ru-RU"/>
        </a:p>
      </dgm:t>
    </dgm:pt>
    <dgm:pt modelId="{3A7654EB-03A3-43AC-8273-375A7E7C8DC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ctr">
            <a:buNone/>
          </a:pPr>
          <a:endParaRPr lang="ru-RU" dirty="0"/>
        </a:p>
      </dgm:t>
    </dgm:pt>
    <dgm:pt modelId="{CDE76FEE-A378-4AD9-ACEC-5873BC3FCE60}" type="parTrans" cxnId="{56A94E39-6D3D-440A-8F55-2A6CA57F14FD}">
      <dgm:prSet/>
      <dgm:spPr/>
      <dgm:t>
        <a:bodyPr/>
        <a:lstStyle/>
        <a:p>
          <a:endParaRPr lang="ru-RU"/>
        </a:p>
      </dgm:t>
    </dgm:pt>
    <dgm:pt modelId="{C9E8D424-149E-4101-9223-076389A3152D}" type="sibTrans" cxnId="{56A94E39-6D3D-440A-8F55-2A6CA57F14FD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pPr algn="l"/>
          <a:r>
            <a:rPr lang="ru-RU" b="1" dirty="0"/>
            <a:t>Важность цвета                     </a:t>
          </a:r>
          <a:r>
            <a:rPr lang="ru-RU" dirty="0"/>
            <a:t>Психология цвета. Как при помощи цвета управлять эмоциями.</a:t>
          </a:r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7C5F2C5F-04E7-44E2-B151-E07BA63FDADA}">
      <dgm:prSet phldrT="[Текст]"/>
      <dgm:spPr>
        <a:solidFill>
          <a:srgbClr val="A4D4E2"/>
        </a:solidFill>
      </dgm:spPr>
      <dgm:t>
        <a:bodyPr/>
        <a:lstStyle/>
        <a:p>
          <a:pPr algn="l"/>
          <a:endParaRPr lang="ru-RU" dirty="0"/>
        </a:p>
      </dgm:t>
    </dgm:pt>
    <dgm:pt modelId="{95973C8C-16E7-476C-84DC-D21209096CA1}" type="parTrans" cxnId="{58EA89B5-241F-47B7-99DE-6F0FFFC34939}">
      <dgm:prSet/>
      <dgm:spPr/>
      <dgm:t>
        <a:bodyPr/>
        <a:lstStyle/>
        <a:p>
          <a:endParaRPr lang="ru-RU"/>
        </a:p>
      </dgm:t>
    </dgm:pt>
    <dgm:pt modelId="{4F79F825-CDAC-49D7-BEA0-0CBACA274036}" type="sibTrans" cxnId="{58EA89B5-241F-47B7-99DE-6F0FFFC34939}">
      <dgm:prSet/>
      <dgm:spPr/>
      <dgm:t>
        <a:bodyPr/>
        <a:lstStyle/>
        <a:p>
          <a:endParaRPr lang="ru-RU"/>
        </a:p>
      </dgm:t>
    </dgm:pt>
    <dgm:pt modelId="{95F8013F-ED56-4317-BE0B-D9470E7D3701}">
      <dgm:prSet phldrT="[Текст]"/>
      <dgm:spPr>
        <a:solidFill>
          <a:srgbClr val="A4D4E2"/>
        </a:solidFill>
      </dgm:spPr>
      <dgm:t>
        <a:bodyPr/>
        <a:lstStyle/>
        <a:p>
          <a:pPr algn="l"/>
          <a:endParaRPr lang="ru-RU" dirty="0"/>
        </a:p>
      </dgm:t>
    </dgm:pt>
    <dgm:pt modelId="{2E65D3A1-B0DA-4C9C-8525-AE793B465C95}" type="parTrans" cxnId="{33975A42-0412-4829-ACFB-6A6AFBE73789}">
      <dgm:prSet/>
      <dgm:spPr/>
      <dgm:t>
        <a:bodyPr/>
        <a:lstStyle/>
        <a:p>
          <a:endParaRPr lang="ru-RU"/>
        </a:p>
      </dgm:t>
    </dgm:pt>
    <dgm:pt modelId="{A42C5B4E-E501-447B-A3C9-749119DA1C02}" type="sibTrans" cxnId="{33975A42-0412-4829-ACFB-6A6AFBE73789}">
      <dgm:prSet/>
      <dgm:spPr/>
      <dgm:t>
        <a:bodyPr/>
        <a:lstStyle/>
        <a:p>
          <a:endParaRPr lang="ru-RU"/>
        </a:p>
      </dgm:t>
    </dgm:pt>
    <dgm:pt modelId="{1306804E-E9E6-492B-9891-FB995B4A7BE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ctr">
            <a:buNone/>
          </a:pPr>
          <a:endParaRPr lang="ru-RU" dirty="0"/>
        </a:p>
      </dgm:t>
    </dgm:pt>
    <dgm:pt modelId="{8917879E-E63D-4A89-9295-55A02C24CF0E}" type="parTrans" cxnId="{9377F1E0-3AB4-4A71-AEF9-089BE2E308EE}">
      <dgm:prSet/>
      <dgm:spPr/>
      <dgm:t>
        <a:bodyPr/>
        <a:lstStyle/>
        <a:p>
          <a:endParaRPr lang="ru-RU"/>
        </a:p>
      </dgm:t>
    </dgm:pt>
    <dgm:pt modelId="{2BE12D70-DD3F-4E7D-AA62-CB013249CC12}" type="sibTrans" cxnId="{9377F1E0-3AB4-4A71-AEF9-089BE2E308EE}">
      <dgm:prSet/>
      <dgm:spPr/>
      <dgm:t>
        <a:bodyPr/>
        <a:lstStyle/>
        <a:p>
          <a:endParaRPr lang="ru-RU"/>
        </a:p>
      </dgm:t>
    </dgm:pt>
    <dgm:pt modelId="{66708A59-7F52-4BBA-95EC-E9B83C1D3A87}">
      <dgm:prSet phldrT="[Текст]"/>
      <dgm:spPr>
        <a:solidFill>
          <a:srgbClr val="A4D4E2"/>
        </a:solidFill>
      </dgm:spPr>
      <dgm:t>
        <a:bodyPr/>
        <a:lstStyle/>
        <a:p>
          <a:pPr algn="l"/>
          <a:r>
            <a:rPr lang="ru-RU" b="1" i="1" dirty="0"/>
            <a:t>Принятие решений.                                  </a:t>
          </a:r>
          <a:r>
            <a:rPr lang="ru-RU" dirty="0"/>
            <a:t>На курсе  ты узнаешь, как делать осознанный выбор, научишься практическим инструментам, помогающим сделать выбор в сложных ситуациях.</a:t>
          </a:r>
        </a:p>
      </dgm:t>
    </dgm:pt>
    <dgm:pt modelId="{608DB11C-0C9A-49C7-BC9B-AD6EEAA4A2BE}" type="parTrans" cxnId="{637ED30F-3E1D-4B60-8F7B-1B411655AF7B}">
      <dgm:prSet/>
      <dgm:spPr/>
      <dgm:t>
        <a:bodyPr/>
        <a:lstStyle/>
        <a:p>
          <a:endParaRPr lang="ru-RU"/>
        </a:p>
      </dgm:t>
    </dgm:pt>
    <dgm:pt modelId="{D5B40798-0942-4B6C-91EA-439D7E28DEB6}" type="sibTrans" cxnId="{637ED30F-3E1D-4B60-8F7B-1B411655AF7B}">
      <dgm:prSet/>
      <dgm:spPr/>
      <dgm:t>
        <a:bodyPr/>
        <a:lstStyle/>
        <a:p>
          <a:endParaRPr lang="ru-RU"/>
        </a:p>
      </dgm:t>
    </dgm:pt>
    <dgm:pt modelId="{67E77138-03D6-45B1-9417-3B89AADABF1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ctr">
            <a:buNone/>
          </a:pPr>
          <a:endParaRPr lang="ru-RU" dirty="0"/>
        </a:p>
      </dgm:t>
    </dgm:pt>
    <dgm:pt modelId="{EF20F850-1012-4495-8AEA-59AD284D0B31}" type="parTrans" cxnId="{743DAE44-577F-41A2-9215-A321A47C9792}">
      <dgm:prSet/>
      <dgm:spPr/>
      <dgm:t>
        <a:bodyPr/>
        <a:lstStyle/>
        <a:p>
          <a:endParaRPr lang="ru-RU"/>
        </a:p>
      </dgm:t>
    </dgm:pt>
    <dgm:pt modelId="{B0EF6F46-5633-4F68-A1D4-47DA695443ED}" type="sibTrans" cxnId="{743DAE44-577F-41A2-9215-A321A47C9792}">
      <dgm:prSet/>
      <dgm:spPr/>
      <dgm:t>
        <a:bodyPr/>
        <a:lstStyle/>
        <a:p>
          <a:endParaRPr lang="ru-RU"/>
        </a:p>
      </dgm:t>
    </dgm:pt>
    <dgm:pt modelId="{3F22FE89-103E-47C0-BD6B-2B102E1C033C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ctr">
            <a:buNone/>
          </a:pPr>
          <a:r>
            <a:rPr lang="ru-RU" dirty="0" err="1"/>
            <a:t>Универсариум</a:t>
          </a:r>
          <a:endParaRPr lang="ru-RU" dirty="0"/>
        </a:p>
      </dgm:t>
    </dgm:pt>
    <dgm:pt modelId="{D4DA5BD4-FD62-4795-BB3C-C569E3629219}" type="parTrans" cxnId="{BE70DF01-A82C-44A7-986D-D92F9BDC21F1}">
      <dgm:prSet/>
      <dgm:spPr/>
      <dgm:t>
        <a:bodyPr/>
        <a:lstStyle/>
        <a:p>
          <a:endParaRPr lang="ru-RU"/>
        </a:p>
      </dgm:t>
    </dgm:pt>
    <dgm:pt modelId="{AFCAA698-0BF7-430B-8D5B-E5CC2D0A3C8C}" type="sibTrans" cxnId="{BE70DF01-A82C-44A7-986D-D92F9BDC21F1}">
      <dgm:prSet/>
      <dgm:spPr/>
      <dgm:t>
        <a:bodyPr/>
        <a:lstStyle/>
        <a:p>
          <a:endParaRPr lang="ru-RU"/>
        </a:p>
      </dgm:t>
    </dgm:pt>
    <dgm:pt modelId="{A6BE3D41-FB01-4039-97BB-27AAD4EA481B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ctr">
            <a:buNone/>
          </a:pPr>
          <a:r>
            <a:rPr lang="en-US" dirty="0"/>
            <a:t>Coursera</a:t>
          </a:r>
          <a:endParaRPr lang="ru-RU" dirty="0"/>
        </a:p>
      </dgm:t>
    </dgm:pt>
    <dgm:pt modelId="{6FF13777-AE6E-4779-B9ED-C38841E49621}" type="parTrans" cxnId="{EACEFFDE-282A-4CC5-9D8F-0BF1A19CDFD5}">
      <dgm:prSet/>
      <dgm:spPr/>
      <dgm:t>
        <a:bodyPr/>
        <a:lstStyle/>
        <a:p>
          <a:endParaRPr lang="ru-RU"/>
        </a:p>
      </dgm:t>
    </dgm:pt>
    <dgm:pt modelId="{97ADBA1B-1268-4315-9871-A3D444EE167E}" type="sibTrans" cxnId="{EACEFFDE-282A-4CC5-9D8F-0BF1A19CDFD5}">
      <dgm:prSet/>
      <dgm:spPr/>
      <dgm:t>
        <a:bodyPr/>
        <a:lstStyle/>
        <a:p>
          <a:endParaRPr lang="ru-RU"/>
        </a:p>
      </dgm:t>
    </dgm:pt>
    <dgm:pt modelId="{0C466073-6252-4E9A-A26B-7701474CDCDF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ctr">
            <a:buNone/>
          </a:pPr>
          <a:endParaRPr lang="ru-RU" dirty="0"/>
        </a:p>
      </dgm:t>
    </dgm:pt>
    <dgm:pt modelId="{C13286C7-B8F9-4E2D-9114-AC81FD480DBD}" type="parTrans" cxnId="{52C3ABC7-65D9-4C49-A9DA-74BEA99B9F18}">
      <dgm:prSet/>
      <dgm:spPr/>
      <dgm:t>
        <a:bodyPr/>
        <a:lstStyle/>
        <a:p>
          <a:endParaRPr lang="ru-RU"/>
        </a:p>
      </dgm:t>
    </dgm:pt>
    <dgm:pt modelId="{F31CD71F-BDFC-4825-BA69-AF8F24E6953F}" type="sibTrans" cxnId="{52C3ABC7-65D9-4C49-A9DA-74BEA99B9F18}">
      <dgm:prSet/>
      <dgm:spPr/>
      <dgm:t>
        <a:bodyPr/>
        <a:lstStyle/>
        <a:p>
          <a:endParaRPr lang="ru-RU"/>
        </a:p>
      </dgm:t>
    </dgm:pt>
    <dgm:pt modelId="{A5817201-44EC-4EA2-87EB-D3CA2400E91F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ctr">
            <a:buNone/>
          </a:pPr>
          <a:endParaRPr lang="ru-RU" dirty="0"/>
        </a:p>
      </dgm:t>
    </dgm:pt>
    <dgm:pt modelId="{4DA5701E-2A55-40E8-91EB-81C0170FA51C}" type="parTrans" cxnId="{0D585CED-9C30-4456-91F1-453B7CA3E0F5}">
      <dgm:prSet/>
      <dgm:spPr/>
      <dgm:t>
        <a:bodyPr/>
        <a:lstStyle/>
        <a:p>
          <a:endParaRPr lang="ru-RU"/>
        </a:p>
      </dgm:t>
    </dgm:pt>
    <dgm:pt modelId="{309CAF8D-9877-4A3C-921E-6F48BD8C95AC}" type="sibTrans" cxnId="{0D585CED-9C30-4456-91F1-453B7CA3E0F5}">
      <dgm:prSet/>
      <dgm:spPr/>
      <dgm:t>
        <a:bodyPr/>
        <a:lstStyle/>
        <a:p>
          <a:endParaRPr lang="ru-RU"/>
        </a:p>
      </dgm:t>
    </dgm:pt>
    <dgm:pt modelId="{1CBC0306-09AE-4F63-9B92-34AC81014407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ctr">
            <a:buNone/>
          </a:pPr>
          <a:endParaRPr lang="ru-RU" dirty="0"/>
        </a:p>
      </dgm:t>
    </dgm:pt>
    <dgm:pt modelId="{44AF3CD4-3408-4D9C-811D-1DB3A83CF000}" type="parTrans" cxnId="{DB713D12-714F-485E-82E1-D5A81FB0072E}">
      <dgm:prSet/>
      <dgm:spPr/>
      <dgm:t>
        <a:bodyPr/>
        <a:lstStyle/>
        <a:p>
          <a:endParaRPr lang="ru-RU"/>
        </a:p>
      </dgm:t>
    </dgm:pt>
    <dgm:pt modelId="{B736B28A-92AD-4F24-A2B2-E85AB00B3AF9}" type="sibTrans" cxnId="{DB713D12-714F-485E-82E1-D5A81FB0072E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 custLinFactNeighborX="6293" custLinFactNeighborY="260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6293" custLinFactNeighborY="21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 custLinFactNeighborX="329" custLinFactNeighborY="260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 custScaleY="100000" custLinFactNeighborX="329" custLinFactNeighborY="20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-5154" custLinFactNeighborY="260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 custLinFactNeighborX="-5154" custLinFactNeighborY="16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70DF01-A82C-44A7-986D-D92F9BDC21F1}" srcId="{FD45624C-83CF-47B9-8EDE-C4DE60E9F279}" destId="{3F22FE89-103E-47C0-BD6B-2B102E1C033C}" srcOrd="10" destOrd="0" parTransId="{D4DA5BD4-FD62-4795-BB3C-C569E3629219}" sibTransId="{AFCAA698-0BF7-430B-8D5B-E5CC2D0A3C8C}"/>
    <dgm:cxn modelId="{DFE7455E-5E1A-42B5-8868-DC0F5AE91DF7}" srcId="{C1DCF8D2-41C8-416E-B988-A9BFE3AC37E6}" destId="{D7DB5599-B4ED-4030-BC54-191F2E63CB67}" srcOrd="3" destOrd="0" parTransId="{5CA65D35-A138-47FC-9DAA-94CAE687D4C5}" sibTransId="{FED09C36-133C-4050-A2A6-D31C5C863D3D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0913FAF8-7182-43EA-AC7A-DE1EE0E5318A}" srcId="{FD45624C-83CF-47B9-8EDE-C4DE60E9F279}" destId="{CEB808F1-13E6-477D-BEA0-CA3D9AB18771}" srcOrd="4" destOrd="0" parTransId="{FA06A5BB-501D-4717-BDD4-29E3950A2425}" sibTransId="{C1DDE1A4-6822-439E-9FF9-8B5F33ED5B17}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35D622E5-7DEC-46E5-90AF-56080233DF5A}" type="presOf" srcId="{7A27CB70-4879-4AEA-8C98-38628C5D4E9F}" destId="{0C85A15E-56D2-44B3-8E52-7FFFB1AE2983}" srcOrd="0" destOrd="1" presId="urn:microsoft.com/office/officeart/2005/8/layout/hList1"/>
    <dgm:cxn modelId="{B3045CD9-A1B4-486A-B888-A5EABA63402F}" type="presOf" srcId="{3F22FE89-103E-47C0-BD6B-2B102E1C033C}" destId="{400F4E5D-F016-41EA-97FB-BF5BA36522C2}" srcOrd="0" destOrd="10" presId="urn:microsoft.com/office/officeart/2005/8/layout/hList1"/>
    <dgm:cxn modelId="{ED04BCFC-C6E4-433F-B271-8044A61AD683}" srcId="{C1DCF8D2-41C8-416E-B988-A9BFE3AC37E6}" destId="{1232A345-923E-49BB-A760-57606EC82214}" srcOrd="2" destOrd="0" parTransId="{EABA4994-B393-4C17-A461-31462EE1A057}" sibTransId="{12272B4B-92F3-4D27-A7FD-95F6DD567A57}"/>
    <dgm:cxn modelId="{071EE06E-5929-47BF-884B-3801976938BE}" type="presOf" srcId="{BA546BF1-AE48-427A-88B3-69BAD630B1FA}" destId="{400F4E5D-F016-41EA-97FB-BF5BA36522C2}" srcOrd="0" destOrd="2" presId="urn:microsoft.com/office/officeart/2005/8/layout/hList1"/>
    <dgm:cxn modelId="{637ED30F-3E1D-4B60-8F7B-1B411655AF7B}" srcId="{861A968E-9660-4770-82EB-9C2FFC889440}" destId="{66708A59-7F52-4BBA-95EC-E9B83C1D3A87}" srcOrd="2" destOrd="0" parTransId="{608DB11C-0C9A-49C7-BC9B-AD6EEAA4A2BE}" sibTransId="{D5B40798-0942-4B6C-91EA-439D7E28DEB6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9377F1E0-3AB4-4A71-AEF9-089BE2E308EE}" srcId="{FD45624C-83CF-47B9-8EDE-C4DE60E9F279}" destId="{1306804E-E9E6-492B-9891-FB995B4A7BEA}" srcOrd="11" destOrd="0" parTransId="{8917879E-E63D-4A89-9295-55A02C24CF0E}" sibTransId="{2BE12D70-DD3F-4E7D-AA62-CB013249CC12}"/>
    <dgm:cxn modelId="{1CE48670-C469-4898-9DD2-708E54693C33}" type="presOf" srcId="{1232A345-923E-49BB-A760-57606EC82214}" destId="{0C85A15E-56D2-44B3-8E52-7FFFB1AE2983}" srcOrd="0" destOrd="2" presId="urn:microsoft.com/office/officeart/2005/8/layout/hList1"/>
    <dgm:cxn modelId="{2850A704-7FCB-4EE8-AD0C-4FA1D196C20D}" type="presOf" srcId="{67E77138-03D6-45B1-9417-3B89AADABF16}" destId="{400F4E5D-F016-41EA-97FB-BF5BA36522C2}" srcOrd="0" destOrd="1" presId="urn:microsoft.com/office/officeart/2005/8/layout/hList1"/>
    <dgm:cxn modelId="{E32BA7CB-4B32-44E7-8BAC-8E7CFE5AA2FE}" type="presOf" srcId="{A5817201-44EC-4EA2-87EB-D3CA2400E91F}" destId="{400F4E5D-F016-41EA-97FB-BF5BA36522C2}" srcOrd="0" destOrd="9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39D6AF30-041E-45EA-9231-08AEFE8561B5}" type="presOf" srcId="{A6BE3D41-FB01-4039-97BB-27AAD4EA481B}" destId="{400F4E5D-F016-41EA-97FB-BF5BA36522C2}" srcOrd="0" destOrd="6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58EA89B5-241F-47B7-99DE-6F0FFFC34939}" srcId="{861A968E-9660-4770-82EB-9C2FFC889440}" destId="{7C5F2C5F-04E7-44E2-B151-E07BA63FDADA}" srcOrd="4" destOrd="0" parTransId="{95973C8C-16E7-476C-84DC-D21209096CA1}" sibTransId="{4F79F825-CDAC-49D7-BEA0-0CBACA274036}"/>
    <dgm:cxn modelId="{78A9F57F-8408-48E4-8075-E7E617C66FEE}" srcId="{FD45624C-83CF-47B9-8EDE-C4DE60E9F279}" destId="{8C072FD3-F0AE-4438-BA2B-86488A659EC4}" srcOrd="12" destOrd="0" parTransId="{6B3F6C4B-1578-4F0C-AD6E-E5057DDA50AA}" sibTransId="{1031D62F-B216-4DC2-BA80-643CAEDB3CEC}"/>
    <dgm:cxn modelId="{ACCC5EE9-4128-41CF-B354-C8E167A823DD}" type="presOf" srcId="{CEB808F1-13E6-477D-BEA0-CA3D9AB18771}" destId="{400F4E5D-F016-41EA-97FB-BF5BA36522C2}" srcOrd="0" destOrd="4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0D585CED-9C30-4456-91F1-453B7CA3E0F5}" srcId="{FD45624C-83CF-47B9-8EDE-C4DE60E9F279}" destId="{A5817201-44EC-4EA2-87EB-D3CA2400E91F}" srcOrd="9" destOrd="0" parTransId="{4DA5701E-2A55-40E8-91EB-81C0170FA51C}" sibTransId="{309CAF8D-9877-4A3C-921E-6F48BD8C95AC}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090E30AB-8934-4E10-A975-14B0E3D4272D}" type="presOf" srcId="{95F8013F-ED56-4317-BE0B-D9470E7D3701}" destId="{B206DAC4-D1DF-4053-8506-5DE426BC8BEF}" srcOrd="0" destOrd="3" presId="urn:microsoft.com/office/officeart/2005/8/layout/hList1"/>
    <dgm:cxn modelId="{EACEFFDE-282A-4CC5-9D8F-0BF1A19CDFD5}" srcId="{FD45624C-83CF-47B9-8EDE-C4DE60E9F279}" destId="{A6BE3D41-FB01-4039-97BB-27AAD4EA481B}" srcOrd="6" destOrd="0" parTransId="{6FF13777-AE6E-4779-B9ED-C38841E49621}" sibTransId="{97ADBA1B-1268-4315-9871-A3D444EE167E}"/>
    <dgm:cxn modelId="{56A94E39-6D3D-440A-8F55-2A6CA57F14FD}" srcId="{FD45624C-83CF-47B9-8EDE-C4DE60E9F279}" destId="{3A7654EB-03A3-43AC-8273-375A7E7C8DC3}" srcOrd="5" destOrd="0" parTransId="{CDE76FEE-A378-4AD9-ACEC-5873BC3FCE60}" sibTransId="{C9E8D424-149E-4101-9223-076389A3152D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C3E71C67-203B-4867-9CA8-54597A98C015}" type="presOf" srcId="{1CBC0306-09AE-4F63-9B92-34AC81014407}" destId="{400F4E5D-F016-41EA-97FB-BF5BA36522C2}" srcOrd="0" destOrd="7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33975A42-0412-4829-ACFB-6A6AFBE73789}" srcId="{861A968E-9660-4770-82EB-9C2FFC889440}" destId="{95F8013F-ED56-4317-BE0B-D9470E7D3701}" srcOrd="3" destOrd="0" parTransId="{2E65D3A1-B0DA-4C9C-8525-AE793B465C95}" sibTransId="{A42C5B4E-E501-447B-A3C9-749119DA1C02}"/>
    <dgm:cxn modelId="{6F0E009E-9CF6-46EF-9289-DEB372998C15}" type="presOf" srcId="{32193C17-FB91-4C14-A892-0BB460FF1EE1}" destId="{0C85A15E-56D2-44B3-8E52-7FFFB1AE2983}" srcOrd="0" destOrd="4" presId="urn:microsoft.com/office/officeart/2005/8/layout/hList1"/>
    <dgm:cxn modelId="{0797AC57-1143-4B41-BD1C-71A6567F4AC6}" type="presOf" srcId="{D7DB5599-B4ED-4030-BC54-191F2E63CB67}" destId="{0C85A15E-56D2-44B3-8E52-7FFFB1AE2983}" srcOrd="0" destOrd="3" presId="urn:microsoft.com/office/officeart/2005/8/layout/hList1"/>
    <dgm:cxn modelId="{30564805-9551-4887-9273-6999027D2415}" type="presOf" srcId="{7C5F2C5F-04E7-44E2-B151-E07BA63FDADA}" destId="{B206DAC4-D1DF-4053-8506-5DE426BC8BEF}" srcOrd="0" destOrd="4" presId="urn:microsoft.com/office/officeart/2005/8/layout/hList1"/>
    <dgm:cxn modelId="{52C3ABC7-65D9-4C49-A9DA-74BEA99B9F18}" srcId="{FD45624C-83CF-47B9-8EDE-C4DE60E9F279}" destId="{0C466073-6252-4E9A-A26B-7701474CDCDF}" srcOrd="8" destOrd="0" parTransId="{C13286C7-B8F9-4E2D-9114-AC81FD480DBD}" sibTransId="{F31CD71F-BDFC-4825-BA69-AF8F24E6953F}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71CEE77B-3F59-4904-ADAF-BFD1B415A0BD}" type="presOf" srcId="{F146696A-64B8-4CE8-B962-20C638078254}" destId="{400F4E5D-F016-41EA-97FB-BF5BA36522C2}" srcOrd="0" destOrd="3" presId="urn:microsoft.com/office/officeart/2005/8/layout/hList1"/>
    <dgm:cxn modelId="{01CD1903-D7D4-4F3F-A80B-232054F12380}" type="presOf" srcId="{3A7654EB-03A3-43AC-8273-375A7E7C8DC3}" destId="{400F4E5D-F016-41EA-97FB-BF5BA36522C2}" srcOrd="0" destOrd="5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743DAE44-577F-41A2-9215-A321A47C9792}" srcId="{FD45624C-83CF-47B9-8EDE-C4DE60E9F279}" destId="{67E77138-03D6-45B1-9417-3B89AADABF16}" srcOrd="1" destOrd="0" parTransId="{EF20F850-1012-4495-8AEA-59AD284D0B31}" sibTransId="{B0EF6F46-5633-4F68-A1D4-47DA695443ED}"/>
    <dgm:cxn modelId="{0995AC40-FF4D-4536-870A-A60566550FAE}" srcId="{C1DCF8D2-41C8-416E-B988-A9BFE3AC37E6}" destId="{32193C17-FB91-4C14-A892-0BB460FF1EE1}" srcOrd="4" destOrd="0" parTransId="{E66C42A3-991C-4A57-B160-FC7C7469EBAC}" sibTransId="{D152B980-9221-4CA5-B259-190B135BCEFE}"/>
    <dgm:cxn modelId="{BE66DAE2-454B-4AAD-A9FD-EBA47344DA19}" type="presOf" srcId="{8C072FD3-F0AE-4438-BA2B-86488A659EC4}" destId="{400F4E5D-F016-41EA-97FB-BF5BA36522C2}" srcOrd="0" destOrd="12" presId="urn:microsoft.com/office/officeart/2005/8/layout/hList1"/>
    <dgm:cxn modelId="{3EE826A2-2B3E-4AB5-A979-46CD5C5D8C0F}" srcId="{FD45624C-83CF-47B9-8EDE-C4DE60E9F279}" destId="{BA546BF1-AE48-427A-88B3-69BAD630B1FA}" srcOrd="2" destOrd="0" parTransId="{710566EC-FB10-4EF2-A8E1-96B87A18D837}" sibTransId="{9262B930-F6D9-4B9D-AC41-51A39C7FE415}"/>
    <dgm:cxn modelId="{52F86439-E3BA-4AC5-BF05-DDB829B2712B}" type="presOf" srcId="{66708A59-7F52-4BBA-95EC-E9B83C1D3A87}" destId="{B206DAC4-D1DF-4053-8506-5DE426BC8BEF}" srcOrd="0" destOrd="2" presId="urn:microsoft.com/office/officeart/2005/8/layout/hList1"/>
    <dgm:cxn modelId="{DB713D12-714F-485E-82E1-D5A81FB0072E}" srcId="{FD45624C-83CF-47B9-8EDE-C4DE60E9F279}" destId="{1CBC0306-09AE-4F63-9B92-34AC81014407}" srcOrd="7" destOrd="0" parTransId="{44AF3CD4-3408-4D9C-811D-1DB3A83CF000}" sibTransId="{B736B28A-92AD-4F24-A2B2-E85AB00B3AF9}"/>
    <dgm:cxn modelId="{0CD06860-4F15-41A5-A296-B6D8D31CEC46}" type="presOf" srcId="{1306804E-E9E6-492B-9891-FB995B4A7BEA}" destId="{400F4E5D-F016-41EA-97FB-BF5BA36522C2}" srcOrd="0" destOrd="11" presId="urn:microsoft.com/office/officeart/2005/8/layout/hList1"/>
    <dgm:cxn modelId="{1689C3DA-97BF-4DC9-BDB0-32502F36EBEF}" type="presOf" srcId="{0C466073-6252-4E9A-A26B-7701474CDCDF}" destId="{400F4E5D-F016-41EA-97FB-BF5BA36522C2}" srcOrd="0" destOrd="8" presId="urn:microsoft.com/office/officeart/2005/8/layout/hList1"/>
    <dgm:cxn modelId="{7AC013BC-95D4-4B0C-ACD7-7570B126156F}" srcId="{FD45624C-83CF-47B9-8EDE-C4DE60E9F279}" destId="{F146696A-64B8-4CE8-B962-20C638078254}" srcOrd="3" destOrd="0" parTransId="{CC38ED65-A619-4A04-879E-58A578486AB9}" sibTransId="{1FA67680-2D8E-4FE6-A98B-272F5BD3C835}"/>
    <dgm:cxn modelId="{0295D80E-8394-4479-A2CD-558BFAE03ADD}" srcId="{C1DCF8D2-41C8-416E-B988-A9BFE3AC37E6}" destId="{7A27CB70-4879-4AEA-8C98-38628C5D4E9F}" srcOrd="1" destOrd="0" parTransId="{DC9987DF-A570-4BA0-8D97-139CAF57EE87}" sibTransId="{1ABEFF1C-1D71-4CE7-A4DC-4D5A5FBEDA0F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14118" y="-2497166"/>
          <a:ext cx="1004784" cy="6328247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/>
            <a:t>Недостаток времени на очное обучение </a:t>
          </a:r>
        </a:p>
      </dsp:txBody>
      <dsp:txXfrm rot="-5400000">
        <a:off x="3152387" y="213615"/>
        <a:ext cx="6279197" cy="906684"/>
      </dsp:txXfrm>
    </dsp:sp>
    <dsp:sp modelId="{25CE82D9-9946-4501-ADAF-4D9AD60E2680}">
      <dsp:nvSpPr>
        <dsp:cNvPr id="0" name=""/>
        <dsp:cNvSpPr/>
      </dsp:nvSpPr>
      <dsp:spPr>
        <a:xfrm>
          <a:off x="191009" y="0"/>
          <a:ext cx="2950045" cy="1302313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/>
            <a:t>Человек с загруженным графиком</a:t>
          </a:r>
        </a:p>
      </dsp:txBody>
      <dsp:txXfrm>
        <a:off x="254583" y="63574"/>
        <a:ext cx="2822897" cy="11751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195651" y="262817"/>
          <a:ext cx="3059169" cy="62859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Конкуренты Продукты/Услуги</a:t>
          </a:r>
        </a:p>
      </dsp:txBody>
      <dsp:txXfrm>
        <a:off x="195651" y="262817"/>
        <a:ext cx="3059169" cy="628598"/>
      </dsp:txXfrm>
    </dsp:sp>
    <dsp:sp modelId="{B206DAC4-D1DF-4053-8506-5DE426BC8BEF}">
      <dsp:nvSpPr>
        <dsp:cNvPr id="0" name=""/>
        <dsp:cNvSpPr/>
      </dsp:nvSpPr>
      <dsp:spPr>
        <a:xfrm>
          <a:off x="195651" y="818523"/>
          <a:ext cx="3059169" cy="424926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u="none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/>
            <a:t>Важность цвета                     </a:t>
          </a:r>
          <a:r>
            <a:rPr lang="ru-RU" sz="1800" kern="1200" dirty="0"/>
            <a:t>Психология цвета. Как при помощи цвета управлять эмоциями.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1" kern="1200" dirty="0"/>
            <a:t>Принятие решений.                                  </a:t>
          </a:r>
          <a:r>
            <a:rPr lang="ru-RU" sz="1800" kern="1200" dirty="0"/>
            <a:t>На курсе  ты узнаешь, как делать осознанный выбор, научишься практическим инструментам, помогающим сделать выбор в сложных ситуациях.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</dsp:txBody>
      <dsp:txXfrm>
        <a:off x="195651" y="818523"/>
        <a:ext cx="3059169" cy="4249260"/>
      </dsp:txXfrm>
    </dsp:sp>
    <dsp:sp modelId="{34E68AF3-FEED-4A3D-869A-6E2B7BBFBA4D}">
      <dsp:nvSpPr>
        <dsp:cNvPr id="0" name=""/>
        <dsp:cNvSpPr/>
      </dsp:nvSpPr>
      <dsp:spPr>
        <a:xfrm>
          <a:off x="3500655" y="262817"/>
          <a:ext cx="3059169" cy="62859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Фирмы конкуренты</a:t>
          </a:r>
        </a:p>
      </dsp:txBody>
      <dsp:txXfrm>
        <a:off x="3500655" y="262817"/>
        <a:ext cx="3059169" cy="628598"/>
      </dsp:txXfrm>
    </dsp:sp>
    <dsp:sp modelId="{400F4E5D-F016-41EA-97FB-BF5BA36522C2}">
      <dsp:nvSpPr>
        <dsp:cNvPr id="0" name=""/>
        <dsp:cNvSpPr/>
      </dsp:nvSpPr>
      <dsp:spPr>
        <a:xfrm>
          <a:off x="3500655" y="812914"/>
          <a:ext cx="3059169" cy="424926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>
              <a:solidFill>
                <a:schemeClr val="tx1"/>
              </a:solidFill>
            </a:rPr>
            <a:t>iSpring Learn</a:t>
          </a:r>
          <a:endParaRPr lang="ru-RU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Coursera</a:t>
          </a:r>
          <a:endParaRPr lang="ru-RU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err="1"/>
            <a:t>Универсариум</a:t>
          </a:r>
          <a:endParaRPr lang="ru-RU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</dsp:txBody>
      <dsp:txXfrm>
        <a:off x="3500655" y="812914"/>
        <a:ext cx="3059169" cy="4249260"/>
      </dsp:txXfrm>
    </dsp:sp>
    <dsp:sp modelId="{869E6585-1C72-4E82-914E-39E2C4E28665}">
      <dsp:nvSpPr>
        <dsp:cNvPr id="0" name=""/>
        <dsp:cNvSpPr/>
      </dsp:nvSpPr>
      <dsp:spPr>
        <a:xfrm>
          <a:off x="6820373" y="262817"/>
          <a:ext cx="3059169" cy="62859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Наши преимущества</a:t>
          </a:r>
        </a:p>
      </dsp:txBody>
      <dsp:txXfrm>
        <a:off x="6820373" y="262817"/>
        <a:ext cx="3059169" cy="628598"/>
      </dsp:txXfrm>
    </dsp:sp>
    <dsp:sp modelId="{0C85A15E-56D2-44B3-8E52-7FFFB1AE2983}">
      <dsp:nvSpPr>
        <dsp:cNvPr id="0" name=""/>
        <dsp:cNvSpPr/>
      </dsp:nvSpPr>
      <dsp:spPr>
        <a:xfrm>
          <a:off x="6820373" y="795534"/>
          <a:ext cx="3059169" cy="424926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ru-RU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Бесплатный тариф с неограниченным количеством курсов и учеников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Много форматов для теории и практики</a:t>
          </a:r>
          <a:endParaRPr lang="ru-RU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Наличие рассылок, создание форумов для обсуждений</a:t>
          </a:r>
          <a:endParaRPr lang="ru-RU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Настройка условий и оформления сертификатов</a:t>
          </a:r>
          <a:endParaRPr lang="ru-RU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Мобильные приложения для Android и iOS</a:t>
          </a:r>
        </a:p>
      </dsp:txBody>
      <dsp:txXfrm>
        <a:off x="6820373" y="795534"/>
        <a:ext cx="3059169" cy="42492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27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431800" y="2181695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Разработка и продажа онлайн-курса на платформе </a:t>
            </a:r>
            <a:r>
              <a:rPr lang="en-US" sz="4400" dirty="0"/>
              <a:t>Stepik</a:t>
            </a:r>
            <a:endParaRPr lang="ru-RU" sz="4400" dirty="0"/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sp>
        <p:nvSpPr>
          <p:cNvPr id="2" name="AutoShape 2" descr="https://yt3.ggpht.com/ytc/AKedOLRa1oL-KgVOHv-eloiHs5WUK9kFvYVzo2tuGVc3=s900-c-k-c0x00ffffff-no-rj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6176" y="314995"/>
            <a:ext cx="2376264" cy="9505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919850" y="3634317"/>
            <a:ext cx="3528392" cy="201370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dirty="0"/>
              <a:t>Алина Лихачева-лидер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dirty="0"/>
              <a:t>Участник «Техно-</a:t>
            </a:r>
            <a:r>
              <a:rPr lang="ru-RU" sz="1600" dirty="0" err="1"/>
              <a:t>Хакатона</a:t>
            </a:r>
            <a:r>
              <a:rPr lang="ru-RU" sz="1600" dirty="0"/>
              <a:t> по направлению НТИ </a:t>
            </a:r>
            <a:r>
              <a:rPr lang="ru-RU" sz="1600" dirty="0" err="1"/>
              <a:t>Технонет</a:t>
            </a:r>
            <a:r>
              <a:rPr lang="ru-RU" sz="1600" dirty="0"/>
              <a:t>», победитель образовательной программы в сфере IT на базе образовательного центра «Сириус» в городе Сочи для Роснефть-классов.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/>
              <a:t>Разработка курса, продвижение курса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6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xmlns="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5378762" y="3771379"/>
            <a:ext cx="3960441" cy="126767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dirty="0"/>
              <a:t>Софья Караваева-помощник</a:t>
            </a:r>
          </a:p>
          <a:p>
            <a:pPr>
              <a:lnSpc>
                <a:spcPct val="80000"/>
              </a:lnSpc>
              <a:defRPr/>
            </a:pPr>
            <a:r>
              <a:rPr lang="ru-RU" sz="1600" dirty="0"/>
              <a:t>Участник «Техно-</a:t>
            </a:r>
            <a:r>
              <a:rPr lang="ru-RU" sz="1600" dirty="0" err="1"/>
              <a:t>Хакатона</a:t>
            </a:r>
            <a:r>
              <a:rPr lang="ru-RU" sz="1600" dirty="0"/>
              <a:t> по направлению НТИ </a:t>
            </a:r>
            <a:r>
              <a:rPr lang="ru-RU" sz="1600" dirty="0" err="1"/>
              <a:t>Технонет</a:t>
            </a:r>
            <a:r>
              <a:rPr lang="ru-RU" sz="1600" dirty="0"/>
              <a:t>»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/>
              <a:t>Разработка курса, анализ онлайн-платформ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100" b="1" dirty="0">
              <a:solidFill>
                <a:srgbClr val="1B1464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82B7FA2-85D5-46A9-9DCE-3640701C90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76" t="-70" r="12498"/>
          <a:stretch/>
        </p:blipFill>
        <p:spPr>
          <a:xfrm>
            <a:off x="5688385" y="1019075"/>
            <a:ext cx="2520280" cy="242108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B2101052-1564-45A2-89B9-46A8A285E3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3" b="14875"/>
          <a:stretch/>
        </p:blipFill>
        <p:spPr bwMode="auto">
          <a:xfrm>
            <a:off x="1295896" y="1019075"/>
            <a:ext cx="2414488" cy="239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0" y="3847190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93500" y="147170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5750506"/>
              </p:ext>
            </p:extLst>
          </p:nvPr>
        </p:nvGraphicFramePr>
        <p:xfrm>
          <a:off x="94648" y="1054773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6AEFEE4D-BF2F-49A6-A581-E76425187718}"/>
              </a:ext>
            </a:extLst>
          </p:cNvPr>
          <p:cNvGrpSpPr/>
          <p:nvPr/>
        </p:nvGrpSpPr>
        <p:grpSpPr>
          <a:xfrm>
            <a:off x="3273604" y="2605099"/>
            <a:ext cx="6467321" cy="1019949"/>
            <a:chOff x="3437146" y="167364"/>
            <a:chExt cx="6357475" cy="1332392"/>
          </a:xfrm>
        </p:grpSpPr>
        <p:sp>
          <p:nvSpPr>
            <p:cNvPr id="9" name="Прямоугольник: скругленные верхние углы 8">
              <a:extLst>
                <a:ext uri="{FF2B5EF4-FFF2-40B4-BE49-F238E27FC236}">
                  <a16:creationId xmlns:a16="http://schemas.microsoft.com/office/drawing/2014/main" xmlns="" id="{173FB615-31A7-43FF-A1A0-6E68F228DD41}"/>
                </a:ext>
              </a:extLst>
            </p:cNvPr>
            <p:cNvSpPr/>
            <p:nvPr/>
          </p:nvSpPr>
          <p:spPr>
            <a:xfrm rot="5400000">
              <a:off x="5877891" y="-2254143"/>
              <a:ext cx="1332392" cy="6175406"/>
            </a:xfrm>
            <a:prstGeom prst="round2SameRect">
              <a:avLst/>
            </a:prstGeom>
            <a:solidFill>
              <a:srgbClr val="A4D4E2"/>
            </a:solidFill>
            <a:ln>
              <a:solidFill>
                <a:srgbClr val="A4D4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: скругленные верхние углы 4">
              <a:extLst>
                <a:ext uri="{FF2B5EF4-FFF2-40B4-BE49-F238E27FC236}">
                  <a16:creationId xmlns:a16="http://schemas.microsoft.com/office/drawing/2014/main" xmlns="" id="{1FE0458A-7BA3-4897-9325-A63372534C6D}"/>
                </a:ext>
              </a:extLst>
            </p:cNvPr>
            <p:cNvSpPr txBox="1"/>
            <p:nvPr/>
          </p:nvSpPr>
          <p:spPr>
            <a:xfrm>
              <a:off x="3437146" y="247489"/>
              <a:ext cx="6357475" cy="11599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285750" lvl="1" indent="-28575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4000" dirty="0"/>
                <a:t>Страх взаимодействия с людьми </a:t>
              </a:r>
              <a:endParaRPr lang="ru-RU" sz="4000" kern="1200" dirty="0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B30850B5-7753-41BD-958D-1D135B12EA32}"/>
              </a:ext>
            </a:extLst>
          </p:cNvPr>
          <p:cNvGrpSpPr/>
          <p:nvPr/>
        </p:nvGrpSpPr>
        <p:grpSpPr>
          <a:xfrm>
            <a:off x="234689" y="2480743"/>
            <a:ext cx="3120718" cy="1268660"/>
            <a:chOff x="-3307709" y="2684691"/>
            <a:chExt cx="3621219" cy="1791812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xmlns="" id="{A4BE5386-3A07-417A-88BA-C518CB27CDEF}"/>
                </a:ext>
              </a:extLst>
            </p:cNvPr>
            <p:cNvSpPr/>
            <p:nvPr/>
          </p:nvSpPr>
          <p:spPr>
            <a:xfrm>
              <a:off x="-3210784" y="2684691"/>
              <a:ext cx="3439102" cy="1791812"/>
            </a:xfrm>
            <a:prstGeom prst="roundRect">
              <a:avLst/>
            </a:prstGeom>
            <a:solidFill>
              <a:srgbClr val="008C9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13" name="Прямоугольник: скругленные углы 4">
              <a:extLst>
                <a:ext uri="{FF2B5EF4-FFF2-40B4-BE49-F238E27FC236}">
                  <a16:creationId xmlns:a16="http://schemas.microsoft.com/office/drawing/2014/main" xmlns="" id="{774B1FA8-1E49-415A-88E8-EB6C473BA39E}"/>
                </a:ext>
              </a:extLst>
            </p:cNvPr>
            <p:cNvSpPr txBox="1"/>
            <p:nvPr/>
          </p:nvSpPr>
          <p:spPr>
            <a:xfrm>
              <a:off x="-3307709" y="2847157"/>
              <a:ext cx="3621219" cy="14537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76200" rIns="1524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4400" dirty="0"/>
                <a:t>Социофоб</a:t>
              </a:r>
              <a:endParaRPr lang="ru-RU" sz="4400" kern="120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E551C9F-EF3D-45DF-B52F-AC61A971EC86}"/>
              </a:ext>
            </a:extLst>
          </p:cNvPr>
          <p:cNvSpPr txBox="1"/>
          <p:nvPr/>
        </p:nvSpPr>
        <p:spPr>
          <a:xfrm>
            <a:off x="385990" y="4824203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Создание курса с удобным для всех форматом обучения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60288" y="236149"/>
            <a:ext cx="10069463" cy="982800"/>
          </a:xfrm>
        </p:spPr>
        <p:txBody>
          <a:bodyPr lIns="720000"/>
          <a:lstStyle/>
          <a:p>
            <a:r>
              <a:rPr lang="ru-RU" sz="4800" dirty="0">
                <a:latin typeface="+mn-lt"/>
              </a:rPr>
              <a:t>О проекте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6336704" cy="3744416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440" y="1511670"/>
            <a:ext cx="3618518" cy="36185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39C05D5-5E02-4E58-B860-6D5A557EC319}"/>
              </a:ext>
            </a:extLst>
          </p:cNvPr>
          <p:cNvSpPr txBox="1"/>
          <p:nvPr/>
        </p:nvSpPr>
        <p:spPr>
          <a:xfrm>
            <a:off x="215776" y="1395115"/>
            <a:ext cx="578624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Теоретическая часть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Интересные практики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Тесты по пройденному модулю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E31E64D-8249-4E32-89B8-61B6176AE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667" y="2828898"/>
            <a:ext cx="2581635" cy="19243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8E88DEC-0001-4D29-9356-8C266B1314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8667" y="3496635"/>
            <a:ext cx="2811009" cy="20928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54963"/>
            <a:ext cx="10069463" cy="982800"/>
          </a:xfrm>
        </p:spPr>
        <p:txBody>
          <a:bodyPr lIns="720000"/>
          <a:lstStyle/>
          <a:p>
            <a:r>
              <a:rPr lang="ru-RU" sz="4800" dirty="0">
                <a:latin typeface="+mn-lt"/>
              </a:rPr>
              <a:t>Онлайн-курс: </a:t>
            </a:r>
            <a:r>
              <a:rPr lang="ru-RU" sz="4800" dirty="0" err="1">
                <a:latin typeface="+mn-lt"/>
              </a:rPr>
              <a:t>визуал</a:t>
            </a:r>
            <a:endParaRPr lang="ru-RU" sz="4800" dirty="0">
              <a:latin typeface="+mn-lt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6336704" cy="3744416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3C3D689D-2DD0-4B06-875D-EAE9F7608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21" y="927837"/>
            <a:ext cx="3045987" cy="459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4CD4CB86-953E-4297-A4E4-084642486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690" y="927837"/>
            <a:ext cx="3045988" cy="462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xmlns="" id="{6F622E26-CB3D-46EB-B80E-F1F7D0BAB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659" y="921772"/>
            <a:ext cx="2901973" cy="463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48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54963"/>
            <a:ext cx="10069463" cy="982800"/>
          </a:xfrm>
        </p:spPr>
        <p:txBody>
          <a:bodyPr lIns="720000"/>
          <a:lstStyle/>
          <a:p>
            <a:r>
              <a:rPr lang="ru-RU" sz="4800" dirty="0">
                <a:latin typeface="+mn-lt"/>
              </a:rPr>
              <a:t>Онлайн-курс: содержание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6336704" cy="3744416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xmlns="" id="{F82F2272-47AA-418F-A658-EC60F55F3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864" y="958684"/>
            <a:ext cx="3112377" cy="458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xmlns="" id="{E37D3980-C0F9-41F2-A0F6-CDAF95EEF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5" b="11359"/>
          <a:stretch/>
        </p:blipFill>
        <p:spPr bwMode="auto">
          <a:xfrm>
            <a:off x="5915761" y="963067"/>
            <a:ext cx="3147768" cy="458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601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77632" y="-12929"/>
            <a:ext cx="10069463" cy="982800"/>
          </a:xfrm>
        </p:spPr>
        <p:txBody>
          <a:bodyPr lIns="720000"/>
          <a:lstStyle/>
          <a:p>
            <a:r>
              <a:rPr lang="ru-RU" sz="4800" dirty="0">
                <a:latin typeface="+mn-lt"/>
              </a:rPr>
              <a:t>Тестирование на курсе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6336704" cy="3744416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6B13243-48D1-4C62-8095-F3E9C9DB2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830" y="928633"/>
            <a:ext cx="2897923" cy="464294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308485A-65AE-4EE4-96A5-081CFC067D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4557" y="949252"/>
            <a:ext cx="2897923" cy="46429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9234743-D1AA-476A-B78C-F5EE333A99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0399" y="928633"/>
            <a:ext cx="2808312" cy="464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373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60288" y="149086"/>
            <a:ext cx="9937104" cy="942942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Первые результаты апробации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6336704" cy="3744416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F3E1DE94-3DF2-4297-A1CA-277D89319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842" y="1128541"/>
            <a:ext cx="4197452" cy="143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xmlns="" id="{F8CFCDFA-E98F-40CA-859E-3EFB10B0E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69" y="2654055"/>
            <a:ext cx="4876683" cy="286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xmlns="" id="{1AA86D93-AB87-4F8A-801F-D2E884626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18" y="2365972"/>
            <a:ext cx="4212918" cy="315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ED3A121-321B-45B8-9DFA-3472426DEB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546" y="1017666"/>
            <a:ext cx="4076701" cy="118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75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314995"/>
            <a:ext cx="9721080" cy="982800"/>
          </a:xfrm>
        </p:spPr>
        <p:txBody>
          <a:bodyPr lIns="720000"/>
          <a:lstStyle/>
          <a:p>
            <a:r>
              <a:rPr lang="ru-RU" sz="3200" dirty="0">
                <a:ea typeface="MS Gothic" pitchFamily="49" charset="-128"/>
              </a:rPr>
              <a:t>Роль проекта в обеспечении </a:t>
            </a:r>
            <a:br>
              <a:rPr lang="ru-RU" sz="3200" dirty="0">
                <a:ea typeface="MS Gothic" pitchFamily="49" charset="-128"/>
              </a:rPr>
            </a:br>
            <a:r>
              <a:rPr lang="ru-RU" sz="3200" dirty="0">
                <a:ea typeface="MS Gothic" pitchFamily="49" charset="-128"/>
              </a:rPr>
              <a:t>технологического суверенитета страны</a:t>
            </a:r>
            <a:endParaRPr sz="32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407412"/>
              </p:ext>
            </p:extLst>
          </p:nvPr>
        </p:nvGraphicFramePr>
        <p:xfrm>
          <a:off x="395796" y="1755155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Импортозамещение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Название используемой сквозной технологии/ </a:t>
                      </a:r>
                    </a:p>
                    <a:p>
                      <a:r>
                        <a:rPr lang="ru-RU" dirty="0"/>
                        <a:t>                   не использует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472" y="4447889"/>
            <a:ext cx="241002" cy="21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991AC8C-550E-45CA-8EA5-5FB5D74A90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796" y="4784581"/>
            <a:ext cx="9433048" cy="726261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xmlns="" id="{8016B90D-A2F4-4234-AAE1-0D4DCD4DF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104" y="2489405"/>
            <a:ext cx="241001" cy="21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224" y="3627363"/>
            <a:ext cx="241002" cy="21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D609BD8-D6D7-48A9-9FB9-079464E7F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1031" y="1395509"/>
            <a:ext cx="3410172" cy="41879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8705870-0E2B-4D8F-B1C5-59D4F5A5DDB1}"/>
              </a:ext>
            </a:extLst>
          </p:cNvPr>
          <p:cNvSpPr txBox="1"/>
          <p:nvPr/>
        </p:nvSpPr>
        <p:spPr>
          <a:xfrm>
            <a:off x="338437" y="1236456"/>
            <a:ext cx="66247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Наша </a:t>
            </a:r>
            <a:r>
              <a:rPr lang="ru-RU" sz="2000" b="1" dirty="0"/>
              <a:t>целевая аудитория </a:t>
            </a:r>
            <a:r>
              <a:rPr lang="ru-RU" sz="2000" dirty="0"/>
              <a:t>– мужчины и женщины всех возрастов, представители среднего класса, со стабильным доходом, не требуется иметь какое-либо образование и навыки.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4DED6D0-4818-4A22-8DFD-4B3E15D80C66}"/>
              </a:ext>
            </a:extLst>
          </p:cNvPr>
          <p:cNvSpPr txBox="1"/>
          <p:nvPr/>
        </p:nvSpPr>
        <p:spPr>
          <a:xfrm>
            <a:off x="245393" y="3020890"/>
            <a:ext cx="38178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8C9D"/>
                </a:solidFill>
              </a:rPr>
              <a:t>74% населения России пользовались или пользуются онлайн-курсами</a:t>
            </a:r>
          </a:p>
        </p:txBody>
      </p:sp>
      <p:pic>
        <p:nvPicPr>
          <p:cNvPr id="2050" name="Picture 2" descr="Мужское женское: векторные изображения и иллюстрации, которые можно скачать  бесплатно | Freepik">
            <a:extLst>
              <a:ext uri="{FF2B5EF4-FFF2-40B4-BE49-F238E27FC236}">
                <a16:creationId xmlns:a16="http://schemas.microsoft.com/office/drawing/2014/main" xmlns="" id="{5B7DCBE1-3319-4C0D-B1DB-875F81EA92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4" t="8095" r="10634" b="50000"/>
          <a:stretch/>
        </p:blipFill>
        <p:spPr bwMode="auto">
          <a:xfrm>
            <a:off x="4113872" y="2711965"/>
            <a:ext cx="2741919" cy="145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76F3666-7B6D-42B4-945E-B0EBA6F96F8B}"/>
              </a:ext>
            </a:extLst>
          </p:cNvPr>
          <p:cNvSpPr txBox="1"/>
          <p:nvPr/>
        </p:nvSpPr>
        <p:spPr>
          <a:xfrm>
            <a:off x="4326386" y="4230374"/>
            <a:ext cx="2809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8C9D"/>
                </a:solidFill>
              </a:rPr>
              <a:t>60%      40%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1BE8D6-196E-41C8-BA47-838D526FF8FF}"/>
              </a:ext>
            </a:extLst>
          </p:cNvPr>
          <p:cNvSpPr txBox="1"/>
          <p:nvPr/>
        </p:nvSpPr>
        <p:spPr>
          <a:xfrm>
            <a:off x="4680272" y="1091156"/>
            <a:ext cx="5178390" cy="4281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dirty="0">
                <a:effectLst/>
              </a:rPr>
              <a:t>PAM (</a:t>
            </a:r>
            <a:r>
              <a:rPr lang="ru-RU" sz="1200" b="1" dirty="0" err="1">
                <a:effectLst/>
              </a:rPr>
              <a:t>Potential</a:t>
            </a:r>
            <a:r>
              <a:rPr lang="ru-RU" sz="1200" b="1" dirty="0">
                <a:effectLst/>
              </a:rPr>
              <a:t> </a:t>
            </a:r>
            <a:r>
              <a:rPr lang="ru-RU" sz="1200" b="1" dirty="0" err="1">
                <a:effectLst/>
              </a:rPr>
              <a:t>Available</a:t>
            </a:r>
            <a:r>
              <a:rPr lang="ru-RU" sz="1200" b="1" dirty="0">
                <a:effectLst/>
              </a:rPr>
              <a:t> </a:t>
            </a:r>
            <a:r>
              <a:rPr lang="ru-RU" sz="1200" b="1" dirty="0" err="1">
                <a:effectLst/>
              </a:rPr>
              <a:t>Market</a:t>
            </a:r>
            <a:r>
              <a:rPr lang="ru-RU" sz="1200" b="1" dirty="0">
                <a:effectLst/>
              </a:rPr>
              <a:t>) – </a:t>
            </a:r>
            <a:r>
              <a:rPr lang="ru-RU" sz="1200" b="0" dirty="0">
                <a:effectLst/>
              </a:rPr>
              <a:t>Потенциальный объем рынка </a:t>
            </a:r>
          </a:p>
          <a:p>
            <a:pPr algn="l"/>
            <a:r>
              <a:rPr lang="ru-RU" sz="1200" b="0" dirty="0">
                <a:effectLst/>
              </a:rPr>
              <a:t>Это все люди / организации, которые могут стать вашими клиентами сейчас и в обозримом будущем. Учитывается тренд роста на ближайшие 5 лет. PAM может </a:t>
            </a:r>
            <a:r>
              <a:rPr lang="ru-RU" sz="1200" b="0" dirty="0" err="1">
                <a:effectLst/>
              </a:rPr>
              <a:t>расчитываться</a:t>
            </a:r>
            <a:r>
              <a:rPr lang="ru-RU" sz="1200" b="0" dirty="0">
                <a:effectLst/>
              </a:rPr>
              <a:t> как с </a:t>
            </a:r>
            <a:r>
              <a:rPr lang="ru-RU" sz="1200" b="0" dirty="0" err="1">
                <a:effectLst/>
              </a:rPr>
              <a:t>гео</a:t>
            </a:r>
            <a:r>
              <a:rPr lang="ru-RU" sz="1200" b="0" dirty="0">
                <a:effectLst/>
              </a:rPr>
              <a:t> привязкой, так и без. Если продукт или услуга планируется реализовываться на территории России, то рынок считается для РФ. Если на несколько стран, то аудитории суммируются.</a:t>
            </a:r>
          </a:p>
          <a:p>
            <a:pPr algn="l"/>
            <a:endParaRPr lang="ru-RU" sz="1200" b="1" dirty="0">
              <a:effectLst/>
            </a:endParaRPr>
          </a:p>
          <a:p>
            <a:pPr algn="l"/>
            <a:r>
              <a:rPr lang="ru-RU" sz="1200" b="1" dirty="0">
                <a:effectLst/>
              </a:rPr>
              <a:t>TAM (</a:t>
            </a:r>
            <a:r>
              <a:rPr lang="ru-RU" sz="1200" b="1" dirty="0" err="1">
                <a:effectLst/>
              </a:rPr>
              <a:t>Total</a:t>
            </a:r>
            <a:r>
              <a:rPr lang="ru-RU" sz="1200" b="1" dirty="0">
                <a:effectLst/>
              </a:rPr>
              <a:t> </a:t>
            </a:r>
            <a:r>
              <a:rPr lang="ru-RU" sz="1200" b="1" dirty="0" err="1">
                <a:effectLst/>
              </a:rPr>
              <a:t>Addressable</a:t>
            </a:r>
            <a:r>
              <a:rPr lang="ru-RU" sz="1200" b="1" dirty="0">
                <a:effectLst/>
              </a:rPr>
              <a:t> </a:t>
            </a:r>
            <a:r>
              <a:rPr lang="ru-RU" sz="1200" b="1" dirty="0" err="1">
                <a:effectLst/>
              </a:rPr>
              <a:t>Market</a:t>
            </a:r>
            <a:r>
              <a:rPr lang="ru-RU" sz="1200" b="1" dirty="0">
                <a:effectLst/>
              </a:rPr>
              <a:t>) – </a:t>
            </a:r>
            <a:r>
              <a:rPr lang="ru-RU" sz="1200" b="0" dirty="0">
                <a:effectLst/>
              </a:rPr>
              <a:t>Общий объем целевого рынка</a:t>
            </a:r>
          </a:p>
          <a:p>
            <a:pPr algn="l"/>
            <a:r>
              <a:rPr lang="ru-RU" sz="1200" b="0" dirty="0">
                <a:effectLst/>
              </a:rPr>
              <a:t>Это клиенты, имеющие потребность, но </a:t>
            </a:r>
            <a:r>
              <a:rPr lang="ru-RU" sz="1200" b="1" dirty="0">
                <a:effectLst/>
              </a:rPr>
              <a:t>не обязательно готовые платить</a:t>
            </a:r>
            <a:r>
              <a:rPr lang="ru-RU" sz="1200" b="0" dirty="0">
                <a:effectLst/>
              </a:rPr>
              <a:t> за ваше или аналогичное решение.</a:t>
            </a:r>
          </a:p>
          <a:p>
            <a:pPr algn="l"/>
            <a:endParaRPr lang="ru-RU" sz="1200" b="1" dirty="0">
              <a:effectLst/>
            </a:endParaRPr>
          </a:p>
          <a:p>
            <a:pPr algn="l"/>
            <a:r>
              <a:rPr lang="ru-RU" sz="1200" b="1" dirty="0">
                <a:effectLst/>
              </a:rPr>
              <a:t>SAM (</a:t>
            </a:r>
            <a:r>
              <a:rPr lang="ru-RU" sz="1200" b="1" dirty="0" err="1">
                <a:effectLst/>
              </a:rPr>
              <a:t>Serviceable</a:t>
            </a:r>
            <a:r>
              <a:rPr lang="ru-RU" sz="1200" b="1" dirty="0">
                <a:effectLst/>
              </a:rPr>
              <a:t> </a:t>
            </a:r>
            <a:r>
              <a:rPr lang="ru-RU" sz="1200" b="1" dirty="0" err="1">
                <a:effectLst/>
              </a:rPr>
              <a:t>Available</a:t>
            </a:r>
            <a:r>
              <a:rPr lang="ru-RU" sz="1200" b="1" dirty="0">
                <a:effectLst/>
              </a:rPr>
              <a:t> </a:t>
            </a:r>
            <a:r>
              <a:rPr lang="ru-RU" sz="1200" b="1" dirty="0" err="1">
                <a:effectLst/>
              </a:rPr>
              <a:t>Market</a:t>
            </a:r>
            <a:r>
              <a:rPr lang="ru-RU" sz="1200" b="1" dirty="0">
                <a:effectLst/>
              </a:rPr>
              <a:t>) – </a:t>
            </a:r>
            <a:r>
              <a:rPr lang="ru-RU" sz="1200" b="0" dirty="0">
                <a:effectLst/>
              </a:rPr>
              <a:t>Доступный объем рынка </a:t>
            </a:r>
          </a:p>
          <a:p>
            <a:pPr algn="l"/>
            <a:r>
              <a:rPr lang="ru-RU" sz="1200" b="0" dirty="0">
                <a:effectLst/>
              </a:rPr>
              <a:t>Это та часть общего целевого рынка, которая уже пользуется вашим продуктом и продуктами конкурентов.</a:t>
            </a:r>
          </a:p>
          <a:p>
            <a:pPr algn="l"/>
            <a:endParaRPr lang="ru-RU" sz="1200" b="1" dirty="0">
              <a:effectLst/>
            </a:endParaRPr>
          </a:p>
          <a:p>
            <a:pPr algn="l"/>
            <a:r>
              <a:rPr lang="ru-RU" sz="1200" b="1" dirty="0">
                <a:effectLst/>
              </a:rPr>
              <a:t>SOM (</a:t>
            </a:r>
            <a:r>
              <a:rPr lang="ru-RU" sz="1200" b="1" dirty="0" err="1">
                <a:effectLst/>
              </a:rPr>
              <a:t>Serviceable</a:t>
            </a:r>
            <a:r>
              <a:rPr lang="ru-RU" sz="1200" b="1" dirty="0">
                <a:effectLst/>
              </a:rPr>
              <a:t> &amp; </a:t>
            </a:r>
            <a:r>
              <a:rPr lang="ru-RU" sz="1200" b="1" dirty="0" err="1">
                <a:effectLst/>
              </a:rPr>
              <a:t>Obtainable</a:t>
            </a:r>
            <a:r>
              <a:rPr lang="ru-RU" sz="1200" b="1" dirty="0">
                <a:effectLst/>
              </a:rPr>
              <a:t> </a:t>
            </a:r>
            <a:r>
              <a:rPr lang="ru-RU" sz="1200" b="1" dirty="0" err="1">
                <a:effectLst/>
              </a:rPr>
              <a:t>Market</a:t>
            </a:r>
            <a:r>
              <a:rPr lang="ru-RU" sz="1200" b="1" dirty="0">
                <a:effectLst/>
              </a:rPr>
              <a:t>) – </a:t>
            </a:r>
            <a:r>
              <a:rPr lang="ru-RU" sz="1200" b="0" dirty="0">
                <a:effectLst/>
              </a:rPr>
              <a:t>Реально достижимый объем рынка </a:t>
            </a:r>
          </a:p>
          <a:p>
            <a:pPr algn="l"/>
            <a:r>
              <a:rPr lang="ru-RU" sz="1200" b="0" dirty="0">
                <a:effectLst/>
              </a:rPr>
              <a:t>Это та доля от доступного рынка, которую вы можете захватить в соответствии со своими производственными, логистическими, торговыми и маркетинговыми возможностями. Действиями и влиянием ваших конкурентов, ожидаемыми рыночными тенденциями и сезонностью. Зависит от монетизации и каналов продаж</a:t>
            </a:r>
          </a:p>
          <a:p>
            <a:pPr algn="l"/>
            <a:endParaRPr lang="ru-RU" sz="1200" dirty="0"/>
          </a:p>
          <a:p>
            <a:endParaRPr lang="ru-RU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1858354"/>
              </p:ext>
            </p:extLst>
          </p:nvPr>
        </p:nvGraphicFramePr>
        <p:xfrm>
          <a:off x="20138" y="595135"/>
          <a:ext cx="10040350" cy="5075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2541A6A-F458-43D6-B699-36E193576E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0252" y="1899171"/>
            <a:ext cx="1080120" cy="1080120"/>
          </a:xfrm>
          <a:prstGeom prst="rect">
            <a:avLst/>
          </a:prstGeom>
        </p:spPr>
      </p:pic>
      <p:pic>
        <p:nvPicPr>
          <p:cNvPr id="8" name="Рисунок 7" descr="https://svetak.ru/images/004/144/915/4144915/770x/universarium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00" y="4643991"/>
            <a:ext cx="2160240" cy="802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2AABEE6-555F-4909-8AD0-03A333993B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6950" y="3453026"/>
            <a:ext cx="2206723" cy="6908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44262" y="-2410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003173"/>
              </p:ext>
            </p:extLst>
          </p:nvPr>
        </p:nvGraphicFramePr>
        <p:xfrm>
          <a:off x="143768" y="1080000"/>
          <a:ext cx="9792595" cy="4419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17584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993428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993428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174003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1799707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418588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8239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Каналы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сбыта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418588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3987292" y="1538006"/>
            <a:ext cx="19442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  <a:p>
            <a:pPr marL="15875" indent="-15875" algn="ctr">
              <a:buFont typeface="Arial" panose="020B0604020202020204" pitchFamily="34" charset="0"/>
              <a:buChar char="•"/>
            </a:pPr>
            <a:r>
              <a:rPr lang="ru-RU" dirty="0"/>
              <a:t>Новизна</a:t>
            </a:r>
          </a:p>
          <a:p>
            <a:pPr marL="15875" indent="-15875" algn="ctr">
              <a:buFont typeface="Arial" panose="020B0604020202020204" pitchFamily="34" charset="0"/>
              <a:buChar char="•"/>
            </a:pPr>
            <a:r>
              <a:rPr lang="ru-RU" dirty="0"/>
              <a:t>Изготовление на заказ</a:t>
            </a:r>
          </a:p>
          <a:p>
            <a:pPr marL="15875" indent="-15875" algn="ctr">
              <a:buFont typeface="Arial" panose="020B0604020202020204" pitchFamily="34" charset="0"/>
              <a:buChar char="•"/>
            </a:pPr>
            <a:r>
              <a:rPr lang="ru-RU" dirty="0"/>
              <a:t>Цена</a:t>
            </a:r>
          </a:p>
          <a:p>
            <a:pPr marL="15875" indent="-15875" algn="ctr">
              <a:buFont typeface="Arial" panose="020B0604020202020204" pitchFamily="34" charset="0"/>
              <a:buChar char="•"/>
            </a:pPr>
            <a:r>
              <a:rPr lang="ru-RU" dirty="0"/>
              <a:t>Доступность</a:t>
            </a:r>
          </a:p>
          <a:p>
            <a:pPr marL="15875" indent="-15875" algn="ctr">
              <a:buFont typeface="Arial" panose="020B0604020202020204" pitchFamily="34" charset="0"/>
              <a:buChar char="•"/>
            </a:pPr>
            <a:r>
              <a:rPr lang="ru-RU" dirty="0"/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084737" y="2655768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/>
              <a:t>Прямые: </a:t>
            </a:r>
            <a:endParaRPr lang="en-US" dirty="0"/>
          </a:p>
          <a:p>
            <a:pPr algn="ctr"/>
            <a:r>
              <a:rPr lang="ru-RU" dirty="0"/>
              <a:t>продажа </a:t>
            </a:r>
            <a:endParaRPr lang="en-US" dirty="0"/>
          </a:p>
          <a:p>
            <a:pPr algn="ctr"/>
            <a:r>
              <a:rPr lang="ru-RU" dirty="0"/>
              <a:t>через интернет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5995665" y="1424662"/>
            <a:ext cx="2108057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ru-RU" sz="1600" dirty="0"/>
          </a:p>
          <a:p>
            <a:pPr indent="7938" algn="ctr">
              <a:buFont typeface="Arial" panose="020B0604020202020204" pitchFamily="34" charset="0"/>
              <a:buChar char="•"/>
            </a:pPr>
            <a:r>
              <a:rPr lang="ru-RU" sz="1600" dirty="0"/>
              <a:t>Автоматизированное обслуживание</a:t>
            </a:r>
          </a:p>
          <a:p>
            <a:pPr indent="7938" algn="ctr">
              <a:buFont typeface="Arial" panose="020B0604020202020204" pitchFamily="34" charset="0"/>
              <a:buChar char="•"/>
            </a:pPr>
            <a:r>
              <a:rPr lang="ru-RU" sz="1600" dirty="0"/>
              <a:t>Сообщества</a:t>
            </a:r>
          </a:p>
          <a:p>
            <a:pPr algn="ctr"/>
            <a:endParaRPr lang="ru-RU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4792341" y="4382881"/>
            <a:ext cx="5040314" cy="98488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algn="ctr"/>
            <a:endParaRPr lang="ru-RU" sz="1600" dirty="0"/>
          </a:p>
          <a:p>
            <a:pPr marL="15875" indent="-15875" algn="ctr">
              <a:buFont typeface="Arial" panose="020B0604020202020204" pitchFamily="34" charset="0"/>
              <a:buChar char="•"/>
            </a:pPr>
            <a:r>
              <a:rPr lang="ru-RU" sz="1600" dirty="0"/>
              <a:t>Разовые сделки</a:t>
            </a:r>
          </a:p>
          <a:p>
            <a:pPr marL="15875" indent="-15875" algn="ctr">
              <a:buFont typeface="Arial" panose="020B0604020202020204" pitchFamily="34" charset="0"/>
              <a:buChar char="•"/>
            </a:pPr>
            <a:r>
              <a:rPr lang="ru-RU" sz="1600" dirty="0"/>
              <a:t>Продажа продукта </a:t>
            </a:r>
          </a:p>
          <a:p>
            <a:pPr marL="15875" indent="-15875" algn="ctr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5875" indent="-15875" algn="ctr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5875" indent="-15875" algn="ctr">
              <a:buFont typeface="Arial" panose="020B0604020202020204" pitchFamily="34" charset="0"/>
              <a:buChar char="•"/>
            </a:pPr>
            <a:r>
              <a:rPr lang="ru-RU" sz="1600" dirty="0"/>
              <a:t>Плата за использование</a:t>
            </a:r>
          </a:p>
          <a:p>
            <a:pPr marL="15875" indent="-15875" algn="ctr">
              <a:buFont typeface="Arial" panose="020B0604020202020204" pitchFamily="34" charset="0"/>
              <a:buChar char="•"/>
            </a:pPr>
            <a:r>
              <a:rPr lang="ru-RU" sz="1600" dirty="0"/>
              <a:t>Оплата подписки</a:t>
            </a:r>
          </a:p>
          <a:p>
            <a:pPr algn="ctr"/>
            <a:endParaRPr lang="ru-RU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1856164" y="3182288"/>
            <a:ext cx="2108737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dirty="0"/>
              <a:t>Консультация со специалистом</a:t>
            </a:r>
          </a:p>
          <a:p>
            <a:pPr algn="ctr"/>
            <a:r>
              <a:rPr lang="ru-RU" sz="1600" dirty="0"/>
              <a:t>Расходы на рекламу</a:t>
            </a:r>
          </a:p>
          <a:p>
            <a:pPr algn="ctr"/>
            <a:endParaRPr lang="ru-RU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AE428-4C2F-4E0C-8D37-FD408E4E4639}"/>
              </a:ext>
            </a:extLst>
          </p:cNvPr>
          <p:cNvSpPr txBox="1"/>
          <p:nvPr/>
        </p:nvSpPr>
        <p:spPr>
          <a:xfrm>
            <a:off x="1980105" y="1670883"/>
            <a:ext cx="186852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dirty="0"/>
              <a:t>Разработка и продвижение </a:t>
            </a:r>
            <a:r>
              <a:rPr lang="en-US" sz="1600" dirty="0"/>
              <a:t>        </a:t>
            </a:r>
            <a:r>
              <a:rPr lang="ru-RU" sz="1600" dirty="0"/>
              <a:t>онлайн-курсов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83551" y="1943905"/>
            <a:ext cx="17808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Посредники: специалист </a:t>
            </a:r>
            <a:r>
              <a:rPr lang="en-US" sz="2000" dirty="0"/>
              <a:t> </a:t>
            </a:r>
            <a:r>
              <a:rPr lang="ru-RU" sz="2000" dirty="0"/>
              <a:t>в области психологии</a:t>
            </a:r>
          </a:p>
          <a:p>
            <a:pPr algn="ctr"/>
            <a:endParaRPr lang="ru-RU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A9E95C-9ADE-4F77-9636-FB94B462239A}"/>
              </a:ext>
            </a:extLst>
          </p:cNvPr>
          <p:cNvSpPr txBox="1"/>
          <p:nvPr/>
        </p:nvSpPr>
        <p:spPr>
          <a:xfrm>
            <a:off x="950541" y="4573943"/>
            <a:ext cx="5983595" cy="184665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algn="ctr"/>
            <a:r>
              <a:rPr lang="ru-RU" sz="2000" dirty="0"/>
              <a:t>Фиксированные (постоянные) издержки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  <a:p>
            <a:pPr algn="ctr"/>
            <a:endParaRPr lang="ru-RU" sz="2000" dirty="0"/>
          </a:p>
          <a:p>
            <a:pPr algn="ctr"/>
            <a:endParaRPr lang="ru-RU" sz="2000" dirty="0"/>
          </a:p>
          <a:p>
            <a:pPr algn="ctr"/>
            <a:endParaRPr lang="ru-RU" sz="2000" dirty="0"/>
          </a:p>
          <a:p>
            <a:pPr algn="ctr"/>
            <a:r>
              <a:rPr lang="ru-RU" sz="2000" dirty="0"/>
              <a:t> 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  <a:p>
            <a:pPr marL="15875" indent="-15875" algn="ctr">
              <a:buFont typeface="Arial" panose="020B0604020202020204" pitchFamily="34" charset="0"/>
              <a:buChar char="•"/>
            </a:pPr>
            <a:endParaRPr lang="ru-RU" sz="20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CE9E819-7954-4AB2-A274-1B4910BEA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8120" y="1447305"/>
            <a:ext cx="2078281" cy="24373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3CD46AB-7A88-453D-AE5F-CA41FE019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453" y="1654291"/>
            <a:ext cx="1048079" cy="1048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72256" y="9720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448" y="1545838"/>
            <a:ext cx="411500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Разработать за 6 недель онлайн-курс, начать продажи на онлайн-платформе и через 2 года выйти на прибыль в 1 500 000 рублей в год</a:t>
            </a:r>
          </a:p>
        </p:txBody>
      </p:sp>
      <p:pic>
        <p:nvPicPr>
          <p:cNvPr id="2050" name="Picture 2" descr="https://coachmatison.ru/wp-content/uploads/2022/06/smar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40"/>
          <a:stretch/>
        </p:blipFill>
        <p:spPr bwMode="auto">
          <a:xfrm>
            <a:off x="4284454" y="1429765"/>
            <a:ext cx="5696984" cy="334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15424" y="127207"/>
            <a:ext cx="10080625" cy="982800"/>
          </a:xfrm>
        </p:spPr>
        <p:txBody>
          <a:bodyPr lIns="720000"/>
          <a:lstStyle/>
          <a:p>
            <a:r>
              <a:rPr lang="ru-RU" sz="4800" dirty="0">
                <a:latin typeface="+mn-lt"/>
              </a:rPr>
              <a:t>Стартовые инвестиции</a:t>
            </a:r>
            <a:endParaRPr sz="48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7797370"/>
              </p:ext>
            </p:extLst>
          </p:nvPr>
        </p:nvGraphicFramePr>
        <p:xfrm>
          <a:off x="304748" y="1819176"/>
          <a:ext cx="6120681" cy="2680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73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772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1890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70016">
                <a:tc>
                  <a:txBody>
                    <a:bodyPr/>
                    <a:lstStyle/>
                    <a:p>
                      <a:pPr algn="l"/>
                      <a:r>
                        <a:rPr lang="ru-RU" sz="2300" dirty="0"/>
                        <a:t>Первичная</a:t>
                      </a:r>
                      <a:r>
                        <a:rPr lang="ru-RU" sz="2300" baseline="0" dirty="0"/>
                        <a:t> консультация специалиста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10</a:t>
                      </a:r>
                      <a:r>
                        <a:rPr lang="ru-RU" sz="2300" baseline="0" dirty="0"/>
                        <a:t> </a:t>
                      </a:r>
                      <a:r>
                        <a:rPr lang="ru-RU" sz="2300" dirty="0"/>
                        <a:t>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Собственные</a:t>
                      </a:r>
                      <a:r>
                        <a:rPr lang="ru-RU" sz="2300" baseline="0" dirty="0"/>
                        <a:t> средства</a:t>
                      </a:r>
                    </a:p>
                    <a:p>
                      <a:pPr algn="ctr"/>
                      <a:endParaRPr lang="ru-RU" sz="2300" baseline="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8151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Открытие фирмы</a:t>
                      </a:r>
                    </a:p>
                    <a:p>
                      <a:pPr algn="l"/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aseline="0" dirty="0"/>
                        <a:t>4 </a:t>
                      </a:r>
                      <a:r>
                        <a:rPr lang="ru-RU" sz="2300" dirty="0"/>
                        <a:t>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504" y="1799634"/>
            <a:ext cx="3023394" cy="33058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512" y="2602500"/>
            <a:ext cx="1897140" cy="1897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8D787446-D2A4-45B7-A2C5-2F6FB24EC5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105390"/>
              </p:ext>
            </p:extLst>
          </p:nvPr>
        </p:nvGraphicFramePr>
        <p:xfrm>
          <a:off x="304749" y="4496499"/>
          <a:ext cx="6120680" cy="74662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647331">
                  <a:extLst>
                    <a:ext uri="{9D8B030D-6E8A-4147-A177-3AD203B41FA5}">
                      <a16:colId xmlns:a16="http://schemas.microsoft.com/office/drawing/2014/main" xmlns="" val="402500856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3042936535"/>
                    </a:ext>
                  </a:extLst>
                </a:gridCol>
                <a:gridCol w="2177205">
                  <a:extLst>
                    <a:ext uri="{9D8B030D-6E8A-4147-A177-3AD203B41FA5}">
                      <a16:colId xmlns:a16="http://schemas.microsoft.com/office/drawing/2014/main" xmlns="" val="1889061509"/>
                    </a:ext>
                  </a:extLst>
                </a:gridCol>
              </a:tblGrid>
              <a:tr h="74662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ИТОГО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14 000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8363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75513"/>
            <a:ext cx="9288784" cy="982800"/>
          </a:xfrm>
        </p:spPr>
        <p:txBody>
          <a:bodyPr lIns="720000"/>
          <a:lstStyle/>
          <a:p>
            <a:pPr algn="l"/>
            <a:r>
              <a:rPr lang="ru-RU" sz="4400" dirty="0">
                <a:latin typeface="+mn-lt"/>
              </a:rPr>
              <a:t>Организационный план</a:t>
            </a:r>
            <a:endParaRPr sz="44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1539542"/>
            <a:ext cx="5328592" cy="250055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buFont typeface="Times New Roman" pitchFamily="18" charset="0"/>
              <a:buNone/>
            </a:pPr>
            <a:r>
              <a:rPr lang="ru-RU" sz="2800" dirty="0">
                <a:ea typeface="MS Gothic" pitchFamily="49" charset="-128"/>
              </a:rPr>
              <a:t>Выбранная организационно-правовая форма: </a:t>
            </a:r>
            <a:r>
              <a:rPr lang="ru-RU" sz="2400" dirty="0">
                <a:ea typeface="MS Gothic" pitchFamily="49" charset="-128"/>
              </a:rPr>
              <a:t>ОБЩЕСТВО С ОГРАНИЧЕННОЙ ОТВЕТСТВЕННОСТЬЮ</a:t>
            </a:r>
            <a:r>
              <a:rPr lang="ru-RU" sz="2800" dirty="0">
                <a:ea typeface="MS Gothic" pitchFamily="49" charset="-128"/>
              </a:rPr>
              <a:t> (ООО)</a:t>
            </a:r>
          </a:p>
          <a:p>
            <a:pPr>
              <a:buFont typeface="Times New Roman" pitchFamily="18" charset="0"/>
              <a:buNone/>
            </a:pPr>
            <a:endParaRPr lang="ru-RU" sz="2800" dirty="0">
              <a:ea typeface="MS Gothic" pitchFamily="49" charset="-128"/>
            </a:endParaRPr>
          </a:p>
          <a:p>
            <a:r>
              <a:rPr lang="ru-RU" sz="2800" dirty="0">
                <a:ea typeface="MS Gothic" pitchFamily="49" charset="-128"/>
              </a:rPr>
              <a:t>Выбранная система налогообложения:</a:t>
            </a:r>
          </a:p>
          <a:p>
            <a:r>
              <a:rPr lang="ru-RU" sz="2800" dirty="0">
                <a:ea typeface="MS Gothic" pitchFamily="49" charset="-128"/>
              </a:rPr>
              <a:t>УСН (6%)</a:t>
            </a:r>
          </a:p>
          <a:p>
            <a:pPr>
              <a:buFont typeface="Times New Roman" pitchFamily="18" charset="0"/>
              <a:buNone/>
            </a:pPr>
            <a:endParaRPr lang="ru-RU" sz="2800" b="1" i="1" dirty="0">
              <a:ea typeface="MS Gothic" pitchFamily="49" charset="-128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3142" y="1107083"/>
            <a:ext cx="4325094" cy="432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44264" y="242987"/>
            <a:ext cx="10064899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Финансовый план</a:t>
            </a:r>
            <a:endParaRPr sz="44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012571"/>
              </p:ext>
            </p:extLst>
          </p:nvPr>
        </p:nvGraphicFramePr>
        <p:xfrm>
          <a:off x="87611" y="1467123"/>
          <a:ext cx="9921126" cy="3727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2800450">
                  <a:extLst>
                    <a:ext uri="{9D8B030D-6E8A-4147-A177-3AD203B41FA5}">
                      <a16:colId xmlns:a16="http://schemas.microsoft.com/office/drawing/2014/main" xmlns="" val="715545213"/>
                    </a:ext>
                  </a:extLst>
                </a:gridCol>
                <a:gridCol w="871958">
                  <a:extLst>
                    <a:ext uri="{9D8B030D-6E8A-4147-A177-3AD203B41FA5}">
                      <a16:colId xmlns:a16="http://schemas.microsoft.com/office/drawing/2014/main" xmlns="" val="186601574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xmlns="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тыс.руб.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1095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тыс.руб.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37 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34 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41 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38 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41 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43 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463 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Комиссия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платформы(продвижение)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тыс.руб.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438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Консультации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тыс.руб.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37564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тыс.руб.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54 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632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тыс.руб.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2,9 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2,9 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3,1 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3,1 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3,2 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3,2 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3,4 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3,2 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3,6 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3,4 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3,6 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37,9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тыс.руб.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35,7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45,1 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45,1 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47,9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47,9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56,4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56,4 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594,1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02482" y="529607"/>
            <a:ext cx="10074686" cy="1355122"/>
          </a:xfrm>
        </p:spPr>
        <p:txBody>
          <a:bodyPr lIns="720000"/>
          <a:lstStyle/>
          <a:p>
            <a:pPr algn="l"/>
            <a:r>
              <a:rPr lang="ru-RU" sz="4400" dirty="0">
                <a:ea typeface="MS Gothic" pitchFamily="49" charset="-128"/>
              </a:rPr>
              <a:t>Экономика проекта</a:t>
            </a:r>
            <a:br>
              <a:rPr lang="ru-RU" sz="4400" dirty="0">
                <a:ea typeface="MS Gothic" pitchFamily="49" charset="-128"/>
              </a:rPr>
            </a:br>
            <a:r>
              <a:rPr lang="ru-RU" sz="4400" dirty="0">
                <a:ea typeface="MS Gothic" pitchFamily="49" charset="-128"/>
              </a:rPr>
              <a:t/>
            </a:r>
            <a:br>
              <a:rPr lang="ru-RU" sz="4400" dirty="0">
                <a:ea typeface="MS Gothic" pitchFamily="49" charset="-128"/>
              </a:rPr>
            </a:br>
            <a:endParaRPr sz="16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858326"/>
              </p:ext>
            </p:extLst>
          </p:nvPr>
        </p:nvGraphicFramePr>
        <p:xfrm>
          <a:off x="143768" y="1552954"/>
          <a:ext cx="6696744" cy="31932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3214154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1605402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Ед.изм.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2190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1 095 000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3821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594 100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  <a:r>
                        <a:rPr lang="ru-RU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C881C76-3C4F-4326-BC17-CE0B71DBD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234" y="1592908"/>
            <a:ext cx="3775130" cy="33104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187095"/>
              </p:ext>
            </p:extLst>
          </p:nvPr>
        </p:nvGraphicFramePr>
        <p:xfrm>
          <a:off x="395795" y="1035075"/>
          <a:ext cx="9289032" cy="45365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0221">
                  <a:extLst>
                    <a:ext uri="{9D8B030D-6E8A-4147-A177-3AD203B41FA5}">
                      <a16:colId xmlns:a16="http://schemas.microsoft.com/office/drawing/2014/main" xmlns="" val="2180490274"/>
                    </a:ext>
                  </a:extLst>
                </a:gridCol>
                <a:gridCol w="1091743">
                  <a:extLst>
                    <a:ext uri="{9D8B030D-6E8A-4147-A177-3AD203B41FA5}">
                      <a16:colId xmlns:a16="http://schemas.microsoft.com/office/drawing/2014/main" xmlns="" val="688388162"/>
                    </a:ext>
                  </a:extLst>
                </a:gridCol>
                <a:gridCol w="1243414">
                  <a:extLst>
                    <a:ext uri="{9D8B030D-6E8A-4147-A177-3AD203B41FA5}">
                      <a16:colId xmlns:a16="http://schemas.microsoft.com/office/drawing/2014/main" xmlns="" val="1333475750"/>
                    </a:ext>
                  </a:extLst>
                </a:gridCol>
                <a:gridCol w="1243414">
                  <a:extLst>
                    <a:ext uri="{9D8B030D-6E8A-4147-A177-3AD203B41FA5}">
                      <a16:colId xmlns:a16="http://schemas.microsoft.com/office/drawing/2014/main" xmlns="" val="855050106"/>
                    </a:ext>
                  </a:extLst>
                </a:gridCol>
                <a:gridCol w="1316556">
                  <a:extLst>
                    <a:ext uri="{9D8B030D-6E8A-4147-A177-3AD203B41FA5}">
                      <a16:colId xmlns:a16="http://schemas.microsoft.com/office/drawing/2014/main" xmlns="" val="510134271"/>
                    </a:ext>
                  </a:extLst>
                </a:gridCol>
                <a:gridCol w="1316556">
                  <a:extLst>
                    <a:ext uri="{9D8B030D-6E8A-4147-A177-3AD203B41FA5}">
                      <a16:colId xmlns:a16="http://schemas.microsoft.com/office/drawing/2014/main" xmlns="" val="2866736956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xmlns="" val="3882360612"/>
                    </a:ext>
                  </a:extLst>
                </a:gridCol>
              </a:tblGrid>
              <a:tr h="2835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 неделя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 неделя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 неделя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 неделя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 неделя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 неделя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293408"/>
                  </a:ext>
                </a:extLst>
              </a:tr>
              <a:tr h="8505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Отобрали подходящую платформу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9934564"/>
                  </a:ext>
                </a:extLst>
              </a:tr>
              <a:tr h="1134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Изучили все условия сотрудничества с платформами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/>
                </a:tc>
                <a:extLst>
                  <a:ext uri="{0D108BD9-81ED-4DB2-BD59-A6C34878D82A}">
                    <a16:rowId xmlns:a16="http://schemas.microsoft.com/office/drawing/2014/main" xmlns="" val="2670239438"/>
                  </a:ext>
                </a:extLst>
              </a:tr>
              <a:tr h="567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Посчитали риски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1406912"/>
                  </a:ext>
                </a:extLst>
              </a:tr>
              <a:tr h="567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Разработали курс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/>
                </a:tc>
                <a:extLst>
                  <a:ext uri="{0D108BD9-81ED-4DB2-BD59-A6C34878D82A}">
                    <a16:rowId xmlns:a16="http://schemas.microsoft.com/office/drawing/2014/main" xmlns="" val="1891843398"/>
                  </a:ext>
                </a:extLst>
              </a:tr>
              <a:tr h="567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Открыли фирму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6956752"/>
                  </a:ext>
                </a:extLst>
              </a:tr>
              <a:tr h="567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Запустили продажи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68" marR="44068" marT="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3711257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49288" y="1327150"/>
            <a:ext cx="19828129" cy="1196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287784" y="1179091"/>
            <a:ext cx="4176464" cy="106038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dirty="0"/>
              <a:t>Алина Лихачева, </a:t>
            </a:r>
            <a:r>
              <a:rPr lang="en-US" sz="2400" b="1" dirty="0"/>
              <a:t>89124535115</a:t>
            </a:r>
            <a:r>
              <a:rPr lang="ru-RU" sz="2400" b="1" dirty="0"/>
              <a:t>, </a:t>
            </a:r>
          </a:p>
          <a:p>
            <a:pPr algn="ctr">
              <a:lnSpc>
                <a:spcPct val="110000"/>
              </a:lnSpc>
            </a:pPr>
            <a:r>
              <a:rPr lang="en-US" sz="2400" b="1" dirty="0"/>
              <a:t>e-mail: toxcrit@gmail.com</a:t>
            </a:r>
            <a:endParaRPr lang="ru-RU" sz="24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2400" b="1" dirty="0"/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xmlns="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464248" y="1168104"/>
            <a:ext cx="5904657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dirty="0"/>
              <a:t>Софья Караваева, </a:t>
            </a:r>
            <a:endParaRPr lang="en-US" sz="2400" b="1" dirty="0"/>
          </a:p>
          <a:p>
            <a:pPr algn="ctr">
              <a:lnSpc>
                <a:spcPct val="110000"/>
              </a:lnSpc>
            </a:pPr>
            <a:r>
              <a:rPr lang="ru-RU" sz="2400" b="1" dirty="0"/>
              <a:t>89229554612,</a:t>
            </a:r>
            <a:r>
              <a:rPr lang="ru-RU" sz="2200" b="1" dirty="0"/>
              <a:t> </a:t>
            </a:r>
          </a:p>
          <a:p>
            <a:pPr algn="ctr">
              <a:lnSpc>
                <a:spcPct val="110000"/>
              </a:lnSpc>
            </a:pPr>
            <a:r>
              <a:rPr lang="en-US" sz="2200" b="1" dirty="0"/>
              <a:t>e-mail</a:t>
            </a:r>
            <a:r>
              <a:rPr lang="ru-RU" sz="2200" b="1" dirty="0"/>
              <a:t>: </a:t>
            </a:r>
            <a:r>
              <a:rPr lang="en-US" sz="2200" b="1" dirty="0"/>
              <a:t>sofya.karavaeva.2003@mail.ru</a:t>
            </a:r>
            <a:endParaRPr lang="ru-RU" sz="2200" dirty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200" dirty="0"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1745BFC0-8E58-42B4-B89B-E06176362D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3" b="14875"/>
          <a:stretch/>
        </p:blipFill>
        <p:spPr bwMode="auto">
          <a:xfrm>
            <a:off x="2314237" y="3041089"/>
            <a:ext cx="2515917" cy="249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B28A8D2-399F-4DAE-934C-C29B0CA25F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76" r="12498"/>
          <a:stretch/>
        </p:blipFill>
        <p:spPr>
          <a:xfrm>
            <a:off x="5112320" y="3041089"/>
            <a:ext cx="2598154" cy="24941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59EBE8D-9242-4C28-9398-96EF18102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19" y="3123307"/>
            <a:ext cx="2106102" cy="249417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5BC11AE-92DB-405F-9F57-3AE470AE018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775" r="8808"/>
          <a:stretch/>
        </p:blipFill>
        <p:spPr>
          <a:xfrm>
            <a:off x="7992640" y="2992816"/>
            <a:ext cx="2017460" cy="267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12486</TotalTime>
  <Words>682</Words>
  <Application>Microsoft Office PowerPoint</Application>
  <PresentationFormat>Произвольный</PresentationFormat>
  <Paragraphs>391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</vt:lpstr>
      <vt:lpstr>Онлайн-курс: визуал</vt:lpstr>
      <vt:lpstr>Онлайн-курс: содержание</vt:lpstr>
      <vt:lpstr>Тестирование на курсе</vt:lpstr>
      <vt:lpstr>Первые результаты апробации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Honor</cp:lastModifiedBy>
  <cp:revision>61</cp:revision>
  <dcterms:created xsi:type="dcterms:W3CDTF">2022-10-14T10:42:52Z</dcterms:created>
  <dcterms:modified xsi:type="dcterms:W3CDTF">2023-07-25T18:04:21Z</dcterms:modified>
  <dc:language>ru-RU</dc:language>
</cp:coreProperties>
</file>