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3" r:id="rId2"/>
    <p:sldId id="265" r:id="rId3"/>
    <p:sldId id="266" r:id="rId4"/>
    <p:sldId id="268" r:id="rId5"/>
    <p:sldId id="270" r:id="rId6"/>
    <p:sldId id="273" r:id="rId7"/>
    <p:sldId id="274" r:id="rId8"/>
  </p:sldIdLst>
  <p:sldSz cx="20104100" cy="11309350"/>
  <p:notesSz cx="20104100" cy="11309350"/>
  <p:embeddedFontLst>
    <p:embeddedFont>
      <p:font typeface="Arial Black" pitchFamily="34" charset="0"/>
      <p:bold r:id="rId9"/>
    </p:embeddedFont>
    <p:embeddedFont>
      <p:font typeface="Lato" charset="0"/>
      <p:regular r:id="rId10"/>
      <p:bold r:id="rId11"/>
      <p:italic r:id="rId12"/>
      <p:boldItalic r:id="rId13"/>
    </p:embeddedFont>
    <p:embeddedFont>
      <p:font typeface="Calibri" pitchFamily="34" charset="0"/>
      <p:regular r:id="rId14"/>
      <p:bold r:id="rId15"/>
      <p:italic r:id="rId16"/>
      <p:boldItalic r:id="rId1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312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388" y="936377"/>
            <a:ext cx="18035322" cy="62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jpeg"/><Relationship Id="rId5" Type="http://schemas.openxmlformats.org/officeDocument/2006/relationships/image" Target="../media/image2.wmf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810419" y="1920875"/>
            <a:ext cx="138841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</a:rPr>
              <a:t>Акселерационная программа Ставропольского ГАУ </a:t>
            </a:r>
            <a:r>
              <a:rPr lang="ru-RU" sz="3200" b="1" cap="all" dirty="0" smtClean="0">
                <a:solidFill>
                  <a:schemeClr val="tx2"/>
                </a:solidFill>
              </a:rPr>
              <a:t>«</a:t>
            </a:r>
            <a:r>
              <a:rPr lang="ru-RU" sz="3200" b="1" cap="all" dirty="0" err="1">
                <a:solidFill>
                  <a:schemeClr val="tx2"/>
                </a:solidFill>
              </a:rPr>
              <a:t>Agro&amp;InfraUP</a:t>
            </a:r>
            <a:r>
              <a:rPr lang="ru-RU" sz="3200" b="1" cap="all" dirty="0" smtClean="0">
                <a:solidFill>
                  <a:schemeClr val="tx2"/>
                </a:solidFill>
              </a:rPr>
              <a:t>»</a:t>
            </a:r>
            <a:endParaRPr lang="ru-RU" sz="3200" b="1" dirty="0" smtClean="0">
              <a:solidFill>
                <a:schemeClr val="tx2"/>
              </a:solidFill>
            </a:endParaRPr>
          </a:p>
        </p:txBody>
      </p:sp>
      <p:grpSp>
        <p:nvGrpSpPr>
          <p:cNvPr id="47" name="object 10"/>
          <p:cNvGrpSpPr/>
          <p:nvPr/>
        </p:nvGrpSpPr>
        <p:grpSpPr>
          <a:xfrm>
            <a:off x="12041392" y="3597275"/>
            <a:ext cx="8070850" cy="5436855"/>
            <a:chOff x="11566123" y="1047087"/>
            <a:chExt cx="8538210" cy="7333615"/>
          </a:xfrm>
        </p:grpSpPr>
        <p:sp>
          <p:nvSpPr>
            <p:cNvPr id="48" name="object 11"/>
            <p:cNvSpPr/>
            <p:nvPr/>
          </p:nvSpPr>
          <p:spPr>
            <a:xfrm>
              <a:off x="12830283" y="1108417"/>
              <a:ext cx="7273925" cy="7272655"/>
            </a:xfrm>
            <a:custGeom>
              <a:avLst/>
              <a:gdLst/>
              <a:ahLst/>
              <a:cxnLst/>
              <a:rect l="l" t="t" r="r" b="b"/>
              <a:pathLst>
                <a:path w="7273925" h="7272655">
                  <a:moveTo>
                    <a:pt x="7273809" y="0"/>
                  </a:moveTo>
                  <a:lnTo>
                    <a:pt x="5644561" y="0"/>
                  </a:lnTo>
                  <a:lnTo>
                    <a:pt x="5644561" y="2112050"/>
                  </a:lnTo>
                  <a:lnTo>
                    <a:pt x="2683876" y="2112050"/>
                  </a:lnTo>
                  <a:lnTo>
                    <a:pt x="2683876" y="3552080"/>
                  </a:lnTo>
                  <a:lnTo>
                    <a:pt x="12041" y="3552080"/>
                  </a:lnTo>
                  <a:lnTo>
                    <a:pt x="12041" y="5496115"/>
                  </a:lnTo>
                  <a:lnTo>
                    <a:pt x="0" y="5520125"/>
                  </a:lnTo>
                  <a:lnTo>
                    <a:pt x="2852373" y="5524093"/>
                  </a:lnTo>
                  <a:lnTo>
                    <a:pt x="2852373" y="7272155"/>
                  </a:lnTo>
                  <a:lnTo>
                    <a:pt x="7273809" y="7272155"/>
                  </a:lnTo>
                  <a:lnTo>
                    <a:pt x="7273809" y="0"/>
                  </a:lnTo>
                  <a:close/>
                </a:path>
              </a:pathLst>
            </a:custGeom>
            <a:solidFill>
              <a:srgbClr val="0543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12"/>
            <p:cNvSpPr/>
            <p:nvPr/>
          </p:nvSpPr>
          <p:spPr>
            <a:xfrm>
              <a:off x="11587065" y="1068029"/>
              <a:ext cx="6450330" cy="3185795"/>
            </a:xfrm>
            <a:custGeom>
              <a:avLst/>
              <a:gdLst/>
              <a:ahLst/>
              <a:cxnLst/>
              <a:rect l="l" t="t" r="r" b="b"/>
              <a:pathLst>
                <a:path w="6450330" h="3185795">
                  <a:moveTo>
                    <a:pt x="6450002" y="1705937"/>
                  </a:moveTo>
                  <a:lnTo>
                    <a:pt x="3354002" y="1705937"/>
                  </a:lnTo>
                  <a:lnTo>
                    <a:pt x="3354002" y="3185295"/>
                  </a:lnTo>
                  <a:lnTo>
                    <a:pt x="0" y="3185295"/>
                  </a:lnTo>
                  <a:lnTo>
                    <a:pt x="0" y="990912"/>
                  </a:lnTo>
                  <a:lnTo>
                    <a:pt x="5136545" y="990912"/>
                  </a:lnTo>
                  <a:lnTo>
                    <a:pt x="5136545" y="0"/>
                  </a:lnTo>
                  <a:lnTo>
                    <a:pt x="6445112" y="0"/>
                  </a:lnTo>
                  <a:lnTo>
                    <a:pt x="6450002" y="1705937"/>
                  </a:lnTo>
                  <a:close/>
                </a:path>
              </a:pathLst>
            </a:custGeom>
            <a:ln w="41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13"/>
          <p:cNvSpPr/>
          <p:nvPr/>
        </p:nvSpPr>
        <p:spPr>
          <a:xfrm>
            <a:off x="16666097" y="9476992"/>
            <a:ext cx="3446145" cy="1437005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E218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Прямоугольник 56"/>
          <p:cNvSpPr/>
          <p:nvPr/>
        </p:nvSpPr>
        <p:spPr>
          <a:xfrm>
            <a:off x="756923" y="2745227"/>
            <a:ext cx="101461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sz="32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Ставропольский государственный аграрный университет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92751" y="4085827"/>
            <a:ext cx="1051717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садового сектора </a:t>
            </a:r>
            <a:endParaRPr lang="ru-RU" sz="4800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8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48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основе линейного электродвигателя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54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Скругленный прямоугольник 2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1850" y="2225675"/>
            <a:ext cx="11735360" cy="3005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b="1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Какую </a:t>
            </a:r>
            <a:r>
              <a:rPr lang="ru-RU" sz="32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проблему решаем: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24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4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Наш пользователь хочет упростить процесс обрезки веток деревьев, </a:t>
            </a:r>
            <a:br>
              <a:rPr lang="ru-RU" sz="24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 не может, потому что 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4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ему мешает отсутствие доступных автоматизированных инструментов, 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4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существующие аналоги недоступны ввиду санкций, либо высокой стоимости.</a:t>
            </a:r>
            <a:endParaRPr lang="ru-RU" sz="24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128166" y="320675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  <p:pic>
        <p:nvPicPr>
          <p:cNvPr id="16" name="Рисунок 15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85281" y="5634690"/>
            <a:ext cx="5486400" cy="4439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3262" y="5634690"/>
            <a:ext cx="7132137" cy="4287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367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050" y="1521460"/>
            <a:ext cx="11209832" cy="4779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60450" y="1920875"/>
            <a:ext cx="15544800" cy="595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СУТЬ РЕШЕНИЯ </a:t>
            </a:r>
            <a:endParaRPr lang="ru-RU" sz="3200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1060450" y="8028862"/>
            <a:ext cx="10820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</a:rPr>
              <a:t>Патент на изобретение </a:t>
            </a:r>
            <a:r>
              <a:rPr lang="ru-RU" sz="2800" dirty="0" smtClean="0">
                <a:solidFill>
                  <a:srgbClr val="002060"/>
                </a:solidFill>
              </a:rPr>
              <a:t>«</a:t>
            </a:r>
            <a:r>
              <a:rPr lang="ru-RU" sz="2800" dirty="0">
                <a:solidFill>
                  <a:srgbClr val="002060"/>
                </a:solidFill>
              </a:rPr>
              <a:t>Секатор» № 2682437</a:t>
            </a:r>
          </a:p>
          <a:p>
            <a:endParaRPr lang="ru-RU" sz="2800" dirty="0">
              <a:solidFill>
                <a:srgbClr val="002060"/>
              </a:solidFill>
            </a:endParaRPr>
          </a:p>
          <a:p>
            <a:r>
              <a:rPr lang="ru-RU" sz="2800" dirty="0">
                <a:solidFill>
                  <a:srgbClr val="002060"/>
                </a:solidFill>
              </a:rPr>
              <a:t>Патент на изобретение </a:t>
            </a:r>
            <a:r>
              <a:rPr lang="ru-RU" sz="2800" dirty="0" smtClean="0">
                <a:solidFill>
                  <a:srgbClr val="002060"/>
                </a:solidFill>
              </a:rPr>
              <a:t>«</a:t>
            </a:r>
            <a:r>
              <a:rPr lang="ru-RU" sz="2800" dirty="0">
                <a:solidFill>
                  <a:srgbClr val="002060"/>
                </a:solidFill>
              </a:rPr>
              <a:t>Линейный электродвигатель» № 2694811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9643" y="5121274"/>
            <a:ext cx="5334000" cy="5815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5371" y="5578475"/>
            <a:ext cx="75951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/>
                </a:solidFill>
              </a:rPr>
              <a:t>Какое решение предлагаем:</a:t>
            </a:r>
          </a:p>
          <a:p>
            <a:endParaRPr lang="ru-RU" sz="2400" dirty="0">
              <a:solidFill>
                <a:schemeClr val="tx2"/>
              </a:solidFill>
            </a:endParaRPr>
          </a:p>
          <a:p>
            <a:r>
              <a:rPr lang="ru-RU" sz="2400" dirty="0">
                <a:solidFill>
                  <a:schemeClr val="tx2"/>
                </a:solidFill>
              </a:rPr>
              <a:t>Предлагаемый инструмент обладает повышенными характеристиками при меньшей стоимости за счёт использования линейного электродвигателя.</a:t>
            </a:r>
          </a:p>
        </p:txBody>
      </p:sp>
    </p:spTree>
    <p:extLst>
      <p:ext uri="{BB962C8B-B14F-4D97-AF65-F5344CB8AC3E}">
        <p14:creationId xmlns:p14="http://schemas.microsoft.com/office/powerpoint/2010/main" val="16297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18233" y="1997075"/>
            <a:ext cx="16078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КОНКУРЕНЦИЯ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6236" y="2552901"/>
            <a:ext cx="4407171" cy="4407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3404850" y="7394976"/>
            <a:ext cx="2287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Arial Black" panose="020B0A04020102020204" pitchFamily="34" charset="0"/>
              </a:rPr>
              <a:t>Makita DUP361Z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170" y="6167681"/>
            <a:ext cx="5482703" cy="3655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8616864" y="9708673"/>
            <a:ext cx="21853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Arial Black" panose="020B0A04020102020204" pitchFamily="34" charset="0"/>
              </a:rPr>
              <a:t>Bosch CISO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257" y="3026258"/>
            <a:ext cx="6273393" cy="3996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3666697" y="7433429"/>
            <a:ext cx="23825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002060"/>
                </a:solidFill>
                <a:latin typeface="Arial Black" panose="020B0A04020102020204" pitchFamily="34" charset="0"/>
              </a:rPr>
              <a:t>Koham</a:t>
            </a:r>
            <a:r>
              <a:rPr lang="en-US" dirty="0">
                <a:solidFill>
                  <a:srgbClr val="002060"/>
                </a:solidFill>
                <a:latin typeface="Arial Black" panose="020B0A04020102020204" pitchFamily="34" charset="0"/>
              </a:rPr>
              <a:t> WS KH-08</a:t>
            </a:r>
          </a:p>
        </p:txBody>
      </p:sp>
    </p:spTree>
    <p:extLst>
      <p:ext uri="{BB962C8B-B14F-4D97-AF65-F5344CB8AC3E}">
        <p14:creationId xmlns:p14="http://schemas.microsoft.com/office/powerpoint/2010/main" val="419877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7050" y="1997075"/>
            <a:ext cx="174550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ПРОГНОЗЫ ИЛИ  ЭТАПЫ </a:t>
            </a:r>
            <a:endParaRPr lang="ru-RU" sz="3200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6362082"/>
              </p:ext>
            </p:extLst>
          </p:nvPr>
        </p:nvGraphicFramePr>
        <p:xfrm>
          <a:off x="5311297" y="2570831"/>
          <a:ext cx="10911085" cy="5130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110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130225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</a:pPr>
                      <a:r>
                        <a:rPr lang="ru-RU" sz="2000" b="1" kern="1200" dirty="0" smtClean="0">
                          <a:solidFill>
                            <a:srgbClr val="990000"/>
                          </a:solidFill>
                          <a:latin typeface="Arial Black" panose="020B0A04020102020204" pitchFamily="34" charset="0"/>
                          <a:ea typeface="+mn-ea"/>
                          <a:cs typeface="Calibri" panose="020F0502020204030204" pitchFamily="34" charset="0"/>
                        </a:rPr>
                        <a:t>Этапы разработки продукта и предполагаемые сроки их достижения:</a:t>
                      </a:r>
                    </a:p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2000" b="1" kern="1200" dirty="0" smtClean="0">
                          <a:solidFill>
                            <a:srgbClr val="990000"/>
                          </a:solidFill>
                          <a:latin typeface="Arial Black" panose="020B0A04020102020204" pitchFamily="34" charset="0"/>
                          <a:ea typeface="+mn-ea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ru-RU" sz="2000" b="1" kern="1200" dirty="0" smtClean="0">
                          <a:solidFill>
                            <a:srgbClr val="990000"/>
                          </a:solidFill>
                          <a:latin typeface="Arial Black" panose="020B0A04020102020204" pitchFamily="34" charset="0"/>
                          <a:ea typeface="+mn-ea"/>
                          <a:cs typeface="Calibri" panose="020F0502020204030204" pitchFamily="34" charset="0"/>
                        </a:rPr>
                        <a:t> этап</a:t>
                      </a:r>
                    </a:p>
                    <a:p>
                      <a:pPr marL="285750" indent="-285750">
                        <a:lnSpc>
                          <a:spcPct val="125000"/>
                        </a:lnSpc>
                        <a:buFontTx/>
                        <a:buChar char="-"/>
                      </a:pPr>
                      <a:r>
                        <a:rPr lang="ru-RU" sz="1600" b="1" kern="120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Разработка конструкции линейного электродвигателя;</a:t>
                      </a:r>
                    </a:p>
                    <a:p>
                      <a:pPr marL="285750" indent="-285750">
                        <a:lnSpc>
                          <a:spcPct val="125000"/>
                        </a:lnSpc>
                        <a:buFontTx/>
                        <a:buChar char="-"/>
                      </a:pPr>
                      <a:r>
                        <a:rPr lang="ru-RU" sz="1600" b="1" kern="120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Математическое моделирование магнитной системы</a:t>
                      </a:r>
                      <a:r>
                        <a:rPr lang="ru-RU" sz="1600" b="1" kern="1200" baseline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 электродвигателя</a:t>
                      </a:r>
                      <a:r>
                        <a:rPr lang="ru-RU" sz="1600" b="1" kern="120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marL="285750" indent="-285750">
                        <a:lnSpc>
                          <a:spcPct val="125000"/>
                        </a:lnSpc>
                        <a:buFontTx/>
                        <a:buChar char="-"/>
                      </a:pPr>
                      <a:r>
                        <a:rPr lang="ru-RU" sz="1600" b="1" kern="120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Оптимизационные</a:t>
                      </a:r>
                      <a:r>
                        <a:rPr lang="ru-RU" sz="1600" b="1" kern="1200" baseline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 исследование тепловых процессов линейного электродвигателя</a:t>
                      </a:r>
                      <a:r>
                        <a:rPr lang="ru-RU" sz="1600" b="1" kern="120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smtClean="0">
                          <a:solidFill>
                            <a:srgbClr val="990000"/>
                          </a:solidFill>
                          <a:latin typeface="Arial Black" panose="020B0A04020102020204" pitchFamily="34" charset="0"/>
                          <a:ea typeface="+mn-ea"/>
                          <a:cs typeface="Calibri" panose="020F0502020204030204" pitchFamily="34" charset="0"/>
                        </a:rPr>
                        <a:t>II</a:t>
                      </a:r>
                      <a:r>
                        <a:rPr lang="ru-RU" sz="2000" b="1" kern="1200" dirty="0" smtClean="0">
                          <a:solidFill>
                            <a:srgbClr val="990000"/>
                          </a:solidFill>
                          <a:latin typeface="Arial Black" panose="020B0A04020102020204" pitchFamily="34" charset="0"/>
                          <a:ea typeface="+mn-ea"/>
                          <a:cs typeface="Calibri" panose="020F0502020204030204" pitchFamily="34" charset="0"/>
                        </a:rPr>
                        <a:t> этап</a:t>
                      </a:r>
                    </a:p>
                    <a:p>
                      <a:pPr marL="285750" indent="-285750">
                        <a:lnSpc>
                          <a:spcPct val="125000"/>
                        </a:lnSpc>
                        <a:buFontTx/>
                        <a:buChar char="-"/>
                      </a:pPr>
                      <a:r>
                        <a:rPr lang="ru-RU" sz="1600" b="1" kern="120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Разработка чертежей на изготовление линейного электродвигателя;</a:t>
                      </a:r>
                    </a:p>
                    <a:p>
                      <a:pPr marL="285750" indent="-285750">
                        <a:lnSpc>
                          <a:spcPct val="125000"/>
                        </a:lnSpc>
                        <a:buFontTx/>
                        <a:buChar char="-"/>
                      </a:pPr>
                      <a:r>
                        <a:rPr lang="ru-RU" sz="1600" b="1" kern="120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Изготовление и испытание образца линейного электродвигателя;</a:t>
                      </a:r>
                    </a:p>
                    <a:p>
                      <a:pPr marL="285750" indent="-285750">
                        <a:lnSpc>
                          <a:spcPct val="125000"/>
                        </a:lnSpc>
                        <a:buFontTx/>
                        <a:buChar char="-"/>
                      </a:pPr>
                      <a:r>
                        <a:rPr lang="ru-RU" sz="1600" b="1" kern="120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Экспериментальные</a:t>
                      </a:r>
                      <a:r>
                        <a:rPr lang="ru-RU" sz="1600" b="1" kern="1200" baseline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 исследования образца линейного электродвигателя;</a:t>
                      </a:r>
                    </a:p>
                    <a:p>
                      <a:pPr marL="285750" indent="-285750">
                        <a:lnSpc>
                          <a:spcPct val="125000"/>
                        </a:lnSpc>
                        <a:buFontTx/>
                        <a:buChar char="-"/>
                      </a:pPr>
                      <a:r>
                        <a:rPr lang="ru-RU" sz="1600" b="1" kern="1200" baseline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Изготовление доработанного образца линейного электродвигателя.</a:t>
                      </a:r>
                      <a:endParaRPr lang="ru-RU" sz="1600" b="1" kern="1200" dirty="0" smtClean="0">
                        <a:solidFill>
                          <a:srgbClr val="002060"/>
                        </a:solidFill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213501"/>
              </p:ext>
            </p:extLst>
          </p:nvPr>
        </p:nvGraphicFramePr>
        <p:xfrm>
          <a:off x="5279921" y="6188075"/>
          <a:ext cx="10908470" cy="48892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084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88921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5000"/>
                        </a:lnSpc>
                      </a:pPr>
                      <a:r>
                        <a:rPr lang="ru-RU" sz="2000" b="1" kern="1200" dirty="0" smtClean="0">
                          <a:solidFill>
                            <a:srgbClr val="990000"/>
                          </a:solidFill>
                          <a:latin typeface="Arial Black" panose="020B0A04020102020204" pitchFamily="34" charset="0"/>
                          <a:ea typeface="+mn-ea"/>
                          <a:cs typeface="Calibri" panose="020F0502020204030204" pitchFamily="34" charset="0"/>
                        </a:rPr>
                        <a:t>Текущий этап разработки продукта и то, что было достигнуто на сегодняшний день:</a:t>
                      </a:r>
                    </a:p>
                    <a:p>
                      <a:pPr marL="285750" indent="-285750">
                        <a:lnSpc>
                          <a:spcPct val="125000"/>
                        </a:lnSpc>
                        <a:buFontTx/>
                        <a:buChar char="-"/>
                      </a:pPr>
                      <a:r>
                        <a:rPr lang="ru-RU" sz="1600" kern="120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Получен патент на изобретение №2682437 «Секатор»;</a:t>
                      </a:r>
                    </a:p>
                    <a:p>
                      <a:pPr marL="285750" indent="-285750">
                        <a:lnSpc>
                          <a:spcPct val="125000"/>
                        </a:lnSpc>
                        <a:buFontTx/>
                        <a:buChar char="-"/>
                      </a:pPr>
                      <a:r>
                        <a:rPr lang="ru-RU" sz="1600" kern="120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Разработана кинематическая схема садового секатора;</a:t>
                      </a:r>
                    </a:p>
                    <a:p>
                      <a:pPr marL="285750" indent="-285750">
                        <a:lnSpc>
                          <a:spcPct val="125000"/>
                        </a:lnSpc>
                        <a:buFontTx/>
                        <a:buChar char="-"/>
                      </a:pPr>
                      <a:r>
                        <a:rPr lang="ru-RU" sz="1600" kern="120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Разработана конструкция линейного электродвигателя;</a:t>
                      </a:r>
                    </a:p>
                    <a:p>
                      <a:pPr marL="285750" indent="-285750">
                        <a:lnSpc>
                          <a:spcPct val="125000"/>
                        </a:lnSpc>
                        <a:buFontTx/>
                        <a:buChar char="-"/>
                      </a:pPr>
                      <a:r>
                        <a:rPr lang="ru-RU" sz="1600" kern="120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В ходе математического моделирования магнитной системы электродвигателя, произведенном в программном комплексе ELCUT, были получены числовые значения силы тяги якоря электродвигателя при различных параметрах магнитной системы.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391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83469" y="1997075"/>
            <a:ext cx="17602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КОМАНДА</a:t>
            </a:r>
            <a:r>
              <a:rPr lang="ru-RU" dirty="0"/>
              <a:t> </a:t>
            </a:r>
            <a:endParaRPr lang="ru-RU" dirty="0" smtClean="0"/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2760311" y="2602206"/>
            <a:ext cx="12573000" cy="7779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>
              <a:lnSpc>
                <a:spcPct val="150000"/>
              </a:lnSpc>
              <a:buClr>
                <a:schemeClr val="dk2"/>
              </a:buClr>
              <a:buSzPts val="900"/>
            </a:pPr>
            <a:r>
              <a:rPr lang="ru-RU" sz="2400" b="1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Каланчук</a:t>
            </a:r>
            <a:r>
              <a:rPr lang="ru-RU" sz="2400" b="1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Игорь Владимирович </a:t>
            </a:r>
            <a:r>
              <a:rPr lang="ru-RU" sz="24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– наставник </a:t>
            </a:r>
            <a:r>
              <a:rPr lang="ru-RU" sz="24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проекта (</a:t>
            </a:r>
            <a:r>
              <a:rPr lang="en-US" sz="24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igor.kalanchuk@gmail.com</a:t>
            </a:r>
            <a:r>
              <a:rPr lang="ru-RU" sz="24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)</a:t>
            </a:r>
            <a:endParaRPr lang="ru" sz="2400" dirty="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171450" lvl="0">
              <a:lnSpc>
                <a:spcPct val="150000"/>
              </a:lnSpc>
              <a:buClr>
                <a:schemeClr val="dk2"/>
              </a:buClr>
              <a:buSzPts val="900"/>
            </a:pPr>
            <a:r>
              <a:rPr lang="ru-RU" sz="2400" b="1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Макитрюк</a:t>
            </a:r>
            <a:r>
              <a:rPr lang="ru-RU" sz="2400" b="1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ru-RU" sz="2400" b="1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Салих</a:t>
            </a:r>
            <a:r>
              <a:rPr lang="ru-RU" sz="2400" b="1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ru-RU" sz="2400" b="1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Брониславович</a:t>
            </a:r>
            <a:r>
              <a:rPr lang="ru-RU" sz="2400" b="1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ru-RU" sz="24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- ответственный за технический результат</a:t>
            </a:r>
          </a:p>
          <a:p>
            <a:pPr marL="171450" lvl="0">
              <a:lnSpc>
                <a:spcPct val="150000"/>
              </a:lnSpc>
              <a:buClr>
                <a:schemeClr val="dk2"/>
              </a:buClr>
              <a:buSzPts val="900"/>
            </a:pPr>
            <a:r>
              <a:rPr lang="ru-RU" sz="2400" b="1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Гаркавенко Никита Сергеевич </a:t>
            </a:r>
            <a:r>
              <a:rPr lang="ru-RU" sz="24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- ответственный за разработку секатора</a:t>
            </a:r>
          </a:p>
          <a:p>
            <a:pPr marL="171450" lvl="0">
              <a:lnSpc>
                <a:spcPct val="150000"/>
              </a:lnSpc>
              <a:buClr>
                <a:schemeClr val="dk2"/>
              </a:buClr>
              <a:buSzPts val="900"/>
            </a:pPr>
            <a:r>
              <a:rPr lang="ru-RU" sz="2400" b="1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Акпыжаев</a:t>
            </a:r>
            <a:r>
              <a:rPr lang="ru-RU" sz="2400" b="1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Дмитрий Александрович </a:t>
            </a:r>
            <a:r>
              <a:rPr lang="ru-RU" sz="24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- ответственный за моделирование устройства</a:t>
            </a:r>
          </a:p>
          <a:p>
            <a:pPr marL="171450" lvl="0">
              <a:lnSpc>
                <a:spcPct val="150000"/>
              </a:lnSpc>
              <a:buClr>
                <a:schemeClr val="dk2"/>
              </a:buClr>
              <a:buSzPts val="900"/>
            </a:pPr>
            <a:r>
              <a:rPr lang="ru-RU" sz="2400" b="1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Шпак Дмитрий Викторович </a:t>
            </a:r>
            <a:r>
              <a:rPr lang="ru-RU" sz="24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- ответственный за составления актов пусконаладочных работ</a:t>
            </a:r>
          </a:p>
          <a:p>
            <a:pPr marL="171450" lvl="0">
              <a:lnSpc>
                <a:spcPct val="150000"/>
              </a:lnSpc>
              <a:buClr>
                <a:schemeClr val="dk2"/>
              </a:buClr>
              <a:buSzPts val="900"/>
            </a:pPr>
            <a:r>
              <a:rPr lang="ru-RU" sz="2400" b="1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Шаталов Дмитрий Сергеевич</a:t>
            </a:r>
            <a:r>
              <a:rPr lang="ru-RU" sz="24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- ответственный за практическую часть и чертежи</a:t>
            </a:r>
          </a:p>
          <a:p>
            <a:pPr marL="171450" lvl="0">
              <a:lnSpc>
                <a:spcPct val="150000"/>
              </a:lnSpc>
              <a:buClr>
                <a:schemeClr val="dk2"/>
              </a:buClr>
              <a:buSzPts val="900"/>
            </a:pPr>
            <a:r>
              <a:rPr lang="ru-RU" sz="2400" b="1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Дмитриев Игорь Андреевич</a:t>
            </a:r>
            <a:r>
              <a:rPr lang="ru-RU" sz="24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- ответственный за </a:t>
            </a:r>
            <a:r>
              <a:rPr lang="ru-RU" sz="24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фандрайзинг</a:t>
            </a:r>
            <a:r>
              <a:rPr lang="ru-RU" sz="24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реализации проектной деятельности</a:t>
            </a:r>
          </a:p>
          <a:p>
            <a:pPr marL="171450" lvl="0">
              <a:lnSpc>
                <a:spcPct val="150000"/>
              </a:lnSpc>
              <a:buClr>
                <a:schemeClr val="dk2"/>
              </a:buClr>
              <a:buSzPts val="900"/>
            </a:pPr>
            <a:r>
              <a:rPr lang="ru-RU" sz="2400" b="1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Лепшоков</a:t>
            </a:r>
            <a:r>
              <a:rPr lang="ru-RU" sz="2400" b="1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Расул Рашидович </a:t>
            </a:r>
            <a:r>
              <a:rPr lang="ru-RU" sz="24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- ответственный за проведение опытных исследований в садоводческих угодьях</a:t>
            </a:r>
          </a:p>
          <a:p>
            <a:pPr marL="171450" lvl="0">
              <a:lnSpc>
                <a:spcPct val="150000"/>
              </a:lnSpc>
              <a:buClr>
                <a:schemeClr val="dk2"/>
              </a:buClr>
              <a:buSzPts val="900"/>
            </a:pPr>
            <a:r>
              <a:rPr lang="ru-RU" sz="2400" b="1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Плюта</a:t>
            </a:r>
            <a:r>
              <a:rPr lang="ru-RU" sz="2400" b="1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Ирина Ивановна </a:t>
            </a:r>
            <a:r>
              <a:rPr lang="ru-RU" sz="24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- ответственная за составление документации</a:t>
            </a:r>
          </a:p>
          <a:p>
            <a:pPr marL="171450" lvl="0">
              <a:lnSpc>
                <a:spcPct val="150000"/>
              </a:lnSpc>
              <a:buClr>
                <a:schemeClr val="dk2"/>
              </a:buClr>
              <a:buSzPts val="900"/>
            </a:pPr>
            <a:r>
              <a:rPr lang="ru-RU" sz="2400" b="1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Дюкарев</a:t>
            </a:r>
            <a:r>
              <a:rPr lang="ru-RU" sz="2400" b="1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Андрей Сергеевич</a:t>
            </a:r>
            <a:r>
              <a:rPr lang="ru-RU" sz="24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- ответственный за проведение опытных исследований в садоводческих угодьях</a:t>
            </a:r>
            <a:endParaRPr lang="ru" sz="2400" dirty="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387221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463928" y="3978275"/>
            <a:ext cx="828278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Благодарю за внимание</a:t>
            </a:r>
            <a:endParaRPr lang="ru-RU" sz="4000" dirty="0" smtClean="0"/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402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</TotalTime>
  <Words>318</Words>
  <Application>Microsoft Office PowerPoint</Application>
  <PresentationFormat>Произвольный</PresentationFormat>
  <Paragraphs>62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Arial Black</vt:lpstr>
      <vt:lpstr>PT Sans</vt:lpstr>
      <vt:lpstr>Lato</vt:lpstr>
      <vt:lpstr>Times New Roman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Визуальный  стиль Платформа университетского  технологического предпринимательства</dc:title>
  <dc:creator>Dima Gusev</dc:creator>
  <cp:lastModifiedBy>Admin</cp:lastModifiedBy>
  <cp:revision>31</cp:revision>
  <dcterms:created xsi:type="dcterms:W3CDTF">2022-06-08T08:32:52Z</dcterms:created>
  <dcterms:modified xsi:type="dcterms:W3CDTF">2022-11-02T09:07:29Z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2022-06-08T00:00:00Z</vt:filetime>
  </property>
</Properties>
</file>