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0" r:id="rId11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7F6FD-8D2F-4EF1-854A-2846EC937A52}" v="26" dt="2023-11-17T16:11:20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nskorikov@sfedu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3.jpeg"/><Relationship Id="rId4" Type="http://schemas.openxmlformats.org/officeDocument/2006/relationships/image" Target="../media/image3.pn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microsoft.com/office/2007/relationships/hdphoto" Target="../media/hdphoto1.wdp"/><Relationship Id="rId1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2.png"/><Relationship Id="rId17" Type="http://schemas.microsoft.com/office/2007/relationships/hdphoto" Target="../media/hdphoto3.wdp"/><Relationship Id="rId2" Type="http://schemas.openxmlformats.org/officeDocument/2006/relationships/image" Target="../media/image7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1.jpeg"/><Relationship Id="rId5" Type="http://schemas.openxmlformats.org/officeDocument/2006/relationships/image" Target="../media/image4.png"/><Relationship Id="rId15" Type="http://schemas.microsoft.com/office/2007/relationships/hdphoto" Target="../media/hdphoto2.wdp"/><Relationship Id="rId10" Type="http://schemas.openxmlformats.org/officeDocument/2006/relationships/image" Target="../media/image20.jpeg"/><Relationship Id="rId19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19.jpe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7.png"/><Relationship Id="rId7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9.png"/><Relationship Id="rId10" Type="http://schemas.openxmlformats.org/officeDocument/2006/relationships/image" Target="../media/image5.png"/><Relationship Id="rId4" Type="http://schemas.openxmlformats.org/officeDocument/2006/relationships/image" Target="../media/image28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992246" y="3239795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220049" y="2297973"/>
            <a:ext cx="569488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ru-RU" sz="5400" u="sng" dirty="0" err="1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BlueScreen</a:t>
            </a:r>
            <a:endParaRPr lang="ru-RU" altLang="ru-RU" sz="5400" u="sng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endParaRPr lang="en-US" altLang="ru-RU" sz="4000" u="sng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Капитан, программист</a:t>
            </a:r>
          </a:p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Скориков Никита Сергеевич</a:t>
            </a:r>
          </a:p>
          <a:p>
            <a:pPr algn="r"/>
            <a:r>
              <a:rPr lang="en-US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Email: </a:t>
            </a:r>
            <a:r>
              <a:rPr lang="en-US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nskorikov@sfedu.ru</a:t>
            </a:r>
            <a:endParaRPr lang="en-US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Тел. +79283848860</a:t>
            </a: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Таганрог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992246" y="3239795"/>
            <a:ext cx="5540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EXPRO23 Многофункциональная система контроля доступа</a:t>
            </a: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4010526" y="283577"/>
            <a:ext cx="5390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BFCAB4-7AB3-E3D4-93D3-6A3922386689}"/>
              </a:ext>
            </a:extLst>
          </p:cNvPr>
          <p:cNvSpPr txBox="1"/>
          <p:nvPr/>
        </p:nvSpPr>
        <p:spPr>
          <a:xfrm>
            <a:off x="1678437" y="1401951"/>
            <a:ext cx="493299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sz="2800" dirty="0">
                <a:effectLst/>
                <a:ea typeface="Times New Roman" panose="02020603050405020304" pitchFamily="18" charset="0"/>
              </a:rPr>
              <a:t>Школы (также компании, гостиницы, культурные и спортивные сооружения) – клиенты, которые используют систему контроля доступа для обеспечения безопасности своих учеников, (а также сотрудников и оборудования).</a:t>
            </a:r>
          </a:p>
        </p:txBody>
      </p:sp>
      <p:pic>
        <p:nvPicPr>
          <p:cNvPr id="15" name="Picture 7" descr="Изображение выглядит как текст, круг, снимок экрана, Устройство хранения данных&#10;&#10;Автоматически созданное описание">
            <a:extLst>
              <a:ext uri="{FF2B5EF4-FFF2-40B4-BE49-F238E27FC236}">
                <a16:creationId xmlns:a16="http://schemas.microsoft.com/office/drawing/2014/main" id="{9A8EEB2A-82B6-4117-AF6F-F76B1479CCE1}"/>
              </a:ext>
            </a:extLst>
          </p:cNvPr>
          <p:cNvPicPr/>
          <p:nvPr/>
        </p:nvPicPr>
        <p:blipFill rotWithShape="1">
          <a:blip r:embed="rId8"/>
          <a:srcRect l="10071" t="3649" r="7995" b="7315"/>
          <a:stretch/>
        </p:blipFill>
        <p:spPr bwMode="auto">
          <a:xfrm>
            <a:off x="6990994" y="1354693"/>
            <a:ext cx="4819357" cy="4263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623584-3D0D-2EFE-9034-A40C9D6F21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572" y="5198715"/>
            <a:ext cx="2124372" cy="140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598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Решаемые проблемы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606293" y="956219"/>
            <a:ext cx="101729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Несанкционированный Доступ: 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Эффективное предотвращение несанкционированного входа в образовательные учреждения, исключая возможность нежелательного пребывания внутри.</a:t>
            </a:r>
          </a:p>
          <a:p>
            <a:endParaRPr lang="ru-RU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Оптимизация Безопасности Учащихся: 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Гарантирование безопасности учащихся путем исключения возможности появления посторонних лиц в школьных помещениях.</a:t>
            </a:r>
          </a:p>
          <a:p>
            <a:endParaRPr lang="ru-RU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Управление Движением Людей: 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Мониторинг и контроль за передвижением людей внутри учреждения, что позволяет реагировать на любые подозрительные действия.</a:t>
            </a:r>
          </a:p>
          <a:p>
            <a:endParaRPr lang="ru-RU" sz="2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4. Отсутствие прозрачности: 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Родители и администрация часто остаются в неведении о перемещении учащихся или посетителей внутри школы, что может привести к проблемам в экстренных ситуациях.</a:t>
            </a:r>
          </a:p>
          <a:p>
            <a:endParaRPr lang="ru-RU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5. Экономия Бюджета: 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Снижение общих затрат на оборудование и обслуживание за счет перехода к более эффективной системе контроля доступа.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4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31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993364-F278-4809-92A4-EB993738C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577" y="923674"/>
            <a:ext cx="10534498" cy="52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598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779644" y="923674"/>
            <a:ext cx="99996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Представляет собой современное и интеллектуальное решение для обеспечения безопасности и контроля на территории образовательных учреждений. Основа системы - микроконтроллер </a:t>
            </a:r>
            <a:r>
              <a:rPr lang="ru-RU"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Arduino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(далее при успешном тестировании в учебном учреждении рассматривается возможность замены на STM32), гарантирующий надежность и гибкость. Решение автоматизирует контроль доступа через карточки и QR-коды, быстро и надежно идентифицируя учеников, сотрудников и посетителей, предотвращая проникновение посторонних.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5A23B85-A2A7-EDCD-2C70-6A2BDCA3F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877" y="3685432"/>
            <a:ext cx="3203170" cy="2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8861042E-ECA3-823D-2B5F-ACB7DBEB7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467" y="3423646"/>
            <a:ext cx="2566976" cy="248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94DAF512-9905-2369-8DBC-B009DDE04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422" y="3783673"/>
            <a:ext cx="3777072" cy="2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36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105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23740" y="868353"/>
            <a:ext cx="1054261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Продажа Аппаратного Оборудования - предоставление учебным заведениям возможности приобретения необходимого оборудования для установки системы контроля доступа.</a:t>
            </a: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Предоставление образовательным учреждениям лицензий на использование специализированного программного обеспечения для управления системой контроля доступа.</a:t>
            </a: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Услуги Инсталляции и Настройки - предоставление услуг по установке и настройке оборудования в учебных заведениях.</a:t>
            </a: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4. Облачные Услуги и Подписки - предложение облачных сервисов для удаленного мониторинга и управления системой контроля доступа.</a:t>
            </a: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5. Консультационные Услуги по Безопасности - предоставление консультаций образовательным учреждениям по повышению уровня безопасности и эффективному использованию системы контроля доступа.</a:t>
            </a: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6. Интеграция с Умными Устройствами - взимание платы за интеграцию системы контроля доступа с умными устройствами, обеспечивая мобильность и дополнительные возможности управления.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4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598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897E6C-334F-264C-814D-A333BCDD0E37}"/>
              </a:ext>
            </a:extLst>
          </p:cNvPr>
          <p:cNvSpPr txBox="1"/>
          <p:nvPr/>
        </p:nvSpPr>
        <p:spPr>
          <a:xfrm>
            <a:off x="1608630" y="893088"/>
            <a:ext cx="673838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Söhne"/>
              </a:rPr>
              <a:t>Наш продукт в настоящее время представляет собой прототип системы умного контроля доступа. Мы успешно реализовали основные компоненты, используя языки программирования C/C++ для микроконтроллера </a:t>
            </a:r>
            <a:r>
              <a:rPr lang="ru-RU" b="0" i="0" dirty="0" err="1">
                <a:effectLst/>
                <a:latin typeface="Söhne"/>
              </a:rPr>
              <a:t>Arduino</a:t>
            </a:r>
            <a:r>
              <a:rPr lang="ru-RU" b="0" i="0" dirty="0">
                <a:effectLst/>
                <a:latin typeface="Söhne"/>
              </a:rPr>
              <a:t> и Python для взаимодействия с </a:t>
            </a:r>
            <a:r>
              <a:rPr lang="ru-RU" b="0" i="0" dirty="0" err="1">
                <a:effectLst/>
                <a:latin typeface="Söhne"/>
              </a:rPr>
              <a:t>Telegram</a:t>
            </a:r>
            <a:r>
              <a:rPr lang="ru-RU" b="0" i="0" dirty="0">
                <a:effectLst/>
                <a:latin typeface="Söhne"/>
              </a:rPr>
              <a:t> и управления через веб-интерфейс.</a:t>
            </a:r>
          </a:p>
          <a:p>
            <a:pPr algn="l"/>
            <a:r>
              <a:rPr lang="ru-RU" b="0" i="0" dirty="0">
                <a:effectLst/>
                <a:latin typeface="Söhne"/>
              </a:rPr>
              <a:t>Основные характеристики текущего прототипа: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Söhne"/>
              </a:rPr>
              <a:t>Аппаратная Часть:</a:t>
            </a:r>
            <a:endParaRPr lang="ru-RU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effectLst/>
                <a:latin typeface="Söhne"/>
              </a:rPr>
              <a:t>Использование микроконтроллера </a:t>
            </a:r>
            <a:r>
              <a:rPr lang="ru-RU" b="0" i="0" dirty="0" err="1">
                <a:effectLst/>
                <a:latin typeface="Söhne"/>
              </a:rPr>
              <a:t>Arduino</a:t>
            </a:r>
            <a:r>
              <a:rPr lang="ru-RU" b="0" i="0" dirty="0">
                <a:effectLst/>
                <a:latin typeface="Söhne"/>
              </a:rPr>
              <a:t> Pro Mini вместо </a:t>
            </a:r>
            <a:r>
              <a:rPr lang="ru-RU" b="0" i="0" dirty="0" err="1">
                <a:effectLst/>
                <a:latin typeface="Söhne"/>
              </a:rPr>
              <a:t>Arduino</a:t>
            </a:r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Uno</a:t>
            </a:r>
            <a:r>
              <a:rPr lang="ru-RU" b="0" i="0" dirty="0">
                <a:effectLst/>
                <a:latin typeface="Söhne"/>
              </a:rPr>
              <a:t> для оптимизации размера и энергопотребления.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effectLst/>
                <a:latin typeface="Söhne"/>
              </a:rPr>
              <a:t>Интеграция с Ethernet-модулем для более надежного соединения и защиты от удаленных атак.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Söhne"/>
              </a:rPr>
              <a:t>Софтверная Часть:</a:t>
            </a:r>
            <a:endParaRPr lang="ru-RU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effectLst/>
                <a:latin typeface="Söhne"/>
              </a:rPr>
              <a:t>Разработка базы данных для хранения информации о доступе.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effectLst/>
                <a:latin typeface="Söhne"/>
              </a:rPr>
              <a:t>Создан </a:t>
            </a:r>
            <a:r>
              <a:rPr lang="ru-RU" b="0" i="0" dirty="0" err="1">
                <a:effectLst/>
                <a:latin typeface="Söhne"/>
              </a:rPr>
              <a:t>Telegram</a:t>
            </a:r>
            <a:r>
              <a:rPr lang="ru-RU" b="0" i="0" dirty="0">
                <a:effectLst/>
                <a:latin typeface="Söhne"/>
              </a:rPr>
              <a:t>-бот для взаимодействия с конечными пользователями.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effectLst/>
                <a:latin typeface="Söhne"/>
              </a:rPr>
              <a:t>Написан код для </a:t>
            </a:r>
            <a:r>
              <a:rPr lang="ru-RU" b="0" i="0" dirty="0" err="1">
                <a:effectLst/>
                <a:latin typeface="Söhne"/>
              </a:rPr>
              <a:t>Arduino</a:t>
            </a:r>
            <a:r>
              <a:rPr lang="ru-RU" b="0" i="0" dirty="0">
                <a:effectLst/>
                <a:latin typeface="Söhne"/>
              </a:rPr>
              <a:t>, обеспечивающего работу с сервоприводом для открытия замка и считывателем карт.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2FB993E-A35A-7B6B-416B-0C0684313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6" b="13005"/>
          <a:stretch/>
        </p:blipFill>
        <p:spPr bwMode="auto">
          <a:xfrm>
            <a:off x="8718163" y="5121681"/>
            <a:ext cx="3061087" cy="146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F99431AD-9E9D-889D-1619-FD5A6E8439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0" r="17152"/>
          <a:stretch/>
        </p:blipFill>
        <p:spPr bwMode="auto">
          <a:xfrm>
            <a:off x="10248706" y="3263523"/>
            <a:ext cx="1340276" cy="127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7E05E73-A0E1-6BF3-1F8A-B4F9C73F1F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8056" y="854245"/>
            <a:ext cx="2769549" cy="221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45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105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стартап-проекта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6D64DF-BD13-82F1-146E-822A2D8B770E}"/>
              </a:ext>
            </a:extLst>
          </p:cNvPr>
          <p:cNvSpPr txBox="1"/>
          <p:nvPr/>
        </p:nvSpPr>
        <p:spPr>
          <a:xfrm>
            <a:off x="1644546" y="1061903"/>
            <a:ext cx="642487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Söhne"/>
              </a:rPr>
              <a:t>Внедрение на Рынок</a:t>
            </a:r>
            <a:r>
              <a:rPr lang="ru-RU" sz="2000" b="1" dirty="0">
                <a:latin typeface="Söhne"/>
              </a:rPr>
              <a:t> -</a:t>
            </a:r>
            <a:r>
              <a:rPr lang="ru-RU" sz="2000" dirty="0">
                <a:latin typeface="Söhne"/>
              </a:rPr>
              <a:t> </a:t>
            </a:r>
            <a:r>
              <a:rPr lang="ru-RU" sz="2000" b="0" i="0" dirty="0">
                <a:effectLst/>
                <a:latin typeface="Söhne"/>
              </a:rPr>
              <a:t>Завершение тестирования и начало внедрения продукта в образовательные учреждения.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Söhne"/>
              </a:rPr>
              <a:t>Партнерства и Расширение Функционала </a:t>
            </a:r>
            <a:r>
              <a:rPr lang="ru-RU" sz="2000" b="1" dirty="0">
                <a:latin typeface="Söhne"/>
              </a:rPr>
              <a:t>- </a:t>
            </a:r>
            <a:r>
              <a:rPr lang="ru-RU" sz="2000" b="0" i="0" dirty="0">
                <a:effectLst/>
                <a:latin typeface="Söhne"/>
              </a:rPr>
              <a:t>Поиск стратегических партнеров для расширения функционала, например, интеграция с системами видеонаблюдения или умными школьными устройствами.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Söhne"/>
              </a:rPr>
              <a:t>Обратная Связь и Улучшения -</a:t>
            </a:r>
            <a:r>
              <a:rPr lang="ru-RU" sz="2000" dirty="0">
                <a:latin typeface="Söhne"/>
              </a:rPr>
              <a:t> </a:t>
            </a:r>
            <a:r>
              <a:rPr lang="ru-RU" sz="2000" b="0" i="0" dirty="0">
                <a:effectLst/>
                <a:latin typeface="Söhne"/>
              </a:rPr>
              <a:t>Систематический сбор обратной связи от клиентов для улучшения удовлетворенности и оптимизации функциональности.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Söhne"/>
              </a:rPr>
              <a:t>Масштабирование</a:t>
            </a:r>
            <a:r>
              <a:rPr lang="ru-RU" sz="2000" b="1" dirty="0">
                <a:latin typeface="Söhne"/>
              </a:rPr>
              <a:t> -</a:t>
            </a:r>
            <a:r>
              <a:rPr lang="ru-RU" sz="2000" dirty="0">
                <a:latin typeface="Söhne"/>
              </a:rPr>
              <a:t> </a:t>
            </a:r>
            <a:r>
              <a:rPr lang="ru-RU" sz="2000" b="0" i="0" dirty="0">
                <a:effectLst/>
                <a:latin typeface="Söhne"/>
              </a:rPr>
              <a:t>Расширение географии предоставления услуг, включая внедрение в новые образовательные учреждения и другие отрасли.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Söhne"/>
              </a:rPr>
              <a:t>Обучение и Поддержка</a:t>
            </a:r>
            <a:r>
              <a:rPr lang="ru-RU" sz="2000" b="1" dirty="0">
                <a:latin typeface="Söhne"/>
              </a:rPr>
              <a:t> -</a:t>
            </a:r>
            <a:r>
              <a:rPr lang="ru-RU" sz="2000" dirty="0">
                <a:latin typeface="Söhne"/>
              </a:rPr>
              <a:t> </a:t>
            </a:r>
            <a:r>
              <a:rPr lang="ru-RU" sz="2000" b="0" i="0" dirty="0">
                <a:effectLst/>
                <a:latin typeface="Söhne"/>
              </a:rPr>
              <a:t>Обеспечение обучения персонала учреждений и служб безопасности по использованию и администрированию продукта.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1F652A-93EE-3DE8-5DFD-0B0CD76BC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787" y="2406960"/>
            <a:ext cx="6027943" cy="452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930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581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20641" y="246152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F2047E74-43A9-8E07-4861-8E78BE166E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2" t="11438" r="20350" b="42724"/>
          <a:stretch/>
        </p:blipFill>
        <p:spPr bwMode="auto">
          <a:xfrm>
            <a:off x="1391651" y="842546"/>
            <a:ext cx="1862419" cy="214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>
            <a:extLst>
              <a:ext uri="{FF2B5EF4-FFF2-40B4-BE49-F238E27FC236}">
                <a16:creationId xmlns:a16="http://schemas.microsoft.com/office/drawing/2014/main" id="{232AF6D7-65D6-2AE7-9F55-D67F95311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t="13934" r="8704" b="13940"/>
          <a:stretch/>
        </p:blipFill>
        <p:spPr bwMode="auto">
          <a:xfrm>
            <a:off x="4222856" y="854245"/>
            <a:ext cx="1862419" cy="211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>
            <a:extLst>
              <a:ext uri="{FF2B5EF4-FFF2-40B4-BE49-F238E27FC236}">
                <a16:creationId xmlns:a16="http://schemas.microsoft.com/office/drawing/2014/main" id="{B25332E1-C670-05FD-D8C2-5B77B13109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1" r="11810" b="3931"/>
          <a:stretch/>
        </p:blipFill>
        <p:spPr bwMode="auto">
          <a:xfrm>
            <a:off x="4182446" y="3762215"/>
            <a:ext cx="1862419" cy="21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>
            <a:extLst>
              <a:ext uri="{FF2B5EF4-FFF2-40B4-BE49-F238E27FC236}">
                <a16:creationId xmlns:a16="http://schemas.microsoft.com/office/drawing/2014/main" id="{DFE7E30B-43B5-A849-3BC6-62A0D7250B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" t="1912" r="8675" b="1912"/>
          <a:stretch/>
        </p:blipFill>
        <p:spPr bwMode="auto">
          <a:xfrm>
            <a:off x="7054061" y="828607"/>
            <a:ext cx="1862419" cy="211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4">
            <a:extLst>
              <a:ext uri="{FF2B5EF4-FFF2-40B4-BE49-F238E27FC236}">
                <a16:creationId xmlns:a16="http://schemas.microsoft.com/office/drawing/2014/main" id="{147B3829-DB8B-A89F-B7E9-7DB332C989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72" b="10805"/>
          <a:stretch/>
        </p:blipFill>
        <p:spPr bwMode="auto">
          <a:xfrm>
            <a:off x="9885266" y="831708"/>
            <a:ext cx="1862419" cy="211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6">
            <a:extLst>
              <a:ext uri="{FF2B5EF4-FFF2-40B4-BE49-F238E27FC236}">
                <a16:creationId xmlns:a16="http://schemas.microsoft.com/office/drawing/2014/main" id="{68481730-1376-D5FD-C85B-9B95E048C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33" b="17193"/>
          <a:stretch/>
        </p:blipFill>
        <p:spPr bwMode="auto">
          <a:xfrm>
            <a:off x="7049158" y="3795469"/>
            <a:ext cx="1863508" cy="21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>
            <a:extLst>
              <a:ext uri="{FF2B5EF4-FFF2-40B4-BE49-F238E27FC236}">
                <a16:creationId xmlns:a16="http://schemas.microsoft.com/office/drawing/2014/main" id="{90DF7764-54E0-E88C-9F8D-0636AEE27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0" t="17576" r="2737"/>
          <a:stretch/>
        </p:blipFill>
        <p:spPr bwMode="auto">
          <a:xfrm>
            <a:off x="1373681" y="3791073"/>
            <a:ext cx="1838272" cy="21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3">
            <a:extLst>
              <a:ext uri="{FF2B5EF4-FFF2-40B4-BE49-F238E27FC236}">
                <a16:creationId xmlns:a16="http://schemas.microsoft.com/office/drawing/2014/main" id="{F112A8A1-AD84-466A-082E-3792E9B3FE8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6000"/>
                    </a14:imgEffect>
                  </a14:imgLayer>
                </a14:imgProps>
              </a:ext>
            </a:extLst>
          </a:blip>
          <a:srcRect b="11365"/>
          <a:stretch/>
        </p:blipFill>
        <p:spPr>
          <a:xfrm>
            <a:off x="9896131" y="3861644"/>
            <a:ext cx="1812821" cy="2135520"/>
          </a:xfrm>
          <a:prstGeom prst="rect">
            <a:avLst/>
          </a:prstGeom>
        </p:spPr>
      </p:pic>
      <p:sp>
        <p:nvSpPr>
          <p:cNvPr id="46" name="Текст 5">
            <a:extLst>
              <a:ext uri="{FF2B5EF4-FFF2-40B4-BE49-F238E27FC236}">
                <a16:creationId xmlns:a16="http://schemas.microsoft.com/office/drawing/2014/main" id="{091373E5-145F-8689-4D61-79406760E02C}"/>
              </a:ext>
            </a:extLst>
          </p:cNvPr>
          <p:cNvSpPr txBox="1">
            <a:spLocks/>
          </p:cNvSpPr>
          <p:nvPr/>
        </p:nvSpPr>
        <p:spPr>
          <a:xfrm>
            <a:off x="1311091" y="2942443"/>
            <a:ext cx="2002041" cy="749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Franklin Gothic Demi"/>
              </a:rPr>
              <a:t>Скориков Никита</a:t>
            </a:r>
          </a:p>
          <a:p>
            <a:r>
              <a:rPr lang="ru-RU" sz="1800" b="1" dirty="0">
                <a:solidFill>
                  <a:schemeClr val="tx1"/>
                </a:solidFill>
                <a:latin typeface="Franklin Gothic Demi"/>
              </a:rPr>
              <a:t>Сергеевич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7" name="Текст 4">
            <a:extLst>
              <a:ext uri="{FF2B5EF4-FFF2-40B4-BE49-F238E27FC236}">
                <a16:creationId xmlns:a16="http://schemas.microsoft.com/office/drawing/2014/main" id="{5B33EC9C-065B-E965-84B7-7D4A9C7AAA84}"/>
              </a:ext>
            </a:extLst>
          </p:cNvPr>
          <p:cNvSpPr txBox="1">
            <a:spLocks/>
          </p:cNvSpPr>
          <p:nvPr/>
        </p:nvSpPr>
        <p:spPr>
          <a:xfrm>
            <a:off x="1363193" y="3411782"/>
            <a:ext cx="1862419" cy="316163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>
                <a:solidFill>
                  <a:schemeClr val="tx1"/>
                </a:solidFill>
              </a:rPr>
              <a:t>Капитан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Текст 7">
            <a:extLst>
              <a:ext uri="{FF2B5EF4-FFF2-40B4-BE49-F238E27FC236}">
                <a16:creationId xmlns:a16="http://schemas.microsoft.com/office/drawing/2014/main" id="{282927EE-FEF0-AEAB-47C7-6444C2FD460F}"/>
              </a:ext>
            </a:extLst>
          </p:cNvPr>
          <p:cNvSpPr txBox="1">
            <a:spLocks/>
          </p:cNvSpPr>
          <p:nvPr/>
        </p:nvSpPr>
        <p:spPr>
          <a:xfrm>
            <a:off x="4159418" y="2890109"/>
            <a:ext cx="1919774" cy="462575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/>
                </a:solidFill>
                <a:latin typeface="Franklin Gothic Demi"/>
              </a:rPr>
              <a:t>Пашков Артём Алексеевич </a:t>
            </a:r>
            <a:endParaRPr lang="en-US" sz="1800" b="1" dirty="0">
              <a:solidFill>
                <a:schemeClr val="tx1"/>
              </a:solidFill>
              <a:latin typeface="Franklin Gothic Demi"/>
            </a:endParaRPr>
          </a:p>
        </p:txBody>
      </p:sp>
      <p:sp>
        <p:nvSpPr>
          <p:cNvPr id="49" name="Текст 6">
            <a:extLst>
              <a:ext uri="{FF2B5EF4-FFF2-40B4-BE49-F238E27FC236}">
                <a16:creationId xmlns:a16="http://schemas.microsoft.com/office/drawing/2014/main" id="{79F23445-B271-BF49-0988-C531CC127649}"/>
              </a:ext>
            </a:extLst>
          </p:cNvPr>
          <p:cNvSpPr txBox="1">
            <a:spLocks/>
          </p:cNvSpPr>
          <p:nvPr/>
        </p:nvSpPr>
        <p:spPr>
          <a:xfrm>
            <a:off x="4077507" y="3448270"/>
            <a:ext cx="1967358" cy="3693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>
                <a:solidFill>
                  <a:srgbClr val="000000"/>
                </a:solidFill>
                <a:latin typeface="-apple-system"/>
              </a:rPr>
              <a:t>Программист</a:t>
            </a:r>
            <a:endParaRPr lang="ru-RU" sz="1400" dirty="0"/>
          </a:p>
        </p:txBody>
      </p:sp>
      <p:sp>
        <p:nvSpPr>
          <p:cNvPr id="50" name="Текст 9">
            <a:extLst>
              <a:ext uri="{FF2B5EF4-FFF2-40B4-BE49-F238E27FC236}">
                <a16:creationId xmlns:a16="http://schemas.microsoft.com/office/drawing/2014/main" id="{ED1BF0C7-D7EC-9003-24B8-43A34A2FBBAE}"/>
              </a:ext>
            </a:extLst>
          </p:cNvPr>
          <p:cNvSpPr txBox="1">
            <a:spLocks/>
          </p:cNvSpPr>
          <p:nvPr/>
        </p:nvSpPr>
        <p:spPr>
          <a:xfrm>
            <a:off x="9857832" y="2985695"/>
            <a:ext cx="1862420" cy="4625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Franklin Gothic Demi" panose="020B0703020102020204" pitchFamily="34" charset="0"/>
              </a:rPr>
              <a:t>Жилин Владимир Алексеевич</a:t>
            </a:r>
          </a:p>
        </p:txBody>
      </p:sp>
      <p:sp>
        <p:nvSpPr>
          <p:cNvPr id="51" name="Текст 9">
            <a:extLst>
              <a:ext uri="{FF2B5EF4-FFF2-40B4-BE49-F238E27FC236}">
                <a16:creationId xmlns:a16="http://schemas.microsoft.com/office/drawing/2014/main" id="{9B787233-9E20-BC4B-01A1-02479C425A7F}"/>
              </a:ext>
            </a:extLst>
          </p:cNvPr>
          <p:cNvSpPr txBox="1">
            <a:spLocks/>
          </p:cNvSpPr>
          <p:nvPr/>
        </p:nvSpPr>
        <p:spPr>
          <a:xfrm>
            <a:off x="6997109" y="2950384"/>
            <a:ext cx="1931482" cy="4613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Власенко Алексей Андреевич 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id="{13093A14-82C3-DE6C-1869-4440C2903432}"/>
              </a:ext>
            </a:extLst>
          </p:cNvPr>
          <p:cNvSpPr txBox="1">
            <a:spLocks/>
          </p:cNvSpPr>
          <p:nvPr/>
        </p:nvSpPr>
        <p:spPr>
          <a:xfrm>
            <a:off x="9782596" y="3455693"/>
            <a:ext cx="1926356" cy="377525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>
                <a:solidFill>
                  <a:srgbClr val="000000"/>
                </a:solidFill>
                <a:latin typeface="-apple-system"/>
              </a:rPr>
              <a:t>Аналитик, экономист</a:t>
            </a:r>
            <a:endParaRPr lang="ru-RU" sz="1400" dirty="0">
              <a:latin typeface="-apple-system"/>
            </a:endParaRP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F16788D6-CA3A-F2A1-99F3-7B9260283C6F}"/>
              </a:ext>
            </a:extLst>
          </p:cNvPr>
          <p:cNvSpPr txBox="1">
            <a:spLocks/>
          </p:cNvSpPr>
          <p:nvPr/>
        </p:nvSpPr>
        <p:spPr>
          <a:xfrm>
            <a:off x="6924104" y="3504682"/>
            <a:ext cx="2041099" cy="327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Программист, менеджер</a:t>
            </a:r>
            <a:endParaRPr lang="ru-RU" dirty="0"/>
          </a:p>
        </p:txBody>
      </p:sp>
      <p:sp>
        <p:nvSpPr>
          <p:cNvPr id="54" name="Текст 9">
            <a:extLst>
              <a:ext uri="{FF2B5EF4-FFF2-40B4-BE49-F238E27FC236}">
                <a16:creationId xmlns:a16="http://schemas.microsoft.com/office/drawing/2014/main" id="{09E7678C-332A-997D-6D75-5F2AC3C00BEE}"/>
              </a:ext>
            </a:extLst>
          </p:cNvPr>
          <p:cNvSpPr txBox="1">
            <a:spLocks/>
          </p:cNvSpPr>
          <p:nvPr/>
        </p:nvSpPr>
        <p:spPr>
          <a:xfrm>
            <a:off x="4013784" y="5942561"/>
            <a:ext cx="2162018" cy="484415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err="1">
                <a:solidFill>
                  <a:schemeClr val="tx1"/>
                </a:solidFill>
                <a:latin typeface="Franklin Gothic Demi"/>
              </a:rPr>
              <a:t>Шыхова</a:t>
            </a:r>
            <a:r>
              <a:rPr lang="ru-RU" sz="1800" dirty="0">
                <a:solidFill>
                  <a:schemeClr val="tx1"/>
                </a:solidFill>
                <a:latin typeface="Franklin Gothic Demi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Franklin Gothic Demi"/>
              </a:rPr>
              <a:t>Айджахан</a:t>
            </a:r>
            <a:endParaRPr lang="ru-RU" sz="1800" dirty="0">
              <a:solidFill>
                <a:schemeClr val="tx1"/>
              </a:solidFill>
              <a:latin typeface="Franklin Gothic Demi"/>
            </a:endParaRPr>
          </a:p>
        </p:txBody>
      </p:sp>
      <p:sp>
        <p:nvSpPr>
          <p:cNvPr id="55" name="Текст 11">
            <a:extLst>
              <a:ext uri="{FF2B5EF4-FFF2-40B4-BE49-F238E27FC236}">
                <a16:creationId xmlns:a16="http://schemas.microsoft.com/office/drawing/2014/main" id="{5C465373-96B7-15B4-F569-3E590AEEC927}"/>
              </a:ext>
            </a:extLst>
          </p:cNvPr>
          <p:cNvSpPr txBox="1">
            <a:spLocks/>
          </p:cNvSpPr>
          <p:nvPr/>
        </p:nvSpPr>
        <p:spPr>
          <a:xfrm>
            <a:off x="6930008" y="5865262"/>
            <a:ext cx="1961830" cy="594477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chemeClr val="tx1"/>
                </a:solidFill>
                <a:latin typeface="Franklin Gothic Demi"/>
              </a:rPr>
              <a:t>Матюшина Алёна Игоревна</a:t>
            </a:r>
            <a:endParaRPr lang="en-US" sz="1800" dirty="0">
              <a:solidFill>
                <a:schemeClr val="tx1"/>
              </a:solidFill>
              <a:latin typeface="Franklin Gothic Demi"/>
            </a:endParaRP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570906BE-1EB2-053B-0926-1A037F972017}"/>
              </a:ext>
            </a:extLst>
          </p:cNvPr>
          <p:cNvSpPr txBox="1">
            <a:spLocks/>
          </p:cNvSpPr>
          <p:nvPr/>
        </p:nvSpPr>
        <p:spPr>
          <a:xfrm>
            <a:off x="7008841" y="6419802"/>
            <a:ext cx="1908018" cy="361139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>
                <a:solidFill>
                  <a:srgbClr val="000000"/>
                </a:solidFill>
                <a:latin typeface="Franklin Gothic Book"/>
              </a:rPr>
              <a:t>Технический писатель</a:t>
            </a:r>
            <a:endParaRPr lang="ru-RU" sz="1400" dirty="0">
              <a:latin typeface="Franklin Gothic Book"/>
            </a:endParaRP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650D7B9E-3628-83FA-0422-630956B3C1A6}"/>
              </a:ext>
            </a:extLst>
          </p:cNvPr>
          <p:cNvSpPr txBox="1">
            <a:spLocks/>
          </p:cNvSpPr>
          <p:nvPr/>
        </p:nvSpPr>
        <p:spPr>
          <a:xfrm>
            <a:off x="4041000" y="6297008"/>
            <a:ext cx="2129245" cy="3693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Franklin Gothic Book"/>
              </a:rPr>
              <a:t>Дизайнер, программист</a:t>
            </a:r>
            <a:endParaRPr lang="ru-RU" dirty="0">
              <a:latin typeface="Franklin Gothic Book"/>
            </a:endParaRPr>
          </a:p>
        </p:txBody>
      </p:sp>
      <p:sp>
        <p:nvSpPr>
          <p:cNvPr id="58" name="Текст 9">
            <a:extLst>
              <a:ext uri="{FF2B5EF4-FFF2-40B4-BE49-F238E27FC236}">
                <a16:creationId xmlns:a16="http://schemas.microsoft.com/office/drawing/2014/main" id="{5651B315-363A-E473-A8C2-DE5EE2566442}"/>
              </a:ext>
            </a:extLst>
          </p:cNvPr>
          <p:cNvSpPr txBox="1">
            <a:spLocks/>
          </p:cNvSpPr>
          <p:nvPr/>
        </p:nvSpPr>
        <p:spPr>
          <a:xfrm>
            <a:off x="1293437" y="5952248"/>
            <a:ext cx="1862420" cy="4625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Franklin Gothic Demi" panose="020B0703020102020204" pitchFamily="34" charset="0"/>
              </a:rPr>
              <a:t>Пащенко Егор Алексеевич</a:t>
            </a:r>
          </a:p>
        </p:txBody>
      </p:sp>
      <p:sp>
        <p:nvSpPr>
          <p:cNvPr id="59" name="Текст 9">
            <a:extLst>
              <a:ext uri="{FF2B5EF4-FFF2-40B4-BE49-F238E27FC236}">
                <a16:creationId xmlns:a16="http://schemas.microsoft.com/office/drawing/2014/main" id="{8889C122-0A59-EE7C-4C3B-8AC3FEF8401D}"/>
              </a:ext>
            </a:extLst>
          </p:cNvPr>
          <p:cNvSpPr txBox="1">
            <a:spLocks/>
          </p:cNvSpPr>
          <p:nvPr/>
        </p:nvSpPr>
        <p:spPr>
          <a:xfrm>
            <a:off x="9697620" y="5971442"/>
            <a:ext cx="2237709" cy="4971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Franklin Gothic Demi" panose="020B0703020102020204" pitchFamily="34" charset="0"/>
              </a:rPr>
              <a:t>Меренков </a:t>
            </a:r>
            <a:r>
              <a:rPr lang="ru-RU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Дмиртрий</a:t>
            </a:r>
            <a:r>
              <a:rPr lang="ru-RU" dirty="0">
                <a:solidFill>
                  <a:schemeClr val="tx1"/>
                </a:solidFill>
                <a:latin typeface="Franklin Gothic Demi" panose="020B0703020102020204" pitchFamily="34" charset="0"/>
              </a:rPr>
              <a:t> Иванович</a:t>
            </a:r>
          </a:p>
        </p:txBody>
      </p:sp>
      <p:sp>
        <p:nvSpPr>
          <p:cNvPr id="60" name="Текст 4">
            <a:extLst>
              <a:ext uri="{FF2B5EF4-FFF2-40B4-BE49-F238E27FC236}">
                <a16:creationId xmlns:a16="http://schemas.microsoft.com/office/drawing/2014/main" id="{692D0297-CBCD-A1FD-DE5B-5D33AF8E3777}"/>
              </a:ext>
            </a:extLst>
          </p:cNvPr>
          <p:cNvSpPr txBox="1">
            <a:spLocks/>
          </p:cNvSpPr>
          <p:nvPr/>
        </p:nvSpPr>
        <p:spPr>
          <a:xfrm>
            <a:off x="1286530" y="6464778"/>
            <a:ext cx="1862419" cy="3161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Программист</a:t>
            </a:r>
            <a:endParaRPr lang="ru-RU" dirty="0"/>
          </a:p>
        </p:txBody>
      </p:sp>
      <p:sp>
        <p:nvSpPr>
          <p:cNvPr id="61" name="Текст 4">
            <a:extLst>
              <a:ext uri="{FF2B5EF4-FFF2-40B4-BE49-F238E27FC236}">
                <a16:creationId xmlns:a16="http://schemas.microsoft.com/office/drawing/2014/main" id="{AEEC2AC8-2AC3-4192-7FC9-F774F4A41BE6}"/>
              </a:ext>
            </a:extLst>
          </p:cNvPr>
          <p:cNvSpPr txBox="1">
            <a:spLocks/>
          </p:cNvSpPr>
          <p:nvPr/>
        </p:nvSpPr>
        <p:spPr>
          <a:xfrm>
            <a:off x="9896131" y="6481167"/>
            <a:ext cx="1862419" cy="3161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Программист</a:t>
            </a:r>
          </a:p>
        </p:txBody>
      </p:sp>
    </p:spTree>
    <p:extLst>
      <p:ext uri="{BB962C8B-B14F-4D97-AF65-F5344CB8AC3E}">
        <p14:creationId xmlns:p14="http://schemas.microsoft.com/office/powerpoint/2010/main" val="219359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644</Words>
  <Application>Microsoft Office PowerPoint</Application>
  <PresentationFormat>Широкоэкранный</PresentationFormat>
  <Paragraphs>82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-apple-system</vt:lpstr>
      <vt:lpstr>Arial</vt:lpstr>
      <vt:lpstr>Calibri</vt:lpstr>
      <vt:lpstr>Calibri Light</vt:lpstr>
      <vt:lpstr>Franklin Gothic Book</vt:lpstr>
      <vt:lpstr>Franklin Gothic Demi</vt:lpstr>
      <vt:lpstr>Lato</vt:lpstr>
      <vt:lpstr>Söhne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Скориков Никита Сергеевич</cp:lastModifiedBy>
  <cp:revision>33</cp:revision>
  <cp:lastPrinted>2022-09-29T12:11:38Z</cp:lastPrinted>
  <dcterms:created xsi:type="dcterms:W3CDTF">2022-09-27T13:57:51Z</dcterms:created>
  <dcterms:modified xsi:type="dcterms:W3CDTF">2023-11-18T10:59:55Z</dcterms:modified>
</cp:coreProperties>
</file>