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3" r:id="rId1"/>
    <p:sldMasterId id="2147483684" r:id="rId2"/>
    <p:sldMasterId id="2147483685" r:id="rId3"/>
  </p:sldMasterIdLst>
  <p:notesMasterIdLst>
    <p:notesMasterId r:id="rId22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</p:sldIdLst>
  <p:sldSz cx="9144000" cy="5143500" type="screen16x9"/>
  <p:notesSz cx="6858000" cy="9144000"/>
  <p:embeddedFontLst>
    <p:embeddedFont>
      <p:font typeface="Poppins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04FA"/>
  </p:clrMru>
</p:presentationPr>
</file>

<file path=ppt/tableStyles.xml><?xml version="1.0" encoding="utf-8"?>
<a:tblStyleLst xmlns:a="http://schemas.openxmlformats.org/drawingml/2006/main" def="{4BDBD455-7677-468F-8C75-08F18720CC91}">
  <a:tblStyle styleId="{4BDBD455-7677-468F-8C75-08F18720CC91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570E425-1A4F-41F1-9581-D81C4A193C4C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71E6A31B-644C-427B-9408-3EF81B75B1D6}" styleName="Table_2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/>
    <p:restoredTop sz="33451" autoAdjust="0"/>
  </p:normalViewPr>
  <p:slideViewPr>
    <p:cSldViewPr snapToGrid="0">
      <p:cViewPr varScale="1">
        <p:scale>
          <a:sx n="100" d="100"/>
          <a:sy n="100" d="100"/>
        </p:scale>
        <p:origin x="-516" y="-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4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2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92e5f3c81c_1_51:notes"/>
          <p:cNvSpPr txBox="1">
            <a:spLocks noGrp="1"/>
          </p:cNvSpPr>
          <p:nvPr>
            <p:ph type="body" idx="1"/>
          </p:nvPr>
        </p:nvSpPr>
        <p:spPr>
          <a:xfrm>
            <a:off x="685512" y="4400259"/>
            <a:ext cx="5486976" cy="3600581"/>
          </a:xfrm>
          <a:prstGeom prst="rect">
            <a:avLst/>
          </a:prstGeom>
        </p:spPr>
        <p:txBody>
          <a:bodyPr spcFirstLastPara="1" wrap="square" lIns="81350" tIns="81350" rIns="81350" bIns="813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g292e5f3c81c_1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292e5f3c81c_1_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3" name="Google Shape;163;g292e5f3c81c_1_111:notes"/>
          <p:cNvSpPr txBox="1">
            <a:spLocks noGrp="1"/>
          </p:cNvSpPr>
          <p:nvPr>
            <p:ph type="body" idx="1"/>
          </p:nvPr>
        </p:nvSpPr>
        <p:spPr>
          <a:xfrm>
            <a:off x="685512" y="4400259"/>
            <a:ext cx="5486976" cy="3600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350" tIns="40675" rIns="81350" bIns="406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164" name="Google Shape;164;g292e5f3c81c_1_111:notes"/>
          <p:cNvSpPr txBox="1">
            <a:spLocks noGrp="1"/>
          </p:cNvSpPr>
          <p:nvPr>
            <p:ph type="sldNum" idx="12"/>
          </p:nvPr>
        </p:nvSpPr>
        <p:spPr>
          <a:xfrm>
            <a:off x="3884088" y="8685113"/>
            <a:ext cx="2972472" cy="458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350" tIns="40675" rIns="81350" bIns="406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20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292e5f3c81c_1_123:notes"/>
          <p:cNvSpPr txBox="1">
            <a:spLocks noGrp="1"/>
          </p:cNvSpPr>
          <p:nvPr>
            <p:ph type="body" idx="1"/>
          </p:nvPr>
        </p:nvSpPr>
        <p:spPr>
          <a:xfrm>
            <a:off x="685512" y="4400259"/>
            <a:ext cx="5486976" cy="3600581"/>
          </a:xfrm>
          <a:prstGeom prst="rect">
            <a:avLst/>
          </a:prstGeom>
        </p:spPr>
        <p:txBody>
          <a:bodyPr spcFirstLastPara="1" wrap="square" lIns="81350" tIns="81350" rIns="81350" bIns="813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g292e5f3c81c_1_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92e5f3c81c_1_135:notes"/>
          <p:cNvSpPr txBox="1">
            <a:spLocks noGrp="1"/>
          </p:cNvSpPr>
          <p:nvPr>
            <p:ph type="body" idx="1"/>
          </p:nvPr>
        </p:nvSpPr>
        <p:spPr>
          <a:xfrm>
            <a:off x="685512" y="4400259"/>
            <a:ext cx="5486976" cy="3600581"/>
          </a:xfrm>
          <a:prstGeom prst="rect">
            <a:avLst/>
          </a:prstGeom>
        </p:spPr>
        <p:txBody>
          <a:bodyPr spcFirstLastPara="1" wrap="square" lIns="81350" tIns="81350" rIns="81350" bIns="813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g292e5f3c81c_1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292e5f3c81c_1_141:notes"/>
          <p:cNvSpPr txBox="1">
            <a:spLocks noGrp="1"/>
          </p:cNvSpPr>
          <p:nvPr>
            <p:ph type="body" idx="1"/>
          </p:nvPr>
        </p:nvSpPr>
        <p:spPr>
          <a:xfrm>
            <a:off x="685512" y="4400259"/>
            <a:ext cx="5486976" cy="3600581"/>
          </a:xfrm>
          <a:prstGeom prst="rect">
            <a:avLst/>
          </a:prstGeom>
        </p:spPr>
        <p:txBody>
          <a:bodyPr spcFirstLastPara="1" wrap="square" lIns="81350" tIns="81350" rIns="81350" bIns="813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g292e5f3c81c_1_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292e5f3c81c_1_149:notes"/>
          <p:cNvSpPr txBox="1">
            <a:spLocks noGrp="1"/>
          </p:cNvSpPr>
          <p:nvPr>
            <p:ph type="body" idx="1"/>
          </p:nvPr>
        </p:nvSpPr>
        <p:spPr>
          <a:xfrm>
            <a:off x="685512" y="4400259"/>
            <a:ext cx="5486976" cy="3600581"/>
          </a:xfrm>
          <a:prstGeom prst="rect">
            <a:avLst/>
          </a:prstGeom>
        </p:spPr>
        <p:txBody>
          <a:bodyPr spcFirstLastPara="1" wrap="square" lIns="81350" tIns="81350" rIns="81350" bIns="813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g292e5f3c81c_1_1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292e5f3c81c_1_158:notes"/>
          <p:cNvSpPr txBox="1">
            <a:spLocks noGrp="1"/>
          </p:cNvSpPr>
          <p:nvPr>
            <p:ph type="body" idx="1"/>
          </p:nvPr>
        </p:nvSpPr>
        <p:spPr>
          <a:xfrm>
            <a:off x="685512" y="4400259"/>
            <a:ext cx="5486976" cy="3600581"/>
          </a:xfrm>
          <a:prstGeom prst="rect">
            <a:avLst/>
          </a:prstGeom>
        </p:spPr>
        <p:txBody>
          <a:bodyPr spcFirstLastPara="1" wrap="square" lIns="81350" tIns="81350" rIns="81350" bIns="813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g292e5f3c81c_1_1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292e5f3c81c_1_173:notes"/>
          <p:cNvSpPr txBox="1">
            <a:spLocks noGrp="1"/>
          </p:cNvSpPr>
          <p:nvPr>
            <p:ph type="body" idx="1"/>
          </p:nvPr>
        </p:nvSpPr>
        <p:spPr>
          <a:xfrm>
            <a:off x="685512" y="4400259"/>
            <a:ext cx="5486976" cy="3600581"/>
          </a:xfrm>
          <a:prstGeom prst="rect">
            <a:avLst/>
          </a:prstGeom>
        </p:spPr>
        <p:txBody>
          <a:bodyPr spcFirstLastPara="1" wrap="square" lIns="81350" tIns="81350" rIns="81350" bIns="813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g292e5f3c81c_1_1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292e5f3c81c_1_191:notes"/>
          <p:cNvSpPr txBox="1">
            <a:spLocks noGrp="1"/>
          </p:cNvSpPr>
          <p:nvPr>
            <p:ph type="body" idx="1"/>
          </p:nvPr>
        </p:nvSpPr>
        <p:spPr>
          <a:xfrm>
            <a:off x="685512" y="4400259"/>
            <a:ext cx="5486976" cy="3600581"/>
          </a:xfrm>
          <a:prstGeom prst="rect">
            <a:avLst/>
          </a:prstGeom>
        </p:spPr>
        <p:txBody>
          <a:bodyPr spcFirstLastPara="1" wrap="square" lIns="81350" tIns="81350" rIns="81350" bIns="813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g292e5f3c81c_1_1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292e5f3c81c_1_207:notes"/>
          <p:cNvSpPr txBox="1">
            <a:spLocks noGrp="1"/>
          </p:cNvSpPr>
          <p:nvPr>
            <p:ph type="body" idx="1"/>
          </p:nvPr>
        </p:nvSpPr>
        <p:spPr>
          <a:xfrm>
            <a:off x="685512" y="4400259"/>
            <a:ext cx="5486976" cy="3600581"/>
          </a:xfrm>
          <a:prstGeom prst="rect">
            <a:avLst/>
          </a:prstGeom>
        </p:spPr>
        <p:txBody>
          <a:bodyPr spcFirstLastPara="1" wrap="square" lIns="81350" tIns="81350" rIns="81350" bIns="813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g292e5f3c81c_1_2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292e5f3c81c_1_212:notes"/>
          <p:cNvSpPr txBox="1">
            <a:spLocks noGrp="1"/>
          </p:cNvSpPr>
          <p:nvPr>
            <p:ph type="body" idx="1"/>
          </p:nvPr>
        </p:nvSpPr>
        <p:spPr>
          <a:xfrm>
            <a:off x="685512" y="4400259"/>
            <a:ext cx="5486976" cy="3600581"/>
          </a:xfrm>
          <a:prstGeom prst="rect">
            <a:avLst/>
          </a:prstGeom>
        </p:spPr>
        <p:txBody>
          <a:bodyPr spcFirstLastPara="1" wrap="square" lIns="81350" tIns="81350" rIns="81350" bIns="813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g292e5f3c81c_1_2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292e5f3c81c_1_217:notes"/>
          <p:cNvSpPr txBox="1">
            <a:spLocks noGrp="1"/>
          </p:cNvSpPr>
          <p:nvPr>
            <p:ph type="body" idx="1"/>
          </p:nvPr>
        </p:nvSpPr>
        <p:spPr>
          <a:xfrm>
            <a:off x="685512" y="4400259"/>
            <a:ext cx="5486976" cy="3600581"/>
          </a:xfrm>
          <a:prstGeom prst="rect">
            <a:avLst/>
          </a:prstGeom>
        </p:spPr>
        <p:txBody>
          <a:bodyPr spcFirstLastPara="1" wrap="square" lIns="81350" tIns="81350" rIns="81350" bIns="813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g292e5f3c81c_1_2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292e5f3c81c_1_223:notes"/>
          <p:cNvSpPr txBox="1">
            <a:spLocks noGrp="1"/>
          </p:cNvSpPr>
          <p:nvPr>
            <p:ph type="body" idx="1"/>
          </p:nvPr>
        </p:nvSpPr>
        <p:spPr>
          <a:xfrm>
            <a:off x="685512" y="4400259"/>
            <a:ext cx="5486976" cy="3600581"/>
          </a:xfrm>
          <a:prstGeom prst="rect">
            <a:avLst/>
          </a:prstGeom>
        </p:spPr>
        <p:txBody>
          <a:bodyPr spcFirstLastPara="1" wrap="square" lIns="81350" tIns="81350" rIns="81350" bIns="813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g292e5f3c81c_1_2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519793" y="1143171"/>
            <a:ext cx="5818414" cy="3086019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292e5f3c81c_1_229:notes"/>
          <p:cNvSpPr txBox="1">
            <a:spLocks noGrp="1"/>
          </p:cNvSpPr>
          <p:nvPr>
            <p:ph type="body" idx="1"/>
          </p:nvPr>
        </p:nvSpPr>
        <p:spPr>
          <a:xfrm>
            <a:off x="685512" y="4400259"/>
            <a:ext cx="5486976" cy="3600581"/>
          </a:xfrm>
          <a:prstGeom prst="rect">
            <a:avLst/>
          </a:prstGeom>
        </p:spPr>
        <p:txBody>
          <a:bodyPr spcFirstLastPara="1" wrap="square" lIns="81350" tIns="81350" rIns="81350" bIns="813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g292e5f3c81c_1_2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292e5f3c81c_1_234:notes"/>
          <p:cNvSpPr txBox="1">
            <a:spLocks noGrp="1"/>
          </p:cNvSpPr>
          <p:nvPr>
            <p:ph type="body" idx="1"/>
          </p:nvPr>
        </p:nvSpPr>
        <p:spPr>
          <a:xfrm>
            <a:off x="685512" y="4400259"/>
            <a:ext cx="5486976" cy="3600581"/>
          </a:xfrm>
          <a:prstGeom prst="rect">
            <a:avLst/>
          </a:prstGeom>
        </p:spPr>
        <p:txBody>
          <a:bodyPr spcFirstLastPara="1" wrap="square" lIns="81350" tIns="81350" rIns="81350" bIns="813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g292e5f3c81c_1_2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292e5f3c81c_1_241:notes"/>
          <p:cNvSpPr txBox="1">
            <a:spLocks noGrp="1"/>
          </p:cNvSpPr>
          <p:nvPr>
            <p:ph type="body" idx="1"/>
          </p:nvPr>
        </p:nvSpPr>
        <p:spPr>
          <a:xfrm>
            <a:off x="685512" y="4400259"/>
            <a:ext cx="5486976" cy="3600581"/>
          </a:xfrm>
          <a:prstGeom prst="rect">
            <a:avLst/>
          </a:prstGeom>
        </p:spPr>
        <p:txBody>
          <a:bodyPr spcFirstLastPara="1" wrap="square" lIns="81350" tIns="81350" rIns="81350" bIns="813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g292e5f3c81c_1_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292e5f3c81c_1_246:notes"/>
          <p:cNvSpPr txBox="1">
            <a:spLocks noGrp="1"/>
          </p:cNvSpPr>
          <p:nvPr>
            <p:ph type="body" idx="1"/>
          </p:nvPr>
        </p:nvSpPr>
        <p:spPr>
          <a:xfrm>
            <a:off x="685512" y="4400259"/>
            <a:ext cx="5486976" cy="3600581"/>
          </a:xfrm>
          <a:prstGeom prst="rect">
            <a:avLst/>
          </a:prstGeom>
        </p:spPr>
        <p:txBody>
          <a:bodyPr spcFirstLastPara="1" wrap="square" lIns="81350" tIns="81350" rIns="81350" bIns="813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" name="Google Shape;314;g292e5f3c81c_1_2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292e5f3c81c_1_307:notes"/>
          <p:cNvSpPr txBox="1">
            <a:spLocks noGrp="1"/>
          </p:cNvSpPr>
          <p:nvPr>
            <p:ph type="body" idx="1"/>
          </p:nvPr>
        </p:nvSpPr>
        <p:spPr>
          <a:xfrm>
            <a:off x="685512" y="4400259"/>
            <a:ext cx="5486976" cy="3600581"/>
          </a:xfrm>
          <a:prstGeom prst="rect">
            <a:avLst/>
          </a:prstGeom>
        </p:spPr>
        <p:txBody>
          <a:bodyPr spcFirstLastPara="1" wrap="square" lIns="81350" tIns="81350" rIns="81350" bIns="813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g292e5f3c81c_1_3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519793" y="1143171"/>
            <a:ext cx="5818414" cy="3086019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4"/>
          <p:cNvSpPr txBox="1">
            <a:spLocks noGrp="1"/>
          </p:cNvSpPr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body" idx="1"/>
          </p:nvPr>
        </p:nvSpPr>
        <p:spPr>
          <a:xfrm>
            <a:off x="457172" y="1203299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body" idx="2"/>
          </p:nvPr>
        </p:nvSpPr>
        <p:spPr>
          <a:xfrm>
            <a:off x="4673927" y="1203299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body" idx="3"/>
          </p:nvPr>
        </p:nvSpPr>
        <p:spPr>
          <a:xfrm>
            <a:off x="457172" y="2761547"/>
            <a:ext cx="822909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subTitle" idx="1"/>
          </p:nvPr>
        </p:nvSpPr>
        <p:spPr>
          <a:xfrm>
            <a:off x="457172" y="1203299"/>
            <a:ext cx="8229090" cy="2982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7"/>
          <p:cNvSpPr txBox="1">
            <a:spLocks noGrp="1"/>
          </p:cNvSpPr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7"/>
          <p:cNvSpPr txBox="1">
            <a:spLocks noGrp="1"/>
          </p:cNvSpPr>
          <p:nvPr>
            <p:ph type="body" idx="1"/>
          </p:nvPr>
        </p:nvSpPr>
        <p:spPr>
          <a:xfrm>
            <a:off x="457172" y="1203299"/>
            <a:ext cx="8229090" cy="2982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8"/>
          <p:cNvSpPr txBox="1">
            <a:spLocks noGrp="1"/>
          </p:cNvSpPr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8"/>
          <p:cNvSpPr txBox="1">
            <a:spLocks noGrp="1"/>
          </p:cNvSpPr>
          <p:nvPr>
            <p:ph type="body" idx="1"/>
          </p:nvPr>
        </p:nvSpPr>
        <p:spPr>
          <a:xfrm>
            <a:off x="457172" y="1203299"/>
            <a:ext cx="4015600" cy="2982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8"/>
          <p:cNvSpPr txBox="1">
            <a:spLocks noGrp="1"/>
          </p:cNvSpPr>
          <p:nvPr>
            <p:ph type="body" idx="2"/>
          </p:nvPr>
        </p:nvSpPr>
        <p:spPr>
          <a:xfrm>
            <a:off x="4673927" y="1203299"/>
            <a:ext cx="4015600" cy="2982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9"/>
          <p:cNvSpPr txBox="1">
            <a:spLocks noGrp="1"/>
          </p:cNvSpPr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0"/>
          <p:cNvSpPr txBox="1">
            <a:spLocks noGrp="1"/>
          </p:cNvSpPr>
          <p:nvPr>
            <p:ph type="subTitle" idx="1"/>
          </p:nvPr>
        </p:nvSpPr>
        <p:spPr>
          <a:xfrm>
            <a:off x="457172" y="67267"/>
            <a:ext cx="8228437" cy="5256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1"/>
          <p:cNvSpPr txBox="1">
            <a:spLocks noGrp="1"/>
          </p:cNvSpPr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body" idx="1"/>
          </p:nvPr>
        </p:nvSpPr>
        <p:spPr>
          <a:xfrm>
            <a:off x="457172" y="1203299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body" idx="2"/>
          </p:nvPr>
        </p:nvSpPr>
        <p:spPr>
          <a:xfrm>
            <a:off x="4673927" y="1203299"/>
            <a:ext cx="4015600" cy="2982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body" idx="3"/>
          </p:nvPr>
        </p:nvSpPr>
        <p:spPr>
          <a:xfrm>
            <a:off x="457172" y="2761547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2"/>
          <p:cNvSpPr txBox="1">
            <a:spLocks noGrp="1"/>
          </p:cNvSpPr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2"/>
          <p:cNvSpPr txBox="1">
            <a:spLocks noGrp="1"/>
          </p:cNvSpPr>
          <p:nvPr>
            <p:ph type="body" idx="1"/>
          </p:nvPr>
        </p:nvSpPr>
        <p:spPr>
          <a:xfrm>
            <a:off x="457172" y="1203299"/>
            <a:ext cx="4015600" cy="2982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2"/>
          <p:cNvSpPr txBox="1">
            <a:spLocks noGrp="1"/>
          </p:cNvSpPr>
          <p:nvPr>
            <p:ph type="body" idx="2"/>
          </p:nvPr>
        </p:nvSpPr>
        <p:spPr>
          <a:xfrm>
            <a:off x="4673927" y="1203299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2"/>
          <p:cNvSpPr txBox="1">
            <a:spLocks noGrp="1"/>
          </p:cNvSpPr>
          <p:nvPr>
            <p:ph type="body" idx="3"/>
          </p:nvPr>
        </p:nvSpPr>
        <p:spPr>
          <a:xfrm>
            <a:off x="4673927" y="2761547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3"/>
          <p:cNvSpPr txBox="1">
            <a:spLocks noGrp="1"/>
          </p:cNvSpPr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23"/>
          <p:cNvSpPr txBox="1">
            <a:spLocks noGrp="1"/>
          </p:cNvSpPr>
          <p:nvPr>
            <p:ph type="body" idx="1"/>
          </p:nvPr>
        </p:nvSpPr>
        <p:spPr>
          <a:xfrm>
            <a:off x="457172" y="1203299"/>
            <a:ext cx="822909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3"/>
          <p:cNvSpPr txBox="1">
            <a:spLocks noGrp="1"/>
          </p:cNvSpPr>
          <p:nvPr>
            <p:ph type="body" idx="2"/>
          </p:nvPr>
        </p:nvSpPr>
        <p:spPr>
          <a:xfrm>
            <a:off x="457172" y="2761547"/>
            <a:ext cx="822909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4"/>
          <p:cNvSpPr txBox="1">
            <a:spLocks noGrp="1"/>
          </p:cNvSpPr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4"/>
          <p:cNvSpPr txBox="1">
            <a:spLocks noGrp="1"/>
          </p:cNvSpPr>
          <p:nvPr>
            <p:ph type="body" idx="1"/>
          </p:nvPr>
        </p:nvSpPr>
        <p:spPr>
          <a:xfrm>
            <a:off x="457172" y="1203299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24"/>
          <p:cNvSpPr txBox="1">
            <a:spLocks noGrp="1"/>
          </p:cNvSpPr>
          <p:nvPr>
            <p:ph type="body" idx="2"/>
          </p:nvPr>
        </p:nvSpPr>
        <p:spPr>
          <a:xfrm>
            <a:off x="4673927" y="1203299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4"/>
          <p:cNvSpPr txBox="1">
            <a:spLocks noGrp="1"/>
          </p:cNvSpPr>
          <p:nvPr>
            <p:ph type="body" idx="3"/>
          </p:nvPr>
        </p:nvSpPr>
        <p:spPr>
          <a:xfrm>
            <a:off x="457172" y="2761547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4"/>
          <p:cNvSpPr txBox="1">
            <a:spLocks noGrp="1"/>
          </p:cNvSpPr>
          <p:nvPr>
            <p:ph type="body" idx="4"/>
          </p:nvPr>
        </p:nvSpPr>
        <p:spPr>
          <a:xfrm>
            <a:off x="4673927" y="2761547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5"/>
          <p:cNvSpPr txBox="1">
            <a:spLocks noGrp="1"/>
          </p:cNvSpPr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5"/>
          <p:cNvSpPr txBox="1">
            <a:spLocks noGrp="1"/>
          </p:cNvSpPr>
          <p:nvPr>
            <p:ph type="body" idx="1"/>
          </p:nvPr>
        </p:nvSpPr>
        <p:spPr>
          <a:xfrm>
            <a:off x="457172" y="1203299"/>
            <a:ext cx="2649636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5"/>
          <p:cNvSpPr txBox="1">
            <a:spLocks noGrp="1"/>
          </p:cNvSpPr>
          <p:nvPr>
            <p:ph type="body" idx="2"/>
          </p:nvPr>
        </p:nvSpPr>
        <p:spPr>
          <a:xfrm>
            <a:off x="3239714" y="1203299"/>
            <a:ext cx="2649636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5"/>
          <p:cNvSpPr txBox="1">
            <a:spLocks noGrp="1"/>
          </p:cNvSpPr>
          <p:nvPr>
            <p:ph type="body" idx="3"/>
          </p:nvPr>
        </p:nvSpPr>
        <p:spPr>
          <a:xfrm>
            <a:off x="6022257" y="1203299"/>
            <a:ext cx="2649636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5"/>
          <p:cNvSpPr txBox="1">
            <a:spLocks noGrp="1"/>
          </p:cNvSpPr>
          <p:nvPr>
            <p:ph type="body" idx="4"/>
          </p:nvPr>
        </p:nvSpPr>
        <p:spPr>
          <a:xfrm>
            <a:off x="457172" y="2761547"/>
            <a:ext cx="2649636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5"/>
          <p:cNvSpPr txBox="1">
            <a:spLocks noGrp="1"/>
          </p:cNvSpPr>
          <p:nvPr>
            <p:ph type="body" idx="5"/>
          </p:nvPr>
        </p:nvSpPr>
        <p:spPr>
          <a:xfrm>
            <a:off x="3239714" y="2761547"/>
            <a:ext cx="2649636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5"/>
          <p:cNvSpPr txBox="1">
            <a:spLocks noGrp="1"/>
          </p:cNvSpPr>
          <p:nvPr>
            <p:ph type="body" idx="6"/>
          </p:nvPr>
        </p:nvSpPr>
        <p:spPr>
          <a:xfrm>
            <a:off x="6022257" y="2761547"/>
            <a:ext cx="2649636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7"/>
          <p:cNvSpPr txBox="1">
            <a:spLocks noGrp="1"/>
          </p:cNvSpPr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9"/>
          <p:cNvSpPr txBox="1">
            <a:spLocks noGrp="1"/>
          </p:cNvSpPr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9"/>
          <p:cNvSpPr txBox="1">
            <a:spLocks noGrp="1"/>
          </p:cNvSpPr>
          <p:nvPr>
            <p:ph type="subTitle" idx="1"/>
          </p:nvPr>
        </p:nvSpPr>
        <p:spPr>
          <a:xfrm>
            <a:off x="457172" y="1203299"/>
            <a:ext cx="8229090" cy="2982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0"/>
          <p:cNvSpPr txBox="1">
            <a:spLocks noGrp="1"/>
          </p:cNvSpPr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30"/>
          <p:cNvSpPr txBox="1">
            <a:spLocks noGrp="1"/>
          </p:cNvSpPr>
          <p:nvPr>
            <p:ph type="body" idx="1"/>
          </p:nvPr>
        </p:nvSpPr>
        <p:spPr>
          <a:xfrm>
            <a:off x="457172" y="1203299"/>
            <a:ext cx="8229090" cy="2982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1"/>
          <p:cNvSpPr txBox="1">
            <a:spLocks noGrp="1"/>
          </p:cNvSpPr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31"/>
          <p:cNvSpPr txBox="1">
            <a:spLocks noGrp="1"/>
          </p:cNvSpPr>
          <p:nvPr>
            <p:ph type="body" idx="1"/>
          </p:nvPr>
        </p:nvSpPr>
        <p:spPr>
          <a:xfrm>
            <a:off x="457172" y="1203299"/>
            <a:ext cx="4015600" cy="2982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31"/>
          <p:cNvSpPr txBox="1">
            <a:spLocks noGrp="1"/>
          </p:cNvSpPr>
          <p:nvPr>
            <p:ph type="body" idx="2"/>
          </p:nvPr>
        </p:nvSpPr>
        <p:spPr>
          <a:xfrm>
            <a:off x="4673927" y="1203299"/>
            <a:ext cx="4015600" cy="2982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2"/>
          <p:cNvSpPr txBox="1">
            <a:spLocks noGrp="1"/>
          </p:cNvSpPr>
          <p:nvPr>
            <p:ph type="subTitle" idx="1"/>
          </p:nvPr>
        </p:nvSpPr>
        <p:spPr>
          <a:xfrm>
            <a:off x="457172" y="67267"/>
            <a:ext cx="8228437" cy="5256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3"/>
          <p:cNvSpPr txBox="1">
            <a:spLocks noGrp="1"/>
          </p:cNvSpPr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33"/>
          <p:cNvSpPr txBox="1">
            <a:spLocks noGrp="1"/>
          </p:cNvSpPr>
          <p:nvPr>
            <p:ph type="body" idx="1"/>
          </p:nvPr>
        </p:nvSpPr>
        <p:spPr>
          <a:xfrm>
            <a:off x="457172" y="1203299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33"/>
          <p:cNvSpPr txBox="1">
            <a:spLocks noGrp="1"/>
          </p:cNvSpPr>
          <p:nvPr>
            <p:ph type="body" idx="2"/>
          </p:nvPr>
        </p:nvSpPr>
        <p:spPr>
          <a:xfrm>
            <a:off x="4673927" y="1203299"/>
            <a:ext cx="4015600" cy="2982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33"/>
          <p:cNvSpPr txBox="1">
            <a:spLocks noGrp="1"/>
          </p:cNvSpPr>
          <p:nvPr>
            <p:ph type="body" idx="3"/>
          </p:nvPr>
        </p:nvSpPr>
        <p:spPr>
          <a:xfrm>
            <a:off x="457172" y="2761547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4"/>
          <p:cNvSpPr txBox="1">
            <a:spLocks noGrp="1"/>
          </p:cNvSpPr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34"/>
          <p:cNvSpPr txBox="1">
            <a:spLocks noGrp="1"/>
          </p:cNvSpPr>
          <p:nvPr>
            <p:ph type="body" idx="1"/>
          </p:nvPr>
        </p:nvSpPr>
        <p:spPr>
          <a:xfrm>
            <a:off x="457172" y="1203299"/>
            <a:ext cx="4015600" cy="2982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34"/>
          <p:cNvSpPr txBox="1">
            <a:spLocks noGrp="1"/>
          </p:cNvSpPr>
          <p:nvPr>
            <p:ph type="body" idx="2"/>
          </p:nvPr>
        </p:nvSpPr>
        <p:spPr>
          <a:xfrm>
            <a:off x="4673927" y="1203299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34"/>
          <p:cNvSpPr txBox="1">
            <a:spLocks noGrp="1"/>
          </p:cNvSpPr>
          <p:nvPr>
            <p:ph type="body" idx="3"/>
          </p:nvPr>
        </p:nvSpPr>
        <p:spPr>
          <a:xfrm>
            <a:off x="4673927" y="2761547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5"/>
          <p:cNvSpPr txBox="1">
            <a:spLocks noGrp="1"/>
          </p:cNvSpPr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35"/>
          <p:cNvSpPr txBox="1">
            <a:spLocks noGrp="1"/>
          </p:cNvSpPr>
          <p:nvPr>
            <p:ph type="body" idx="1"/>
          </p:nvPr>
        </p:nvSpPr>
        <p:spPr>
          <a:xfrm>
            <a:off x="457172" y="1203299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35"/>
          <p:cNvSpPr txBox="1">
            <a:spLocks noGrp="1"/>
          </p:cNvSpPr>
          <p:nvPr>
            <p:ph type="body" idx="2"/>
          </p:nvPr>
        </p:nvSpPr>
        <p:spPr>
          <a:xfrm>
            <a:off x="4673927" y="1203299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35"/>
          <p:cNvSpPr txBox="1">
            <a:spLocks noGrp="1"/>
          </p:cNvSpPr>
          <p:nvPr>
            <p:ph type="body" idx="3"/>
          </p:nvPr>
        </p:nvSpPr>
        <p:spPr>
          <a:xfrm>
            <a:off x="457172" y="2761547"/>
            <a:ext cx="822909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6"/>
          <p:cNvSpPr txBox="1">
            <a:spLocks noGrp="1"/>
          </p:cNvSpPr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36"/>
          <p:cNvSpPr txBox="1">
            <a:spLocks noGrp="1"/>
          </p:cNvSpPr>
          <p:nvPr>
            <p:ph type="body" idx="1"/>
          </p:nvPr>
        </p:nvSpPr>
        <p:spPr>
          <a:xfrm>
            <a:off x="457172" y="1203299"/>
            <a:ext cx="822909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36"/>
          <p:cNvSpPr txBox="1">
            <a:spLocks noGrp="1"/>
          </p:cNvSpPr>
          <p:nvPr>
            <p:ph type="body" idx="2"/>
          </p:nvPr>
        </p:nvSpPr>
        <p:spPr>
          <a:xfrm>
            <a:off x="457172" y="2761547"/>
            <a:ext cx="822909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7"/>
          <p:cNvSpPr txBox="1">
            <a:spLocks noGrp="1"/>
          </p:cNvSpPr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37"/>
          <p:cNvSpPr txBox="1">
            <a:spLocks noGrp="1"/>
          </p:cNvSpPr>
          <p:nvPr>
            <p:ph type="body" idx="1"/>
          </p:nvPr>
        </p:nvSpPr>
        <p:spPr>
          <a:xfrm>
            <a:off x="457172" y="1203299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37"/>
          <p:cNvSpPr txBox="1">
            <a:spLocks noGrp="1"/>
          </p:cNvSpPr>
          <p:nvPr>
            <p:ph type="body" idx="2"/>
          </p:nvPr>
        </p:nvSpPr>
        <p:spPr>
          <a:xfrm>
            <a:off x="4673927" y="1203299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37"/>
          <p:cNvSpPr txBox="1">
            <a:spLocks noGrp="1"/>
          </p:cNvSpPr>
          <p:nvPr>
            <p:ph type="body" idx="3"/>
          </p:nvPr>
        </p:nvSpPr>
        <p:spPr>
          <a:xfrm>
            <a:off x="457172" y="2761547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37"/>
          <p:cNvSpPr txBox="1">
            <a:spLocks noGrp="1"/>
          </p:cNvSpPr>
          <p:nvPr>
            <p:ph type="body" idx="4"/>
          </p:nvPr>
        </p:nvSpPr>
        <p:spPr>
          <a:xfrm>
            <a:off x="4673927" y="2761547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8"/>
          <p:cNvSpPr txBox="1">
            <a:spLocks noGrp="1"/>
          </p:cNvSpPr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38"/>
          <p:cNvSpPr txBox="1">
            <a:spLocks noGrp="1"/>
          </p:cNvSpPr>
          <p:nvPr>
            <p:ph type="body" idx="1"/>
          </p:nvPr>
        </p:nvSpPr>
        <p:spPr>
          <a:xfrm>
            <a:off x="457172" y="1203299"/>
            <a:ext cx="2649636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38"/>
          <p:cNvSpPr txBox="1">
            <a:spLocks noGrp="1"/>
          </p:cNvSpPr>
          <p:nvPr>
            <p:ph type="body" idx="2"/>
          </p:nvPr>
        </p:nvSpPr>
        <p:spPr>
          <a:xfrm>
            <a:off x="3239714" y="1203299"/>
            <a:ext cx="2649636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38"/>
          <p:cNvSpPr txBox="1">
            <a:spLocks noGrp="1"/>
          </p:cNvSpPr>
          <p:nvPr>
            <p:ph type="body" idx="3"/>
          </p:nvPr>
        </p:nvSpPr>
        <p:spPr>
          <a:xfrm>
            <a:off x="6022257" y="1203299"/>
            <a:ext cx="2649636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38"/>
          <p:cNvSpPr txBox="1">
            <a:spLocks noGrp="1"/>
          </p:cNvSpPr>
          <p:nvPr>
            <p:ph type="body" idx="4"/>
          </p:nvPr>
        </p:nvSpPr>
        <p:spPr>
          <a:xfrm>
            <a:off x="457172" y="2761547"/>
            <a:ext cx="2649636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38"/>
          <p:cNvSpPr txBox="1">
            <a:spLocks noGrp="1"/>
          </p:cNvSpPr>
          <p:nvPr>
            <p:ph type="body" idx="5"/>
          </p:nvPr>
        </p:nvSpPr>
        <p:spPr>
          <a:xfrm>
            <a:off x="3239714" y="2761547"/>
            <a:ext cx="2649636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38"/>
          <p:cNvSpPr txBox="1">
            <a:spLocks noGrp="1"/>
          </p:cNvSpPr>
          <p:nvPr>
            <p:ph type="body" idx="6"/>
          </p:nvPr>
        </p:nvSpPr>
        <p:spPr>
          <a:xfrm>
            <a:off x="6022257" y="2761547"/>
            <a:ext cx="2649636" cy="142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57172" y="67267"/>
            <a:ext cx="8228437" cy="1133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57172" y="1203299"/>
            <a:ext cx="4015273" cy="1422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body" idx="2"/>
          </p:nvPr>
        </p:nvSpPr>
        <p:spPr>
          <a:xfrm>
            <a:off x="4673927" y="1203299"/>
            <a:ext cx="4015273" cy="1422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body" idx="3"/>
          </p:nvPr>
        </p:nvSpPr>
        <p:spPr>
          <a:xfrm>
            <a:off x="457172" y="2761220"/>
            <a:ext cx="8228437" cy="1422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6"/>
          <p:cNvSpPr txBox="1">
            <a:spLocks noGrp="1"/>
          </p:cNvSpPr>
          <p:nvPr>
            <p:ph type="title"/>
          </p:nvPr>
        </p:nvSpPr>
        <p:spPr>
          <a:xfrm>
            <a:off x="457172" y="67267"/>
            <a:ext cx="8228437" cy="1133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9pPr>
          </a:lstStyle>
          <a:p>
            <a:endParaRPr/>
          </a:p>
        </p:txBody>
      </p:sp>
      <p:sp>
        <p:nvSpPr>
          <p:cNvPr id="105" name="Google Shape;105;p26"/>
          <p:cNvSpPr txBox="1">
            <a:spLocks noGrp="1"/>
          </p:cNvSpPr>
          <p:nvPr>
            <p:ph type="body" idx="1"/>
          </p:nvPr>
        </p:nvSpPr>
        <p:spPr>
          <a:xfrm>
            <a:off x="457172" y="1203299"/>
            <a:ext cx="8229090" cy="2982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300"/>
              <a:buNone/>
              <a:defRPr sz="16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2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hyperlink" Target="mailto:mary.cat.go.2040@gmail.com" TargetMode="External"/><Relationship Id="rId5" Type="http://schemas.openxmlformats.org/officeDocument/2006/relationships/hyperlink" Target="mailto:fifa.dragonlore@gmail.com" TargetMode="External"/><Relationship Id="rId10" Type="http://schemas.openxmlformats.org/officeDocument/2006/relationships/image" Target="../media/image4.jpeg"/><Relationship Id="rId4" Type="http://schemas.openxmlformats.org/officeDocument/2006/relationships/image" Target="../media/image7.jpeg"/><Relationship Id="rId9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9"/>
          <p:cNvSpPr/>
          <p:nvPr/>
        </p:nvSpPr>
        <p:spPr>
          <a:xfrm>
            <a:off x="330034" y="1716259"/>
            <a:ext cx="6748859" cy="1185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4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PR-к</a:t>
            </a:r>
            <a:r>
              <a:rPr lang="ru" sz="4000" dirty="0">
                <a:solidFill>
                  <a:schemeClr val="dk1"/>
                </a:solidFill>
              </a:rPr>
              <a:t>а</a:t>
            </a:r>
            <a:r>
              <a:rPr lang="ru" sz="4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мпания </a:t>
            </a:r>
            <a:r>
              <a:rPr lang="ru" sz="4000" dirty="0" smtClean="0">
                <a:solidFill>
                  <a:schemeClr val="dk1"/>
                </a:solidFill>
              </a:rPr>
              <a:t>отечественного</a:t>
            </a:r>
            <a:r>
              <a:rPr lang="ru" sz="40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" sz="4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автопрома в России</a:t>
            </a:r>
            <a:endParaRPr sz="1300"/>
          </a:p>
        </p:txBody>
      </p:sp>
      <p:sp>
        <p:nvSpPr>
          <p:cNvPr id="159" name="Google Shape;159;p39"/>
          <p:cNvSpPr/>
          <p:nvPr/>
        </p:nvSpPr>
        <p:spPr>
          <a:xfrm>
            <a:off x="457172" y="3428667"/>
            <a:ext cx="4930596" cy="800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39"/>
          <p:cNvSpPr txBox="1"/>
          <p:nvPr/>
        </p:nvSpPr>
        <p:spPr>
          <a:xfrm>
            <a:off x="2547471" y="302081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25" tIns="41450" rIns="82925" bIns="4145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endParaRPr sz="4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9465" y="3719244"/>
            <a:ext cx="22705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ИСК </a:t>
            </a:r>
            <a:r>
              <a:rPr lang="ru-RU" sz="1600" dirty="0" err="1" smtClean="0"/>
              <a:t>РиСО</a:t>
            </a:r>
            <a:r>
              <a:rPr lang="ru-RU" sz="1600" dirty="0" smtClean="0"/>
              <a:t> 1 курс</a:t>
            </a:r>
          </a:p>
          <a:p>
            <a:r>
              <a:rPr lang="ru-RU" sz="1600" dirty="0" err="1" smtClean="0"/>
              <a:t>Кутявина</a:t>
            </a:r>
            <a:r>
              <a:rPr lang="ru-RU" sz="1600" dirty="0" smtClean="0"/>
              <a:t> У.И</a:t>
            </a:r>
          </a:p>
          <a:p>
            <a:r>
              <a:rPr lang="ru-RU" sz="1600" dirty="0" smtClean="0"/>
              <a:t>Романова М.П</a:t>
            </a:r>
          </a:p>
          <a:p>
            <a:r>
              <a:rPr lang="ru-RU" sz="1600" dirty="0" smtClean="0"/>
              <a:t>Обухов </a:t>
            </a:r>
            <a:r>
              <a:rPr lang="ru-RU" sz="1600" dirty="0" smtClean="0"/>
              <a:t>И.С</a:t>
            </a:r>
          </a:p>
          <a:p>
            <a:r>
              <a:rPr lang="ru-RU" sz="1600" dirty="0" smtClean="0"/>
              <a:t>ОБ-42.03.01.04-11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40"/>
          <p:cNvSpPr/>
          <p:nvPr/>
        </p:nvSpPr>
        <p:spPr>
          <a:xfrm>
            <a:off x="979654" y="979619"/>
            <a:ext cx="7347075" cy="3101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393700" marR="0" lvl="0" indent="-215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Noto Sans Symbols"/>
              <a:buNone/>
            </a:pPr>
            <a:endParaRPr sz="2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40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512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1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latin typeface="Arial"/>
                <a:ea typeface="Arial"/>
                <a:cs typeface="Arial"/>
                <a:sym typeface="Arial"/>
              </a:rPr>
              <a:t>Команда проекта</a:t>
            </a: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40"/>
          <p:cNvSpPr txBox="1"/>
          <p:nvPr/>
        </p:nvSpPr>
        <p:spPr>
          <a:xfrm>
            <a:off x="817271" y="3028956"/>
            <a:ext cx="2419262" cy="19208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25" tIns="41450" rIns="82925" bIns="41450" anchor="t" anchorCtr="0">
            <a:normAutofit/>
          </a:bodyPr>
          <a:lstStyle/>
          <a:p>
            <a:pPr marL="0" marR="0" lvl="0" indent="-8255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300"/>
              <a:buFont typeface="Arial"/>
              <a:buChar char="•"/>
            </a:pPr>
            <a:r>
              <a:rPr lang="ru" sz="1300" i="1" dirty="0" smtClean="0">
                <a:solidFill>
                  <a:srgbClr val="7F7F7F"/>
                </a:solidFill>
              </a:rPr>
              <a:t>Кутявина Ульяна</a:t>
            </a:r>
            <a:endParaRPr sz="1300" b="0" i="1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8255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300"/>
              <a:buFont typeface="Arial"/>
              <a:buChar char="•"/>
            </a:pPr>
            <a:r>
              <a:rPr lang="ru" sz="1300" b="0" i="1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Полезные навыки (достижения): генератор интересных идей и очень организованный человек.</a:t>
            </a:r>
            <a:endParaRPr sz="1300"/>
          </a:p>
          <a:p>
            <a:pPr marL="0" marR="0" lvl="0" indent="-8255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300"/>
              <a:buFont typeface="Arial"/>
              <a:buChar char="•"/>
            </a:pPr>
            <a:r>
              <a:rPr lang="ru" sz="1300" b="0" i="1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Роль в команде: мотивирует команду на работу,оформляет идеи и составляет план дальнейших действий.</a:t>
            </a:r>
            <a:endParaRPr sz="1300" b="0" i="1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endParaRPr sz="1300" b="0" i="1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04800" marR="0" lvl="0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endParaRPr sz="1300" b="1" i="0" u="none" strike="noStrike" cap="none">
              <a:solidFill>
                <a:srgbClr val="1B14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9" name="Google Shape;169;p4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70907" y="1241733"/>
            <a:ext cx="1632764" cy="16327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4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80917" y="1241733"/>
            <a:ext cx="1819630" cy="15704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40"/>
          <p:cNvPicPr preferRelativeResize="0"/>
          <p:nvPr/>
        </p:nvPicPr>
        <p:blipFill rotWithShape="1">
          <a:blip r:embed="rId6">
            <a:alphaModFix/>
          </a:blip>
          <a:srcRect l="-1713" r="-1713"/>
          <a:stretch/>
        </p:blipFill>
        <p:spPr>
          <a:xfrm>
            <a:off x="3575452" y="1241733"/>
            <a:ext cx="2155477" cy="1570435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40"/>
          <p:cNvSpPr txBox="1"/>
          <p:nvPr/>
        </p:nvSpPr>
        <p:spPr>
          <a:xfrm>
            <a:off x="3722872" y="3045058"/>
            <a:ext cx="2351430" cy="1425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25" tIns="41450" rIns="82925" bIns="41450" anchor="t" anchorCtr="0">
            <a:normAutofit fontScale="92500" lnSpcReduction="10000"/>
          </a:bodyPr>
          <a:lstStyle/>
          <a:p>
            <a:pPr marL="0" marR="0" lvl="0" indent="-7635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100000"/>
              <a:buFont typeface="Arial"/>
              <a:buChar char="•"/>
            </a:pPr>
            <a:r>
              <a:rPr lang="ru" sz="1300" i="1" dirty="0" smtClean="0">
                <a:solidFill>
                  <a:srgbClr val="7F7F7F"/>
                </a:solidFill>
              </a:rPr>
              <a:t>Романова Мария</a:t>
            </a:r>
            <a:endParaRPr sz="1300"/>
          </a:p>
          <a:p>
            <a:pPr marL="0" marR="0" lvl="0" indent="-7635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100000"/>
              <a:buFont typeface="Arial"/>
              <a:buChar char="•"/>
            </a:pPr>
            <a:r>
              <a:rPr lang="ru" sz="1300" b="0" i="1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Полезные навыки (достижения): хорошо пишет тексты и находит креативный подход к любому делу. </a:t>
            </a:r>
            <a:endParaRPr sz="1300"/>
          </a:p>
          <a:p>
            <a:pPr marL="0" marR="0" lvl="0" indent="-7635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100000"/>
              <a:buFont typeface="Arial"/>
              <a:buChar char="•"/>
            </a:pPr>
            <a:r>
              <a:rPr lang="ru" sz="1300" b="0" i="1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Роль в команде: делает презентации, изучает рынок и продумывает возможные ошибки.</a:t>
            </a:r>
            <a:endParaRPr sz="1300"/>
          </a:p>
          <a:p>
            <a:pPr marL="304800" marR="0" lvl="0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1300" b="1" i="0" u="none" strike="noStrike" cap="none">
              <a:solidFill>
                <a:srgbClr val="1B14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40"/>
          <p:cNvSpPr txBox="1"/>
          <p:nvPr/>
        </p:nvSpPr>
        <p:spPr>
          <a:xfrm>
            <a:off x="6412834" y="3028956"/>
            <a:ext cx="2615214" cy="1840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25" tIns="41450" rIns="82925" bIns="41450" anchor="t" anchorCtr="0">
            <a:normAutofit/>
          </a:bodyPr>
          <a:lstStyle/>
          <a:p>
            <a:pPr marL="0" marR="0" lvl="0" indent="-8255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300"/>
              <a:buFont typeface="Arial"/>
              <a:buChar char="•"/>
            </a:pPr>
            <a:r>
              <a:rPr lang="ru" sz="1300" i="1" dirty="0" smtClean="0">
                <a:solidFill>
                  <a:srgbClr val="7F7F7F"/>
                </a:solidFill>
              </a:rPr>
              <a:t>Обухов Илья</a:t>
            </a:r>
            <a:endParaRPr sz="1300"/>
          </a:p>
          <a:p>
            <a:pPr marL="0" marR="0" lvl="0" indent="-8255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300"/>
              <a:buFont typeface="Arial"/>
              <a:buChar char="•"/>
            </a:pPr>
            <a:r>
              <a:rPr lang="ru" sz="1300" b="0" i="1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Полезные навыки (достижения): организует деловые встречи, обладает критическим мышлением, поддерживает командный дух.</a:t>
            </a:r>
            <a:endParaRPr sz="1300"/>
          </a:p>
          <a:p>
            <a:pPr marL="0" marR="0" lvl="0" indent="-8255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300"/>
              <a:buFont typeface="Arial"/>
              <a:buChar char="•"/>
            </a:pPr>
            <a:r>
              <a:rPr lang="ru" sz="1300" b="0" i="1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Роль в команде: лидер команды</a:t>
            </a:r>
            <a:r>
              <a:rPr lang="ru" sz="1300" b="0" i="1" u="none" strike="noStrike" cap="none" dirty="0" smtClean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lvl="0">
              <a:lnSpc>
                <a:spcPct val="80000"/>
              </a:lnSpc>
              <a:buClr>
                <a:schemeClr val="dk1"/>
              </a:buClr>
              <a:buSzPts val="1300"/>
            </a:pPr>
            <a:endParaRPr lang="ru-RU" sz="1300" i="1" dirty="0" smtClean="0">
              <a:solidFill>
                <a:srgbClr val="7F7F7F"/>
              </a:solidFill>
            </a:endParaRPr>
          </a:p>
          <a:p>
            <a:pPr lvl="0" indent="-82550">
              <a:lnSpc>
                <a:spcPct val="80000"/>
              </a:lnSpc>
              <a:buClr>
                <a:srgbClr val="7F7F7F"/>
              </a:buClr>
              <a:buSzPts val="1300"/>
              <a:buFont typeface="Arial"/>
              <a:buChar char="•"/>
            </a:pPr>
            <a:r>
              <a:rPr lang="ru-RU" sz="1300" i="1" dirty="0" smtClean="0">
                <a:solidFill>
                  <a:srgbClr val="7F7F7F"/>
                </a:solidFill>
              </a:rPr>
              <a:t>Наш лидер: Обухов Илья</a:t>
            </a:r>
            <a:endParaRPr lang="ru-RU" sz="1300" dirty="0" smtClean="0"/>
          </a:p>
          <a:p>
            <a:pPr marL="0" marR="0" lvl="0" indent="-8255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300"/>
              <a:buFont typeface="Arial"/>
              <a:buChar char="•"/>
            </a:pPr>
            <a:endParaRPr sz="1300"/>
          </a:p>
          <a:p>
            <a:pPr marL="304800" marR="0" lvl="0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endParaRPr sz="1300" b="1" i="0" u="none" strike="noStrike" cap="none">
              <a:solidFill>
                <a:srgbClr val="1B14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41"/>
          <p:cNvSpPr txBox="1"/>
          <p:nvPr/>
        </p:nvSpPr>
        <p:spPr>
          <a:xfrm>
            <a:off x="-124170" y="2905731"/>
            <a:ext cx="9131069" cy="891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10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Проведение PR-к</a:t>
            </a:r>
            <a:r>
              <a:rPr lang="ru" sz="1800" dirty="0"/>
              <a:t>а</a:t>
            </a:r>
            <a:r>
              <a:rPr lang="ru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мпании для </a:t>
            </a:r>
            <a:r>
              <a:rPr lang="ru" sz="1800" dirty="0" smtClean="0"/>
              <a:t>отечественного</a:t>
            </a:r>
            <a:r>
              <a:rPr lang="ru" sz="1800" b="0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автопрома. Баннеры на автомобильных форумах, обращение к дилерским центрам и бесплатный тест драйв </a:t>
            </a:r>
            <a:r>
              <a:rPr lang="ru" sz="1800" dirty="0" smtClean="0"/>
              <a:t>российских</a:t>
            </a:r>
            <a:r>
              <a:rPr lang="ru" sz="1800" b="0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образцов для желающих купить новый автомобиль. Раскрутка через соцсети.</a:t>
            </a:r>
            <a:endParaRPr sz="1300"/>
          </a:p>
        </p:txBody>
      </p:sp>
      <p:sp>
        <p:nvSpPr>
          <p:cNvPr id="179" name="Google Shape;179;p41"/>
          <p:cNvSpPr txBox="1"/>
          <p:nvPr/>
        </p:nvSpPr>
        <p:spPr>
          <a:xfrm>
            <a:off x="0" y="-11451"/>
            <a:ext cx="9144000" cy="15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10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 sz="1300"/>
          </a:p>
        </p:txBody>
      </p:sp>
      <p:grpSp>
        <p:nvGrpSpPr>
          <p:cNvPr id="180" name="Google Shape;180;p41"/>
          <p:cNvGrpSpPr/>
          <p:nvPr/>
        </p:nvGrpSpPr>
        <p:grpSpPr>
          <a:xfrm>
            <a:off x="65093" y="1239993"/>
            <a:ext cx="8752543" cy="1510691"/>
            <a:chOff x="0" y="814"/>
            <a:chExt cx="9649071" cy="1665490"/>
          </a:xfrm>
        </p:grpSpPr>
        <p:sp>
          <p:nvSpPr>
            <p:cNvPr id="181" name="Google Shape;181;p41"/>
            <p:cNvSpPr/>
            <p:nvPr/>
          </p:nvSpPr>
          <p:spPr>
            <a:xfrm rot="5400000">
              <a:off x="5895172" y="-2254143"/>
              <a:ext cx="1332392" cy="6175406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A4D4E2"/>
            </a:solidFill>
            <a:ln w="25400" cap="flat" cmpd="sng">
              <a:solidFill>
                <a:srgbClr val="A4D4E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82925" tIns="82925" rIns="82925" bIns="829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41"/>
            <p:cNvSpPr txBox="1"/>
            <p:nvPr/>
          </p:nvSpPr>
          <p:spPr>
            <a:xfrm>
              <a:off x="3473665" y="232406"/>
              <a:ext cx="6110364" cy="12023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4625" tIns="112325" rIns="224625" bIns="112325" anchor="ctr" anchorCtr="0">
              <a:noAutofit/>
            </a:bodyPr>
            <a:lstStyle/>
            <a:p>
              <a:pPr marL="203200" marR="0" lvl="1" indent="-2032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Arial"/>
                <a:buChar char="•"/>
              </a:pPr>
              <a:r>
                <a:rPr lang="ru-RU" sz="2000" dirty="0" err="1" smtClean="0"/>
                <a:t>Авторынок</a:t>
              </a:r>
              <a:r>
                <a:rPr lang="ru-RU" sz="2000" dirty="0" smtClean="0"/>
                <a:t> по большей части зависит от зарубежных производителей, что не даёт возможности для развития отечественной продукции.</a:t>
              </a:r>
              <a:endParaRPr sz="2000"/>
            </a:p>
          </p:txBody>
        </p:sp>
        <p:sp>
          <p:nvSpPr>
            <p:cNvPr id="183" name="Google Shape;183;p41"/>
            <p:cNvSpPr/>
            <p:nvPr/>
          </p:nvSpPr>
          <p:spPr>
            <a:xfrm>
              <a:off x="0" y="814"/>
              <a:ext cx="3473665" cy="1665490"/>
            </a:xfrm>
            <a:prstGeom prst="roundRect">
              <a:avLst>
                <a:gd name="adj" fmla="val 16667"/>
              </a:avLst>
            </a:prstGeom>
            <a:solidFill>
              <a:srgbClr val="008C9D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82925" tIns="82925" rIns="82925" bIns="829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41"/>
            <p:cNvSpPr txBox="1"/>
            <p:nvPr/>
          </p:nvSpPr>
          <p:spPr>
            <a:xfrm>
              <a:off x="81303" y="82117"/>
              <a:ext cx="3311059" cy="15028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0575" tIns="55275" rIns="110575" bIns="552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900"/>
                <a:buFont typeface="Arial"/>
                <a:buNone/>
              </a:pPr>
              <a:r>
                <a:rPr lang="ru" sz="2800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Производители </a:t>
              </a:r>
              <a:r>
                <a:rPr lang="ru" sz="2800" dirty="0" smtClean="0">
                  <a:solidFill>
                    <a:schemeClr val="lt1"/>
                  </a:solidFill>
                </a:rPr>
                <a:t>российских</a:t>
              </a:r>
              <a:r>
                <a:rPr lang="ru" sz="2800" dirty="0" smtClean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ru" sz="2800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авто</a:t>
              </a:r>
              <a:endParaRPr sz="12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42"/>
          <p:cNvSpPr/>
          <p:nvPr/>
        </p:nvSpPr>
        <p:spPr>
          <a:xfrm>
            <a:off x="914220" y="728589"/>
            <a:ext cx="7347075" cy="3101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393700" marR="0" lvl="0" indent="-215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Noto Sans Symbols"/>
              <a:buNone/>
            </a:pPr>
            <a:endParaRPr sz="29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42"/>
          <p:cNvSpPr txBox="1">
            <a:spLocks noGrp="1"/>
          </p:cNvSpPr>
          <p:nvPr>
            <p:ph type="title"/>
          </p:nvPr>
        </p:nvSpPr>
        <p:spPr>
          <a:xfrm>
            <a:off x="-28475" y="297112"/>
            <a:ext cx="9133800" cy="8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1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4000" dirty="0">
                <a:latin typeface="Arial"/>
                <a:ea typeface="Arial"/>
                <a:cs typeface="Arial"/>
                <a:sym typeface="Arial"/>
              </a:rPr>
              <a:t>О проекте. </a:t>
            </a:r>
            <a:br>
              <a:rPr lang="ru" sz="4000" dirty="0">
                <a:latin typeface="Arial"/>
                <a:ea typeface="Arial"/>
                <a:cs typeface="Arial"/>
                <a:sym typeface="Arial"/>
              </a:rPr>
            </a:br>
            <a:r>
              <a:rPr lang="ru" sz="4000" dirty="0">
                <a:latin typeface="Arial"/>
                <a:ea typeface="Arial"/>
                <a:cs typeface="Arial"/>
                <a:sym typeface="Arial"/>
              </a:rPr>
              <a:t>Что есть сейчас.</a:t>
            </a:r>
            <a:endParaRPr/>
          </a:p>
        </p:txBody>
      </p:sp>
      <p:sp>
        <p:nvSpPr>
          <p:cNvPr id="191" name="Google Shape;191;p42"/>
          <p:cNvSpPr txBox="1"/>
          <p:nvPr/>
        </p:nvSpPr>
        <p:spPr>
          <a:xfrm>
            <a:off x="195728" y="1396076"/>
            <a:ext cx="8520600" cy="2921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Autofit/>
          </a:bodyPr>
          <a:lstStyle/>
          <a:p>
            <a:pPr marL="0" marR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ru" sz="1300" b="1" dirty="0">
                <a:solidFill>
                  <a:srgbClr val="666666"/>
                </a:solidFill>
              </a:rPr>
              <a:t>Краткое описание проекта:</a:t>
            </a:r>
            <a:r>
              <a:rPr lang="ru" sz="1300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 наш проект подразумевает проведение PR-кампании для </a:t>
            </a:r>
            <a:r>
              <a:rPr lang="ru" sz="1300" dirty="0" smtClean="0">
                <a:solidFill>
                  <a:srgbClr val="666666"/>
                </a:solidFill>
              </a:rPr>
              <a:t>отечественного</a:t>
            </a:r>
            <a:r>
              <a:rPr lang="ru" sz="1300" dirty="0" smtClean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" sz="1300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а</a:t>
            </a:r>
            <a:r>
              <a:rPr lang="ru" sz="1300" dirty="0">
                <a:solidFill>
                  <a:srgbClr val="666666"/>
                </a:solidFill>
              </a:rPr>
              <a:t>вт</a:t>
            </a:r>
            <a:r>
              <a:rPr lang="ru" sz="1300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опрома в РФ с целью создания устойчивой репутации продукции на </a:t>
            </a:r>
            <a:r>
              <a:rPr lang="ru" sz="1300" dirty="0" smtClean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рынке, а также обучающие курсы для грамотного построения пиар-стратегии в дальнейшем.</a:t>
            </a:r>
            <a:endParaRPr sz="1300"/>
          </a:p>
          <a:p>
            <a:pPr marL="0" marR="0" lvl="0" indent="0" algn="l" rtl="0">
              <a:lnSpc>
                <a:spcPct val="2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ru-RU" sz="1200" b="1" dirty="0" smtClean="0">
                <a:solidFill>
                  <a:srgbClr val="666666"/>
                </a:solidFill>
              </a:rPr>
              <a:t>Разработка проекта:</a:t>
            </a:r>
          </a:p>
          <a:p>
            <a:pPr marL="0" marR="0" lvl="0" indent="0" algn="l" rtl="0">
              <a:lnSpc>
                <a:spcPct val="20000"/>
              </a:lnSpc>
              <a:spcBef>
                <a:spcPts val="1600"/>
              </a:spcBef>
              <a:spcAft>
                <a:spcPts val="1600"/>
              </a:spcAft>
              <a:buFont typeface="Arial" charset="0"/>
              <a:buChar char="•"/>
            </a:pPr>
            <a:r>
              <a:rPr lang="ru-RU" sz="1200" dirty="0" smtClean="0">
                <a:solidFill>
                  <a:srgbClr val="666666"/>
                </a:solidFill>
              </a:rPr>
              <a:t> Сформирована команда</a:t>
            </a:r>
          </a:p>
          <a:p>
            <a:pPr marL="0" marR="0" lvl="0" indent="0" algn="l" rtl="0">
              <a:lnSpc>
                <a:spcPct val="20000"/>
              </a:lnSpc>
              <a:spcBef>
                <a:spcPts val="1600"/>
              </a:spcBef>
              <a:spcAft>
                <a:spcPts val="1600"/>
              </a:spcAft>
              <a:buFont typeface="Arial" charset="0"/>
              <a:buChar char="•"/>
            </a:pPr>
            <a:r>
              <a:rPr lang="ru-RU" sz="1200" dirty="0" smtClean="0">
                <a:solidFill>
                  <a:srgbClr val="666666"/>
                </a:solidFill>
              </a:rPr>
              <a:t> Распределены роли</a:t>
            </a:r>
          </a:p>
          <a:p>
            <a:pPr marL="0" marR="0" lvl="0" indent="0" algn="l" rtl="0">
              <a:lnSpc>
                <a:spcPct val="20000"/>
              </a:lnSpc>
              <a:spcBef>
                <a:spcPts val="1600"/>
              </a:spcBef>
              <a:spcAft>
                <a:spcPts val="1600"/>
              </a:spcAft>
              <a:buFont typeface="Arial" charset="0"/>
              <a:buChar char="•"/>
            </a:pPr>
            <a:r>
              <a:rPr lang="ru-RU" sz="1200" dirty="0" smtClean="0">
                <a:solidFill>
                  <a:srgbClr val="666666"/>
                </a:solidFill>
              </a:rPr>
              <a:t> Определена целевая аудитория</a:t>
            </a:r>
          </a:p>
          <a:p>
            <a:pPr marL="0" marR="0" lvl="0" indent="0" algn="l" rtl="0">
              <a:lnSpc>
                <a:spcPct val="20000"/>
              </a:lnSpc>
              <a:spcBef>
                <a:spcPts val="1600"/>
              </a:spcBef>
              <a:spcAft>
                <a:spcPts val="1600"/>
              </a:spcAft>
              <a:buFont typeface="Arial" charset="0"/>
              <a:buChar char="•"/>
            </a:pPr>
            <a:r>
              <a:rPr lang="ru-RU" sz="1200" dirty="0" smtClean="0">
                <a:solidFill>
                  <a:srgbClr val="666666"/>
                </a:solidFill>
              </a:rPr>
              <a:t> Составлен финансовый план </a:t>
            </a:r>
          </a:p>
          <a:p>
            <a:pPr marL="0" marR="0" lvl="0" indent="0" algn="l" rtl="0">
              <a:lnSpc>
                <a:spcPct val="20000"/>
              </a:lnSpc>
              <a:spcBef>
                <a:spcPts val="1600"/>
              </a:spcBef>
              <a:spcAft>
                <a:spcPts val="1600"/>
              </a:spcAft>
              <a:buFont typeface="Arial" charset="0"/>
              <a:buChar char="•"/>
            </a:pPr>
            <a:r>
              <a:rPr lang="ru-RU" sz="1200" dirty="0" smtClean="0">
                <a:solidFill>
                  <a:srgbClr val="666666"/>
                </a:solidFill>
              </a:rPr>
              <a:t> Разработана бизнес-идея</a:t>
            </a:r>
          </a:p>
          <a:p>
            <a:pPr marL="0" marR="0" lvl="0" indent="0" algn="l" rtl="0">
              <a:lnSpc>
                <a:spcPct val="20000"/>
              </a:lnSpc>
              <a:spcBef>
                <a:spcPts val="1600"/>
              </a:spcBef>
              <a:spcAft>
                <a:spcPts val="1600"/>
              </a:spcAft>
              <a:buFont typeface="Arial" charset="0"/>
              <a:buChar char="•"/>
            </a:pPr>
            <a:endParaRPr lang="ru-RU" sz="1600" dirty="0" smtClean="0">
              <a:solidFill>
                <a:srgbClr val="6666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43"/>
          <p:cNvSpPr txBox="1">
            <a:spLocks noGrp="1"/>
          </p:cNvSpPr>
          <p:nvPr>
            <p:ph type="title"/>
          </p:nvPr>
        </p:nvSpPr>
        <p:spPr>
          <a:xfrm>
            <a:off x="0" y="220402"/>
            <a:ext cx="8817862" cy="891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1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/>
              <a:t>Роль проекта в обеспечении </a:t>
            </a:r>
            <a:br>
              <a:rPr lang="ru" sz="2500"/>
            </a:br>
            <a:r>
              <a:rPr lang="ru" sz="2500"/>
              <a:t>технологического суверенитета страны</a:t>
            </a:r>
            <a:endParaRPr sz="2500"/>
          </a:p>
        </p:txBody>
      </p:sp>
      <p:graphicFrame>
        <p:nvGraphicFramePr>
          <p:cNvPr id="197" name="Google Shape;197;p43"/>
          <p:cNvGraphicFramePr/>
          <p:nvPr/>
        </p:nvGraphicFramePr>
        <p:xfrm>
          <a:off x="456997" y="1134815"/>
          <a:ext cx="8360575" cy="3376690"/>
        </p:xfrm>
        <a:graphic>
          <a:graphicData uri="http://schemas.openxmlformats.org/drawingml/2006/table">
            <a:tbl>
              <a:tblPr firstRow="1" bandRow="1">
                <a:noFill/>
                <a:tableStyleId>{4BDBD455-7677-468F-8C75-08F18720CC91}</a:tableStyleId>
              </a:tblPr>
              <a:tblGrid>
                <a:gridCol w="2481825"/>
                <a:gridCol w="2939375"/>
                <a:gridCol w="2939375"/>
              </a:tblGrid>
              <a:tr h="3265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 dirty="0"/>
                        <a:t>Роль</a:t>
                      </a:r>
                      <a:endParaRPr sz="1300"/>
                    </a:p>
                  </a:txBody>
                  <a:tcPr marL="82950" marR="82950" marT="41475" marB="41475"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/>
                        <a:t>Оценка</a:t>
                      </a:r>
                      <a:endParaRPr sz="1300"/>
                    </a:p>
                  </a:txBody>
                  <a:tcPr marL="82950" marR="82950" marT="41475" marB="41475"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429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/>
                        <a:t>Инновационность </a:t>
                      </a:r>
                      <a:endParaRPr sz="13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/>
                        <a:t>(отметьте нужное)</a:t>
                      </a:r>
                      <a:endParaRPr sz="1300"/>
                    </a:p>
                  </a:txBody>
                  <a:tcPr marL="82950" marR="82950" marT="41475" marB="41475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54000" lvl="0" indent="-254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600"/>
                        <a:buFont typeface="Arial"/>
                        <a:buChar char="•"/>
                      </a:pPr>
                      <a:r>
                        <a:rPr lang="ru" sz="1600"/>
                        <a:t>Инновация мирового уровня</a:t>
                      </a:r>
                      <a:endParaRPr sz="1600"/>
                    </a:p>
                    <a:p>
                      <a:pPr marL="254000" lvl="0" indent="-254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600"/>
                        <a:buFont typeface="Arial"/>
                        <a:buChar char="•"/>
                      </a:pPr>
                      <a:r>
                        <a:rPr lang="ru" sz="1600"/>
                        <a:t>Россия</a:t>
                      </a:r>
                      <a:endParaRPr sz="1300"/>
                    </a:p>
                    <a:p>
                      <a:pPr marL="254000" lvl="0" indent="-254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600"/>
                        <a:buFont typeface="Arial"/>
                        <a:buChar char="•"/>
                      </a:pPr>
                      <a:r>
                        <a:rPr lang="ru" sz="1600"/>
                        <a:t>Регион</a:t>
                      </a:r>
                      <a:endParaRPr sz="1300"/>
                    </a:p>
                    <a:p>
                      <a:pPr marL="254000" lvl="0" indent="-254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600"/>
                        <a:buFont typeface="Arial"/>
                        <a:buChar char="•"/>
                      </a:pPr>
                      <a:r>
                        <a:rPr lang="ru" sz="1600"/>
                        <a:t>Импортозамещение</a:t>
                      </a:r>
                      <a:endParaRPr sz="1600"/>
                    </a:p>
                    <a:p>
                      <a:pPr marL="254000" lvl="0" indent="-254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600"/>
                        <a:buFont typeface="Arial"/>
                        <a:buChar char="•"/>
                      </a:pPr>
                      <a:r>
                        <a:rPr lang="ru" sz="1600"/>
                        <a:t>Нет</a:t>
                      </a:r>
                      <a:endParaRPr sz="1300"/>
                    </a:p>
                  </a:txBody>
                  <a:tcPr marL="82950" marR="82950" marT="41475" marB="41475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84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/>
                        <a:t>Рынок НТИ</a:t>
                      </a:r>
                      <a:endParaRPr sz="13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/>
                        <a:t>(отметьте нужное)</a:t>
                      </a:r>
                      <a:endParaRPr sz="1300"/>
                    </a:p>
                  </a:txBody>
                  <a:tcPr marL="82950" marR="82950" marT="41475" marB="41475">
                    <a:solidFill>
                      <a:srgbClr val="A4D4E2">
                        <a:alpha val="4078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54000" lvl="0" indent="-254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Noto Sans Symbols"/>
                        <a:buChar char="❑"/>
                      </a:pPr>
                      <a:r>
                        <a:rPr lang="en-US" sz="160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Tech</a:t>
                      </a:r>
                      <a:r>
                        <a:rPr lang="ru" sz="160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Net</a:t>
                      </a:r>
                      <a:endParaRPr sz="16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54000" lvl="0" indent="-254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Noto Sans Symbols"/>
                        <a:buChar char="❑"/>
                      </a:pPr>
                      <a:r>
                        <a:rPr lang="ru" sz="16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SafeNet</a:t>
                      </a:r>
                      <a:endParaRPr sz="16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54000" lvl="0" indent="-254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Noto Sans Symbols"/>
                        <a:buChar char="❑"/>
                      </a:pPr>
                      <a:r>
                        <a:rPr lang="ru" sz="16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NeuroNet </a:t>
                      </a:r>
                      <a:endParaRPr sz="16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54000" lvl="0" indent="-254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Noto Sans Symbols"/>
                        <a:buChar char="❑"/>
                      </a:pPr>
                      <a:r>
                        <a:rPr lang="ru" sz="16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HomeNet</a:t>
                      </a:r>
                      <a:endParaRPr sz="16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2950" marR="82950" marT="41475" marB="41475">
                    <a:solidFill>
                      <a:srgbClr val="A4D4E2">
                        <a:alpha val="4078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54000" lvl="0" indent="-254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Noto Sans Symbols"/>
                        <a:buChar char="❑"/>
                      </a:pPr>
                      <a:r>
                        <a:rPr lang="ru" sz="16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HealthNet</a:t>
                      </a:r>
                      <a:endParaRPr sz="16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54000" lvl="0" indent="-254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Noto Sans Symbols"/>
                        <a:buChar char="❑"/>
                      </a:pPr>
                      <a:r>
                        <a:rPr lang="ru" sz="16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SportNet</a:t>
                      </a:r>
                      <a:endParaRPr sz="16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54000" lvl="0" indent="-254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Noto Sans Symbols"/>
                        <a:buChar char="❑"/>
                      </a:pPr>
                      <a:r>
                        <a:rPr lang="ru" sz="16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WearNet</a:t>
                      </a:r>
                      <a:endParaRPr sz="16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54000" lvl="0" indent="-254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Noto Sans Symbols"/>
                        <a:buChar char="❑"/>
                      </a:pPr>
                      <a:r>
                        <a:rPr lang="ru" sz="16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EduNet</a:t>
                      </a:r>
                      <a:endParaRPr sz="16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2950" marR="82950" marT="41475" marB="41475">
                    <a:solidFill>
                      <a:srgbClr val="A4D4E2">
                        <a:alpha val="40784"/>
                      </a:srgbClr>
                    </a:solidFill>
                  </a:tcPr>
                </a:tc>
              </a:tr>
              <a:tr h="6633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/>
                        <a:t>Сквозные технологии</a:t>
                      </a:r>
                      <a:endParaRPr sz="1300"/>
                    </a:p>
                  </a:txBody>
                  <a:tcPr marL="82950" marR="82950" marT="41475" marB="41475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/>
                        <a:t>                Технологии искусственного интеллекта для создания дизайнов баннеров для PR-кампании </a:t>
                      </a:r>
                      <a:endParaRPr sz="1300"/>
                    </a:p>
                  </a:txBody>
                  <a:tcPr marL="82950" marR="82950" marT="41475" marB="41475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98" name="Google Shape;198;p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96286" y="3912207"/>
            <a:ext cx="261261" cy="2341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71691" y="1752286"/>
            <a:ext cx="261261" cy="2341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71691" y="2838122"/>
            <a:ext cx="261261" cy="23418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200;p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24441" y="3542972"/>
            <a:ext cx="261261" cy="2341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44"/>
          <p:cNvSpPr/>
          <p:nvPr/>
        </p:nvSpPr>
        <p:spPr>
          <a:xfrm>
            <a:off x="979654" y="979619"/>
            <a:ext cx="7347075" cy="3101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393700" marR="0" lvl="0" indent="-215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Noto Sans Symbols"/>
              <a:buNone/>
            </a:pPr>
            <a:endParaRPr sz="29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44"/>
          <p:cNvSpPr txBox="1"/>
          <p:nvPr/>
        </p:nvSpPr>
        <p:spPr>
          <a:xfrm>
            <a:off x="715753" y="3002282"/>
            <a:ext cx="2288627" cy="2051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25" tIns="41450" rIns="82925" bIns="41450" anchor="t" anchorCtr="0">
            <a:norm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solidFill>
                <a:srgbClr val="1B146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07" name="Google Shape;207;p44"/>
          <p:cNvSpPr txBox="1"/>
          <p:nvPr/>
        </p:nvSpPr>
        <p:spPr>
          <a:xfrm>
            <a:off x="6531524" y="2947513"/>
            <a:ext cx="2009842" cy="2052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25" tIns="41450" rIns="82925" bIns="41450" anchor="t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44"/>
          <p:cNvSpPr txBox="1"/>
          <p:nvPr/>
        </p:nvSpPr>
        <p:spPr>
          <a:xfrm>
            <a:off x="3657555" y="2947513"/>
            <a:ext cx="2009843" cy="2052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25" tIns="41450" rIns="82925" bIns="41450" anchor="t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300"/>
          </a:p>
        </p:txBody>
      </p:sp>
      <p:sp>
        <p:nvSpPr>
          <p:cNvPr id="209" name="Google Shape;209;p44"/>
          <p:cNvSpPr txBox="1">
            <a:spLocks noGrp="1"/>
          </p:cNvSpPr>
          <p:nvPr>
            <p:ph type="title"/>
          </p:nvPr>
        </p:nvSpPr>
        <p:spPr>
          <a:xfrm>
            <a:off x="0" y="451432"/>
            <a:ext cx="8228437" cy="891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1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Целевая аудитория проекта</a:t>
            </a: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10" name="Google Shape;210;p44"/>
          <p:cNvGraphicFramePr/>
          <p:nvPr/>
        </p:nvGraphicFramePr>
        <p:xfrm>
          <a:off x="659193" y="1548949"/>
          <a:ext cx="7825575" cy="3361390"/>
        </p:xfrm>
        <a:graphic>
          <a:graphicData uri="http://schemas.openxmlformats.org/drawingml/2006/table">
            <a:tbl>
              <a:tblPr>
                <a:noFill/>
                <a:tableStyleId>{2570E425-1A4F-41F1-9581-D81C4A193C4C}</a:tableStyleId>
              </a:tblPr>
              <a:tblGrid>
                <a:gridCol w="2608525"/>
                <a:gridCol w="2608525"/>
                <a:gridCol w="2608525"/>
              </a:tblGrid>
              <a:tr h="513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 b="1" dirty="0"/>
                        <a:t>Крупные компании</a:t>
                      </a:r>
                      <a:endParaRPr sz="1300" b="1"/>
                    </a:p>
                  </a:txBody>
                  <a:tcPr marL="82950" marR="82950" marT="41475" marB="4147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 b="1" dirty="0"/>
                        <a:t>Средние компании</a:t>
                      </a:r>
                      <a:endParaRPr sz="1300" b="1"/>
                    </a:p>
                  </a:txBody>
                  <a:tcPr marL="82950" marR="82950" marT="41475" marB="4147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 b="1" dirty="0"/>
                        <a:t>Малые компании</a:t>
                      </a:r>
                      <a:endParaRPr sz="1300" b="1"/>
                    </a:p>
                  </a:txBody>
                  <a:tcPr marL="82950" marR="82950" marT="41475" marB="41475"/>
                </a:tc>
              </a:tr>
              <a:tr h="5257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dirty="0" err="1" smtClean="0"/>
                        <a:t>Lada</a:t>
                      </a:r>
                      <a:r>
                        <a:rPr lang="ru-RU" sz="1600" dirty="0" smtClean="0"/>
                        <a:t>,</a:t>
                      </a:r>
                      <a:r>
                        <a:rPr lang="ru-RU" sz="1600" baseline="0" dirty="0" smtClean="0"/>
                        <a:t> УАЗ</a:t>
                      </a:r>
                      <a:endParaRPr sz="1600"/>
                    </a:p>
                  </a:txBody>
                  <a:tcPr marL="82950" marR="82950" marT="41475" marB="4147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 dirty="0" smtClean="0"/>
                        <a:t>Волга,</a:t>
                      </a:r>
                      <a:r>
                        <a:rPr lang="ru" sz="1600" baseline="0" dirty="0" smtClean="0"/>
                        <a:t> Камаз</a:t>
                      </a:r>
                      <a:endParaRPr sz="1600"/>
                    </a:p>
                  </a:txBody>
                  <a:tcPr marL="82950" marR="82950" marT="41475" marB="41475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600" dirty="0" err="1" smtClean="0"/>
                        <a:t>Aurus</a:t>
                      </a:r>
                      <a:r>
                        <a:rPr lang="en-US" sz="1600" dirty="0" smtClean="0"/>
                        <a:t>,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ru-RU" sz="1600" baseline="0" dirty="0" smtClean="0"/>
                        <a:t>Москвич</a:t>
                      </a:r>
                      <a:endParaRPr lang="ru-RU" sz="1600" dirty="0" smtClean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/>
                    </a:p>
                  </a:txBody>
                  <a:tcPr marL="82950" marR="82950" marT="41475" marB="41475"/>
                </a:tc>
              </a:tr>
              <a:tr h="11461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 b="1" dirty="0"/>
                        <a:t>Особенности: </a:t>
                      </a:r>
                      <a:r>
                        <a:rPr lang="ru" sz="1600" dirty="0"/>
                        <a:t>хорошая устойчивость на российском рынке(около </a:t>
                      </a:r>
                      <a:r>
                        <a:rPr lang="ru" sz="1600" dirty="0" smtClean="0"/>
                        <a:t>50 </a:t>
                      </a:r>
                      <a:r>
                        <a:rPr lang="ru" sz="1600" dirty="0"/>
                        <a:t>лет), </a:t>
                      </a:r>
                      <a:r>
                        <a:rPr lang="ru" sz="1600" dirty="0" smtClean="0"/>
                        <a:t>ремонтопригодность и простота обслуживания, высокое </a:t>
                      </a:r>
                      <a:r>
                        <a:rPr lang="ru" sz="1600" dirty="0"/>
                        <a:t>доверие покупателей, пользуются спросом.</a:t>
                      </a:r>
                      <a:endParaRPr sz="1300"/>
                    </a:p>
                  </a:txBody>
                  <a:tcPr marL="82950" marR="82950" marT="41475" marB="41475"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Особенности:</a:t>
                      </a:r>
                      <a:r>
                        <a:rPr lang="ru-RU" sz="1600" b="1" baseline="0" dirty="0" smtClean="0"/>
                        <a:t> </a:t>
                      </a:r>
                      <a:r>
                        <a:rPr lang="ru-RU" sz="1600" baseline="0" dirty="0" smtClean="0"/>
                        <a:t>производство грузовых автомобилей, </a:t>
                      </a:r>
                      <a:r>
                        <a:rPr lang="ru-RU" sz="1600" baseline="0" dirty="0" err="1" smtClean="0"/>
                        <a:t>нишевой</a:t>
                      </a:r>
                      <a:r>
                        <a:rPr lang="ru-RU" sz="1600" baseline="0" dirty="0" smtClean="0"/>
                        <a:t> рынок.</a:t>
                      </a:r>
                      <a:endParaRPr lang="ru-RU" sz="1600" dirty="0"/>
                    </a:p>
                  </a:txBody>
                  <a:tcPr marL="82950" marR="82950" marT="41475" marB="4147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 b="1" dirty="0"/>
                        <a:t>Особенности: </a:t>
                      </a:r>
                      <a:r>
                        <a:rPr lang="ru" sz="1600" dirty="0"/>
                        <a:t>относительная популярность на рынке, повышенный спрос, входят в число </a:t>
                      </a:r>
                      <a:r>
                        <a:rPr lang="ru" sz="1600" dirty="0" smtClean="0"/>
                        <a:t>трендов(современный</a:t>
                      </a:r>
                      <a:r>
                        <a:rPr lang="ru" sz="1600" baseline="0" dirty="0" smtClean="0"/>
                        <a:t> дизайн)</a:t>
                      </a:r>
                      <a:r>
                        <a:rPr lang="ru" sz="1600" dirty="0" smtClean="0"/>
                        <a:t>. </a:t>
                      </a:r>
                      <a:endParaRPr sz="1300"/>
                    </a:p>
                  </a:txBody>
                  <a:tcPr marL="82950" marR="82950" marT="41475" marB="41475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45"/>
          <p:cNvSpPr/>
          <p:nvPr/>
        </p:nvSpPr>
        <p:spPr>
          <a:xfrm>
            <a:off x="979654" y="979619"/>
            <a:ext cx="7347075" cy="3101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393700" marR="0" lvl="0" indent="-215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Noto Sans Symbols"/>
              <a:buNone/>
            </a:pPr>
            <a:endParaRPr sz="29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45"/>
          <p:cNvSpPr txBox="1">
            <a:spLocks noGrp="1"/>
          </p:cNvSpPr>
          <p:nvPr>
            <p:ph type="title"/>
          </p:nvPr>
        </p:nvSpPr>
        <p:spPr>
          <a:xfrm>
            <a:off x="5387" y="46097"/>
            <a:ext cx="9138613" cy="891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9825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4000"/>
              <a:t>Потенциальный объем рынка</a:t>
            </a:r>
            <a:endParaRPr sz="4000"/>
          </a:p>
        </p:txBody>
      </p:sp>
      <p:grpSp>
        <p:nvGrpSpPr>
          <p:cNvPr id="217" name="Google Shape;217;p45"/>
          <p:cNvGrpSpPr/>
          <p:nvPr/>
        </p:nvGrpSpPr>
        <p:grpSpPr>
          <a:xfrm>
            <a:off x="50909" y="982719"/>
            <a:ext cx="4012958" cy="4012817"/>
            <a:chOff x="488420" y="0"/>
            <a:chExt cx="4424007" cy="4424007"/>
          </a:xfrm>
        </p:grpSpPr>
        <p:sp>
          <p:nvSpPr>
            <p:cNvPr id="218" name="Google Shape;218;p45"/>
            <p:cNvSpPr/>
            <p:nvPr/>
          </p:nvSpPr>
          <p:spPr>
            <a:xfrm>
              <a:off x="488420" y="0"/>
              <a:ext cx="4424007" cy="4424007"/>
            </a:xfrm>
            <a:prstGeom prst="ellipse">
              <a:avLst/>
            </a:prstGeom>
            <a:solidFill>
              <a:srgbClr val="018C9A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82925" tIns="82925" rIns="82925" bIns="829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45"/>
            <p:cNvSpPr txBox="1"/>
            <p:nvPr/>
          </p:nvSpPr>
          <p:spPr>
            <a:xfrm>
              <a:off x="2081947" y="137192"/>
              <a:ext cx="1236952" cy="6636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300" tIns="90300" rIns="90300" bIns="9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Arial"/>
                <a:buNone/>
              </a:pPr>
              <a:r>
                <a:rPr lang="ru" sz="1300" b="1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РАМ</a:t>
              </a:r>
              <a:endParaRPr sz="1300"/>
            </a:p>
            <a:p>
              <a:pPr marL="0" marR="0" lvl="0" indent="0" algn="ctr" rtl="0">
                <a:lnSpc>
                  <a:spcPct val="90000"/>
                </a:lnSpc>
                <a:spcBef>
                  <a:spcPts val="400"/>
                </a:spcBef>
                <a:spcAft>
                  <a:spcPts val="0"/>
                </a:spcAft>
                <a:buClr>
                  <a:schemeClr val="lt1"/>
                </a:buClr>
                <a:buSzPts val="900"/>
                <a:buFont typeface="Arial"/>
                <a:buNone/>
              </a:pPr>
              <a:r>
                <a:rPr lang="ru" sz="900" b="1" dirty="0" smtClean="0">
                  <a:solidFill>
                    <a:schemeClr val="lt1"/>
                  </a:solidFill>
                </a:rPr>
                <a:t>8000 тыс. </a:t>
              </a:r>
              <a:r>
                <a:rPr lang="ru-RU" sz="900" b="1" dirty="0" smtClean="0">
                  <a:solidFill>
                    <a:schemeClr val="lt1"/>
                  </a:solidFill>
                </a:rPr>
                <a:t>Р</a:t>
              </a:r>
              <a:r>
                <a:rPr lang="ru" sz="900" b="1" dirty="0" smtClean="0">
                  <a:solidFill>
                    <a:schemeClr val="lt1"/>
                  </a:solidFill>
                </a:rPr>
                <a:t>ублей</a:t>
              </a:r>
            </a:p>
            <a:p>
              <a:pPr marL="0" marR="0" lvl="0" indent="0" algn="ctr" rtl="0">
                <a:lnSpc>
                  <a:spcPct val="90000"/>
                </a:lnSpc>
                <a:spcBef>
                  <a:spcPts val="400"/>
                </a:spcBef>
                <a:spcAft>
                  <a:spcPts val="0"/>
                </a:spcAft>
                <a:buClr>
                  <a:schemeClr val="lt1"/>
                </a:buClr>
                <a:buSzPts val="900"/>
                <a:buFont typeface="Arial"/>
                <a:buNone/>
              </a:pPr>
              <a:r>
                <a:rPr lang="ru" sz="900" b="1" dirty="0" smtClean="0">
                  <a:solidFill>
                    <a:schemeClr val="lt1"/>
                  </a:solidFill>
                </a:rPr>
                <a:t>40 компаний</a:t>
              </a:r>
              <a:endParaRPr sz="1300"/>
            </a:p>
          </p:txBody>
        </p:sp>
        <p:sp>
          <p:nvSpPr>
            <p:cNvPr id="220" name="Google Shape;220;p45"/>
            <p:cNvSpPr/>
            <p:nvPr/>
          </p:nvSpPr>
          <p:spPr>
            <a:xfrm>
              <a:off x="930820" y="884801"/>
              <a:ext cx="3539205" cy="3539205"/>
            </a:xfrm>
            <a:prstGeom prst="ellipse">
              <a:avLst/>
            </a:prstGeom>
            <a:solidFill>
              <a:srgbClr val="00B7D0">
                <a:alpha val="26666"/>
              </a:srgbClr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82925" tIns="82925" rIns="82925" bIns="829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45"/>
            <p:cNvSpPr txBox="1"/>
            <p:nvPr/>
          </p:nvSpPr>
          <p:spPr>
            <a:xfrm>
              <a:off x="2081947" y="1013145"/>
              <a:ext cx="1236952" cy="6370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300" tIns="90300" rIns="90300" bIns="9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Arial"/>
                <a:buNone/>
              </a:pPr>
              <a:r>
                <a:rPr lang="ru" sz="1300" b="1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ТАМ</a:t>
              </a:r>
              <a:endParaRPr sz="1300"/>
            </a:p>
            <a:p>
              <a:pPr marL="0" marR="0" lvl="0" indent="0" algn="ctr" rtl="0">
                <a:lnSpc>
                  <a:spcPct val="90000"/>
                </a:lnSpc>
                <a:spcBef>
                  <a:spcPts val="400"/>
                </a:spcBef>
                <a:spcAft>
                  <a:spcPts val="0"/>
                </a:spcAft>
                <a:buClr>
                  <a:schemeClr val="lt1"/>
                </a:buClr>
                <a:buSzPts val="900"/>
                <a:buFont typeface="Arial"/>
                <a:buNone/>
              </a:pPr>
              <a:r>
                <a:rPr lang="ru" sz="900" b="1" dirty="0" smtClean="0">
                  <a:solidFill>
                    <a:schemeClr val="lt1"/>
                  </a:solidFill>
                </a:rPr>
                <a:t>2000 тыс. </a:t>
              </a:r>
              <a:r>
                <a:rPr lang="ru-RU" sz="900" b="1" dirty="0" smtClean="0">
                  <a:solidFill>
                    <a:schemeClr val="lt1"/>
                  </a:solidFill>
                </a:rPr>
                <a:t>Р</a:t>
              </a:r>
              <a:r>
                <a:rPr lang="ru" sz="900" b="1" dirty="0" smtClean="0">
                  <a:solidFill>
                    <a:schemeClr val="lt1"/>
                  </a:solidFill>
                </a:rPr>
                <a:t>ублей</a:t>
              </a:r>
            </a:p>
            <a:p>
              <a:pPr marL="0" marR="0" lvl="0" indent="0" algn="ctr" rtl="0">
                <a:lnSpc>
                  <a:spcPct val="90000"/>
                </a:lnSpc>
                <a:spcBef>
                  <a:spcPts val="400"/>
                </a:spcBef>
                <a:spcAft>
                  <a:spcPts val="0"/>
                </a:spcAft>
                <a:buClr>
                  <a:schemeClr val="lt1"/>
                </a:buClr>
                <a:buSzPts val="900"/>
                <a:buFont typeface="Arial"/>
                <a:buNone/>
              </a:pPr>
              <a:r>
                <a:rPr lang="ru" sz="900" b="1" dirty="0" smtClean="0">
                  <a:solidFill>
                    <a:schemeClr val="lt1"/>
                  </a:solidFill>
                </a:rPr>
                <a:t>10 компаний</a:t>
              </a:r>
              <a:endParaRPr sz="1300"/>
            </a:p>
          </p:txBody>
        </p:sp>
        <p:sp>
          <p:nvSpPr>
            <p:cNvPr id="222" name="Google Shape;222;p45"/>
            <p:cNvSpPr/>
            <p:nvPr/>
          </p:nvSpPr>
          <p:spPr>
            <a:xfrm>
              <a:off x="1373221" y="1769602"/>
              <a:ext cx="2654404" cy="2654404"/>
            </a:xfrm>
            <a:prstGeom prst="ellipse">
              <a:avLst/>
            </a:prstGeom>
            <a:solidFill>
              <a:srgbClr val="00B7D0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82925" tIns="82925" rIns="82925" bIns="829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45"/>
            <p:cNvSpPr txBox="1"/>
            <p:nvPr/>
          </p:nvSpPr>
          <p:spPr>
            <a:xfrm>
              <a:off x="2081947" y="1968683"/>
              <a:ext cx="1236952" cy="5972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300" tIns="90300" rIns="90300" bIns="9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Arial"/>
                <a:buNone/>
              </a:pPr>
              <a:r>
                <a:rPr lang="ru" sz="1300" b="1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SAM</a:t>
              </a:r>
              <a:endParaRPr sz="1300"/>
            </a:p>
            <a:p>
              <a:pPr marL="0" marR="0" lvl="0" indent="0" algn="ctr" rtl="0">
                <a:lnSpc>
                  <a:spcPct val="90000"/>
                </a:lnSpc>
                <a:spcBef>
                  <a:spcPts val="400"/>
                </a:spcBef>
                <a:spcAft>
                  <a:spcPts val="0"/>
                </a:spcAft>
                <a:buClr>
                  <a:schemeClr val="lt1"/>
                </a:buClr>
                <a:buSzPts val="900"/>
                <a:buFont typeface="Arial"/>
                <a:buNone/>
              </a:pPr>
              <a:r>
                <a:rPr lang="ru" sz="900" b="1" dirty="0" smtClean="0">
                  <a:solidFill>
                    <a:schemeClr val="lt1"/>
                  </a:solidFill>
                </a:rPr>
                <a:t>1000 тыс. </a:t>
              </a:r>
              <a:r>
                <a:rPr lang="ru-RU" sz="900" b="1" dirty="0" smtClean="0">
                  <a:solidFill>
                    <a:schemeClr val="lt1"/>
                  </a:solidFill>
                </a:rPr>
                <a:t>Р</a:t>
              </a:r>
              <a:r>
                <a:rPr lang="ru" sz="900" b="1" dirty="0" smtClean="0">
                  <a:solidFill>
                    <a:schemeClr val="lt1"/>
                  </a:solidFill>
                </a:rPr>
                <a:t>ублей</a:t>
              </a:r>
            </a:p>
            <a:p>
              <a:pPr marL="0" marR="0" lvl="0" indent="0" algn="ctr" rtl="0">
                <a:lnSpc>
                  <a:spcPct val="90000"/>
                </a:lnSpc>
                <a:spcBef>
                  <a:spcPts val="400"/>
                </a:spcBef>
                <a:spcAft>
                  <a:spcPts val="0"/>
                </a:spcAft>
                <a:buClr>
                  <a:schemeClr val="lt1"/>
                </a:buClr>
                <a:buSzPts val="900"/>
                <a:buFont typeface="Arial"/>
                <a:buNone/>
              </a:pPr>
              <a:r>
                <a:rPr lang="ru" sz="900" b="1" dirty="0" smtClean="0">
                  <a:solidFill>
                    <a:schemeClr val="lt1"/>
                  </a:solidFill>
                </a:rPr>
                <a:t>5 компаний</a:t>
              </a:r>
              <a:endParaRPr sz="1300"/>
            </a:p>
          </p:txBody>
        </p:sp>
        <p:sp>
          <p:nvSpPr>
            <p:cNvPr id="224" name="Google Shape;224;p45"/>
            <p:cNvSpPr/>
            <p:nvPr/>
          </p:nvSpPr>
          <p:spPr>
            <a:xfrm>
              <a:off x="1815622" y="2654404"/>
              <a:ext cx="1769602" cy="1769602"/>
            </a:xfrm>
            <a:prstGeom prst="ellipse">
              <a:avLst/>
            </a:prstGeom>
            <a:solidFill>
              <a:srgbClr val="A4D4E2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82925" tIns="82925" rIns="82925" bIns="829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45"/>
            <p:cNvSpPr txBox="1"/>
            <p:nvPr/>
          </p:nvSpPr>
          <p:spPr>
            <a:xfrm>
              <a:off x="2074774" y="3096804"/>
              <a:ext cx="1251298" cy="8848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300" tIns="90300" rIns="90300" bIns="9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Arial"/>
                <a:buNone/>
              </a:pPr>
              <a:r>
                <a:rPr lang="ru" sz="1300" b="1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SOM</a:t>
              </a:r>
              <a:endParaRPr sz="1300"/>
            </a:p>
            <a:p>
              <a:pPr marL="0" marR="0" lvl="0" indent="0" algn="ctr" rtl="0">
                <a:lnSpc>
                  <a:spcPct val="90000"/>
                </a:lnSpc>
                <a:spcBef>
                  <a:spcPts val="400"/>
                </a:spcBef>
                <a:spcAft>
                  <a:spcPts val="0"/>
                </a:spcAft>
                <a:buClr>
                  <a:schemeClr val="lt1"/>
                </a:buClr>
                <a:buSzPts val="900"/>
                <a:buFont typeface="Arial"/>
                <a:buNone/>
              </a:pPr>
              <a:r>
                <a:rPr lang="ru" sz="900" b="1" dirty="0" smtClean="0">
                  <a:solidFill>
                    <a:schemeClr val="lt1"/>
                  </a:solidFill>
                </a:rPr>
                <a:t>200 тыс. </a:t>
              </a:r>
              <a:r>
                <a:rPr lang="ru-RU" sz="900" b="1" dirty="0" smtClean="0">
                  <a:solidFill>
                    <a:schemeClr val="lt1"/>
                  </a:solidFill>
                </a:rPr>
                <a:t>Р</a:t>
              </a:r>
              <a:r>
                <a:rPr lang="ru" sz="900" b="1" dirty="0" smtClean="0">
                  <a:solidFill>
                    <a:schemeClr val="lt1"/>
                  </a:solidFill>
                </a:rPr>
                <a:t>ублей</a:t>
              </a:r>
              <a:endParaRPr lang="ru-RU" sz="900" b="1" dirty="0" smtClean="0">
                <a:solidFill>
                  <a:schemeClr val="lt1"/>
                </a:solidFill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400"/>
                </a:spcBef>
                <a:spcAft>
                  <a:spcPts val="0"/>
                </a:spcAft>
                <a:buClr>
                  <a:schemeClr val="lt1"/>
                </a:buClr>
                <a:buSzPts val="900"/>
                <a:buFont typeface="Arial"/>
                <a:buNone/>
              </a:pPr>
              <a:r>
                <a:rPr lang="ru-RU" sz="900" b="1" dirty="0" smtClean="0">
                  <a:solidFill>
                    <a:schemeClr val="lt1"/>
                  </a:solidFill>
                </a:rPr>
                <a:t>2 компании</a:t>
              </a:r>
              <a:endParaRPr sz="1300"/>
            </a:p>
          </p:txBody>
        </p:sp>
      </p:grpSp>
      <p:sp>
        <p:nvSpPr>
          <p:cNvPr id="226" name="Google Shape;226;p45"/>
          <p:cNvSpPr txBox="1"/>
          <p:nvPr/>
        </p:nvSpPr>
        <p:spPr>
          <a:xfrm>
            <a:off x="4192200" y="649857"/>
            <a:ext cx="4951800" cy="418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25" tIns="41450" rIns="82925" bIns="4145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100" b="1" i="1" dirty="0">
                <a:solidFill>
                  <a:srgbClr val="7F7F7F"/>
                </a:solidFill>
              </a:rPr>
              <a:t>Показатели с учётом того, что одна PR-акция стоит около 200 тыс. рублей.</a:t>
            </a:r>
            <a:endParaRPr sz="1100" b="1" i="1">
              <a:solidFill>
                <a:srgbClr val="7F7F7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100" b="1" i="1" dirty="0">
                <a:solidFill>
                  <a:srgbClr val="7F7F7F"/>
                </a:solidFill>
              </a:rPr>
              <a:t>PAM.  В России насчитывается около </a:t>
            </a:r>
            <a:r>
              <a:rPr lang="ru" sz="1100" b="1" i="1" dirty="0" smtClean="0">
                <a:solidFill>
                  <a:srgbClr val="7F7F7F"/>
                </a:solidFill>
              </a:rPr>
              <a:t>20 </a:t>
            </a:r>
            <a:r>
              <a:rPr lang="ru" sz="1100" b="1" i="1" dirty="0">
                <a:solidFill>
                  <a:srgbClr val="7F7F7F"/>
                </a:solidFill>
              </a:rPr>
              <a:t>компаний </a:t>
            </a:r>
            <a:r>
              <a:rPr lang="ru" sz="1100" b="1" i="1" dirty="0" smtClean="0">
                <a:solidFill>
                  <a:srgbClr val="7F7F7F"/>
                </a:solidFill>
              </a:rPr>
              <a:t>автопрома(по </a:t>
            </a:r>
            <a:r>
              <a:rPr lang="ru" sz="1100" b="1" i="1" dirty="0">
                <a:solidFill>
                  <a:srgbClr val="7F7F7F"/>
                </a:solidFill>
              </a:rPr>
              <a:t>данным РОАД). По прогнозам «Автостата» их количество вырастет в 2 раза(на 50%) в 2023-24 году. 20*2 = 40 компаний( еще около 20 компаний пополнят российский рынок). </a:t>
            </a:r>
            <a:r>
              <a:rPr lang="ru" sz="1100" b="1" i="1" dirty="0" smtClean="0">
                <a:solidFill>
                  <a:srgbClr val="7F7F7F"/>
                </a:solidFill>
              </a:rPr>
              <a:t>PAM=40*200000=8000 тыс. </a:t>
            </a:r>
            <a:r>
              <a:rPr lang="ru-RU" sz="1100" b="1" i="1" dirty="0" smtClean="0">
                <a:solidFill>
                  <a:srgbClr val="7F7F7F"/>
                </a:solidFill>
              </a:rPr>
              <a:t>Р</a:t>
            </a:r>
            <a:r>
              <a:rPr lang="ru" sz="1100" b="1" i="1" dirty="0" smtClean="0">
                <a:solidFill>
                  <a:srgbClr val="7F7F7F"/>
                </a:solidFill>
              </a:rPr>
              <a:t>ублей.</a:t>
            </a:r>
            <a:endParaRPr sz="1100" b="1" i="1">
              <a:solidFill>
                <a:srgbClr val="7F7F7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100" b="1" i="1" dirty="0">
                <a:solidFill>
                  <a:srgbClr val="7F7F7F"/>
                </a:solidFill>
              </a:rPr>
              <a:t>TAM. В России около </a:t>
            </a:r>
            <a:r>
              <a:rPr lang="ru" sz="1100" b="1" i="1" dirty="0" smtClean="0">
                <a:solidFill>
                  <a:srgbClr val="7F7F7F"/>
                </a:solidFill>
              </a:rPr>
              <a:t>10 </a:t>
            </a:r>
            <a:r>
              <a:rPr lang="ru" sz="1100" b="1" i="1" dirty="0">
                <a:solidFill>
                  <a:srgbClr val="7F7F7F"/>
                </a:solidFill>
              </a:rPr>
              <a:t>компаний </a:t>
            </a:r>
            <a:r>
              <a:rPr lang="ru" sz="1100" b="1" i="1" dirty="0" smtClean="0">
                <a:solidFill>
                  <a:srgbClr val="7F7F7F"/>
                </a:solidFill>
              </a:rPr>
              <a:t>российских </a:t>
            </a:r>
            <a:r>
              <a:rPr lang="ru" sz="1100" b="1" i="1" dirty="0">
                <a:solidFill>
                  <a:srgbClr val="7F7F7F"/>
                </a:solidFill>
              </a:rPr>
              <a:t>авто. Одна PR-акция обойдётся в 200000. </a:t>
            </a:r>
            <a:r>
              <a:rPr lang="ru" sz="1100" b="1" i="1" dirty="0" smtClean="0">
                <a:solidFill>
                  <a:srgbClr val="7F7F7F"/>
                </a:solidFill>
              </a:rPr>
              <a:t>TAM=10*200000=2000 тыс. </a:t>
            </a:r>
            <a:r>
              <a:rPr lang="ru-RU" sz="1100" b="1" i="1" dirty="0" smtClean="0">
                <a:solidFill>
                  <a:srgbClr val="7F7F7F"/>
                </a:solidFill>
              </a:rPr>
              <a:t>р</a:t>
            </a:r>
            <a:r>
              <a:rPr lang="ru" sz="1100" b="1" i="1" dirty="0" smtClean="0">
                <a:solidFill>
                  <a:srgbClr val="7F7F7F"/>
                </a:solidFill>
              </a:rPr>
              <a:t>ублей.</a:t>
            </a:r>
            <a:endParaRPr sz="1100" b="1" i="1">
              <a:solidFill>
                <a:srgbClr val="7F7F7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100" b="1" i="1" dirty="0">
                <a:solidFill>
                  <a:srgbClr val="7F7F7F"/>
                </a:solidFill>
              </a:rPr>
              <a:t>SAM. В России </a:t>
            </a:r>
            <a:r>
              <a:rPr lang="ru" sz="1100" b="1" i="1" dirty="0" smtClean="0">
                <a:solidFill>
                  <a:srgbClr val="7F7F7F"/>
                </a:solidFill>
              </a:rPr>
              <a:t>около 10 </a:t>
            </a:r>
            <a:r>
              <a:rPr lang="ru" sz="1100" b="1" i="1" dirty="0">
                <a:solidFill>
                  <a:srgbClr val="7F7F7F"/>
                </a:solidFill>
              </a:rPr>
              <a:t>компаний </a:t>
            </a:r>
            <a:r>
              <a:rPr lang="ru" sz="1100" b="1" i="1" dirty="0" smtClean="0">
                <a:solidFill>
                  <a:srgbClr val="7F7F7F"/>
                </a:solidFill>
              </a:rPr>
              <a:t>отечественных авто</a:t>
            </a:r>
            <a:r>
              <a:rPr lang="ru" sz="1100" b="1" i="1" dirty="0">
                <a:solidFill>
                  <a:srgbClr val="7F7F7F"/>
                </a:solidFill>
              </a:rPr>
              <a:t>, однако лишь некоторые нуждаются в продвижении на рынке. Предположительно среди них компании </a:t>
            </a:r>
            <a:r>
              <a:rPr lang="ru" sz="1100" b="1" i="1" dirty="0" smtClean="0">
                <a:solidFill>
                  <a:srgbClr val="7F7F7F"/>
                </a:solidFill>
              </a:rPr>
              <a:t> </a:t>
            </a:r>
            <a:r>
              <a:rPr lang="en-US" sz="1100" b="1" i="1" dirty="0" err="1" smtClean="0">
                <a:solidFill>
                  <a:srgbClr val="7F7F7F"/>
                </a:solidFill>
              </a:rPr>
              <a:t>Lada</a:t>
            </a:r>
            <a:r>
              <a:rPr lang="en-US" sz="1100" b="1" i="1" dirty="0" smtClean="0">
                <a:solidFill>
                  <a:srgbClr val="7F7F7F"/>
                </a:solidFill>
              </a:rPr>
              <a:t>, </a:t>
            </a:r>
            <a:r>
              <a:rPr lang="ru-RU" sz="1100" b="1" i="1" dirty="0" smtClean="0">
                <a:solidFill>
                  <a:srgbClr val="7F7F7F"/>
                </a:solidFill>
              </a:rPr>
              <a:t>УАЗ, Москвич, Волга, </a:t>
            </a:r>
            <a:r>
              <a:rPr lang="ru-RU" sz="1100" b="1" i="1" dirty="0" err="1" smtClean="0">
                <a:solidFill>
                  <a:srgbClr val="7F7F7F"/>
                </a:solidFill>
              </a:rPr>
              <a:t>Камаз</a:t>
            </a:r>
            <a:r>
              <a:rPr lang="ru-RU" sz="1100" b="1" i="1" dirty="0" smtClean="0">
                <a:solidFill>
                  <a:srgbClr val="7F7F7F"/>
                </a:solidFill>
              </a:rPr>
              <a:t> </a:t>
            </a:r>
            <a:r>
              <a:rPr lang="ru" sz="1100" b="1" i="1" dirty="0" smtClean="0">
                <a:solidFill>
                  <a:srgbClr val="7F7F7F"/>
                </a:solidFill>
              </a:rPr>
              <a:t>и </a:t>
            </a:r>
            <a:r>
              <a:rPr lang="ru" sz="1100" b="1" i="1" dirty="0">
                <a:solidFill>
                  <a:srgbClr val="7F7F7F"/>
                </a:solidFill>
              </a:rPr>
              <a:t>новейшие модели уже известных марок. То есть, около половины всех марок </a:t>
            </a:r>
            <a:r>
              <a:rPr lang="ru" sz="1100" b="1" i="1" dirty="0" smtClean="0">
                <a:solidFill>
                  <a:srgbClr val="7F7F7F"/>
                </a:solidFill>
              </a:rPr>
              <a:t>российских авто </a:t>
            </a:r>
            <a:r>
              <a:rPr lang="ru" sz="1100" b="1" i="1" dirty="0">
                <a:solidFill>
                  <a:srgbClr val="7F7F7F"/>
                </a:solidFill>
              </a:rPr>
              <a:t>на рынке России нуждаются </a:t>
            </a:r>
            <a:r>
              <a:rPr lang="ru" sz="1100" b="1" i="1" dirty="0" smtClean="0">
                <a:solidFill>
                  <a:srgbClr val="7F7F7F"/>
                </a:solidFill>
              </a:rPr>
              <a:t>продвижении(5 компаний). SAM=10*50</a:t>
            </a:r>
            <a:r>
              <a:rPr lang="ru" sz="1100" b="1" i="1" dirty="0">
                <a:solidFill>
                  <a:srgbClr val="7F7F7F"/>
                </a:solidFill>
              </a:rPr>
              <a:t>%*</a:t>
            </a:r>
            <a:r>
              <a:rPr lang="ru" sz="1100" b="1" i="1" dirty="0" smtClean="0">
                <a:solidFill>
                  <a:srgbClr val="7F7F7F"/>
                </a:solidFill>
              </a:rPr>
              <a:t>200000=1000 тыс. </a:t>
            </a:r>
            <a:r>
              <a:rPr lang="ru-RU" sz="1100" b="1" i="1" dirty="0" smtClean="0">
                <a:solidFill>
                  <a:srgbClr val="7F7F7F"/>
                </a:solidFill>
              </a:rPr>
              <a:t>р</a:t>
            </a:r>
            <a:r>
              <a:rPr lang="ru" sz="1100" b="1" i="1" dirty="0" smtClean="0">
                <a:solidFill>
                  <a:srgbClr val="7F7F7F"/>
                </a:solidFill>
              </a:rPr>
              <a:t>ублей.</a:t>
            </a:r>
            <a:endParaRPr sz="1100" b="1" i="1">
              <a:solidFill>
                <a:srgbClr val="7F7F7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100" b="1" i="1" dirty="0">
                <a:solidFill>
                  <a:srgbClr val="7F7F7F"/>
                </a:solidFill>
              </a:rPr>
              <a:t>SOM. Если предлагать продвижение 50% компаний, которые готовы сотрудничать, то конверсия будет составлять около 20</a:t>
            </a:r>
            <a:r>
              <a:rPr lang="ru" sz="1100" b="1" i="1" dirty="0" smtClean="0">
                <a:solidFill>
                  <a:srgbClr val="7F7F7F"/>
                </a:solidFill>
              </a:rPr>
              <a:t>%(2 компании). SOM=1млн*20</a:t>
            </a:r>
            <a:r>
              <a:rPr lang="ru" sz="1100" b="1" i="1" dirty="0">
                <a:solidFill>
                  <a:srgbClr val="7F7F7F"/>
                </a:solidFill>
              </a:rPr>
              <a:t>%= </a:t>
            </a:r>
            <a:r>
              <a:rPr lang="ru" sz="1100" b="1" i="1" dirty="0" smtClean="0">
                <a:solidFill>
                  <a:srgbClr val="7F7F7F"/>
                </a:solidFill>
              </a:rPr>
              <a:t>200 </a:t>
            </a:r>
            <a:r>
              <a:rPr lang="ru" sz="1100" b="1" i="1" dirty="0">
                <a:solidFill>
                  <a:srgbClr val="7F7F7F"/>
                </a:solidFill>
              </a:rPr>
              <a:t>тыс</a:t>
            </a:r>
            <a:r>
              <a:rPr lang="ru" sz="1100" b="1" i="1" dirty="0" smtClean="0">
                <a:solidFill>
                  <a:srgbClr val="7F7F7F"/>
                </a:solidFill>
              </a:rPr>
              <a:t>. </a:t>
            </a:r>
            <a:r>
              <a:rPr lang="ru-RU" sz="1100" b="1" i="1" dirty="0" smtClean="0">
                <a:solidFill>
                  <a:srgbClr val="7F7F7F"/>
                </a:solidFill>
              </a:rPr>
              <a:t>р</a:t>
            </a:r>
            <a:r>
              <a:rPr lang="ru" sz="1100" b="1" i="1" dirty="0" smtClean="0">
                <a:solidFill>
                  <a:srgbClr val="7F7F7F"/>
                </a:solidFill>
              </a:rPr>
              <a:t>ублей.</a:t>
            </a:r>
            <a:endParaRPr sz="1100" b="1" i="1">
              <a:solidFill>
                <a:srgbClr val="7F7F7F"/>
              </a:solidFill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100" b="1" i="1">
              <a:solidFill>
                <a:srgbClr val="7F7F7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46"/>
          <p:cNvSpPr/>
          <p:nvPr/>
        </p:nvSpPr>
        <p:spPr>
          <a:xfrm>
            <a:off x="979654" y="979619"/>
            <a:ext cx="7347075" cy="3101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393700" marR="0" lvl="0" indent="-215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Noto Sans Symbols"/>
              <a:buNone/>
            </a:pPr>
            <a:endParaRPr sz="29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46"/>
          <p:cNvSpPr txBox="1">
            <a:spLocks noGrp="1"/>
          </p:cNvSpPr>
          <p:nvPr>
            <p:ph type="title"/>
          </p:nvPr>
        </p:nvSpPr>
        <p:spPr>
          <a:xfrm>
            <a:off x="469875" y="6975"/>
            <a:ext cx="8674200" cy="11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4000"/>
              <a:t>Анализ конкурентов</a:t>
            </a:r>
            <a:endParaRPr sz="4000"/>
          </a:p>
        </p:txBody>
      </p:sp>
      <p:grpSp>
        <p:nvGrpSpPr>
          <p:cNvPr id="233" name="Google Shape;233;p46"/>
          <p:cNvGrpSpPr/>
          <p:nvPr/>
        </p:nvGrpSpPr>
        <p:grpSpPr>
          <a:xfrm>
            <a:off x="255161" y="1186478"/>
            <a:ext cx="8673985" cy="3541610"/>
            <a:chOff x="0" y="137145"/>
            <a:chExt cx="9562466" cy="3904516"/>
          </a:xfrm>
        </p:grpSpPr>
        <p:sp>
          <p:nvSpPr>
            <p:cNvPr id="234" name="Google Shape;234;p46"/>
            <p:cNvSpPr/>
            <p:nvPr/>
          </p:nvSpPr>
          <p:spPr>
            <a:xfrm>
              <a:off x="0" y="150489"/>
              <a:ext cx="2913564" cy="704936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spcFirstLastPara="1" wrap="square" lIns="82925" tIns="82925" rIns="82925" bIns="829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46"/>
            <p:cNvSpPr txBox="1"/>
            <p:nvPr/>
          </p:nvSpPr>
          <p:spPr>
            <a:xfrm>
              <a:off x="0" y="150489"/>
              <a:ext cx="2913564" cy="7049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9000" tIns="73725" rIns="129000" bIns="737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lang="ru" sz="1800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Конкуренты услуги</a:t>
              </a:r>
              <a:endParaRPr sz="1300"/>
            </a:p>
          </p:txBody>
        </p:sp>
        <p:sp>
          <p:nvSpPr>
            <p:cNvPr id="236" name="Google Shape;236;p46"/>
            <p:cNvSpPr/>
            <p:nvPr/>
          </p:nvSpPr>
          <p:spPr>
            <a:xfrm>
              <a:off x="0" y="798383"/>
              <a:ext cx="2913564" cy="3193743"/>
            </a:xfrm>
            <a:prstGeom prst="rect">
              <a:avLst/>
            </a:prstGeom>
            <a:solidFill>
              <a:srgbClr val="A4D4E2"/>
            </a:solidFill>
            <a:ln w="25400" cap="flat" cmpd="sng">
              <a:solidFill>
                <a:srgbClr val="CFD7E7">
                  <a:alpha val="89803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82925" tIns="82925" rIns="82925" bIns="829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46"/>
            <p:cNvSpPr txBox="1"/>
            <p:nvPr/>
          </p:nvSpPr>
          <p:spPr>
            <a:xfrm>
              <a:off x="0" y="798383"/>
              <a:ext cx="2913564" cy="31937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6750" tIns="96750" rIns="129000" bIns="145125" anchor="t" anchorCtr="0">
              <a:noAutofit/>
            </a:bodyPr>
            <a:lstStyle/>
            <a:p>
              <a:pPr marL="203200" marR="0" lvl="1" indent="-2032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</a:pPr>
              <a:r>
                <a:rPr lang="ru-RU" sz="1600" b="1" dirty="0" err="1" smtClean="0"/>
                <a:t>Агенства</a:t>
              </a:r>
              <a:r>
                <a:rPr lang="ru-RU" sz="1600" b="1" dirty="0" smtClean="0"/>
                <a:t>, рекламирующие отечественный </a:t>
              </a:r>
              <a:r>
                <a:rPr lang="ru-RU" sz="1600" b="1" dirty="0" err="1" smtClean="0"/>
                <a:t>автопром</a:t>
              </a:r>
              <a:r>
                <a:rPr lang="ru-RU" sz="1600" b="1" dirty="0" smtClean="0"/>
                <a:t>:</a:t>
              </a:r>
              <a:endParaRPr lang="en-US" sz="1600" b="1" dirty="0" smtClean="0"/>
            </a:p>
            <a:p>
              <a:pPr marL="203200" marR="0" lvl="1" indent="-2032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itchFamily="34" charset="0"/>
                <a:buChar char="•"/>
              </a:pPr>
              <a:r>
                <a:rPr lang="en-US" sz="1600" dirty="0" err="1" smtClean="0"/>
                <a:t>Kokos</a:t>
              </a:r>
              <a:r>
                <a:rPr lang="en-US" sz="1600" dirty="0" smtClean="0"/>
                <a:t> Group</a:t>
              </a:r>
            </a:p>
            <a:p>
              <a:pPr marL="203200" marR="0" lvl="1" indent="-2032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</a:pPr>
              <a:r>
                <a:rPr lang="en-US" sz="1600" dirty="0" smtClean="0"/>
                <a:t>Rocket Business</a:t>
              </a:r>
              <a:endParaRPr lang="ru-RU" sz="1600" dirty="0" smtClean="0"/>
            </a:p>
            <a:p>
              <a:pPr marL="203200" marR="0" lvl="1" indent="-2032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</a:pPr>
              <a:r>
                <a:rPr lang="en-US" sz="1600" dirty="0" smtClean="0"/>
                <a:t>ADWISE</a:t>
              </a:r>
            </a:p>
            <a:p>
              <a:pPr marL="203200" marR="0" lvl="1" indent="-2032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</a:pPr>
              <a:r>
                <a:rPr lang="en-US" sz="1600" dirty="0" err="1" smtClean="0"/>
                <a:t>SVDigital</a:t>
              </a:r>
              <a:endParaRPr lang="en-US" sz="1600" dirty="0" smtClean="0"/>
            </a:p>
            <a:p>
              <a:pPr marL="203200" marR="0" lvl="1" indent="-2032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</a:pPr>
              <a:r>
                <a:rPr lang="ru-RU" sz="1600" dirty="0" err="1" smtClean="0"/>
                <a:t>РиалВеб</a:t>
              </a:r>
              <a:endParaRPr lang="en-US" sz="1300" dirty="0" smtClean="0"/>
            </a:p>
            <a:p>
              <a:pPr marL="203200" marR="0" lvl="1" indent="-2032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</a:pPr>
              <a:endParaRPr lang="en-US" sz="1300" dirty="0" smtClean="0"/>
            </a:p>
            <a:p>
              <a:pPr marL="203200" marR="0" lvl="1" indent="-2032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</a:pPr>
              <a:endParaRPr sz="1300"/>
            </a:p>
          </p:txBody>
        </p:sp>
        <p:sp>
          <p:nvSpPr>
            <p:cNvPr id="238" name="Google Shape;238;p46"/>
            <p:cNvSpPr/>
            <p:nvPr/>
          </p:nvSpPr>
          <p:spPr>
            <a:xfrm>
              <a:off x="3324451" y="142981"/>
              <a:ext cx="2913564" cy="704936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spcFirstLastPara="1" wrap="square" lIns="82925" tIns="82925" rIns="82925" bIns="829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46"/>
            <p:cNvSpPr txBox="1"/>
            <p:nvPr/>
          </p:nvSpPr>
          <p:spPr>
            <a:xfrm>
              <a:off x="3324451" y="142981"/>
              <a:ext cx="2913564" cy="7049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9000" tIns="73725" rIns="129000" bIns="737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lang="ru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Косвенные конкуренты фирмы</a:t>
              </a:r>
              <a:endParaRPr sz="1300"/>
            </a:p>
          </p:txBody>
        </p:sp>
        <p:sp>
          <p:nvSpPr>
            <p:cNvPr id="240" name="Google Shape;240;p46"/>
            <p:cNvSpPr/>
            <p:nvPr/>
          </p:nvSpPr>
          <p:spPr>
            <a:xfrm>
              <a:off x="3324451" y="847918"/>
              <a:ext cx="2913564" cy="3193743"/>
            </a:xfrm>
            <a:prstGeom prst="rect">
              <a:avLst/>
            </a:prstGeom>
            <a:solidFill>
              <a:srgbClr val="A4D4E2">
                <a:alpha val="89803"/>
              </a:srgbClr>
            </a:solidFill>
            <a:ln w="25400" cap="flat" cmpd="sng">
              <a:solidFill>
                <a:srgbClr val="CFD7E7">
                  <a:alpha val="89803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82925" tIns="82925" rIns="82925" bIns="829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46"/>
            <p:cNvSpPr txBox="1"/>
            <p:nvPr/>
          </p:nvSpPr>
          <p:spPr>
            <a:xfrm>
              <a:off x="3324451" y="847918"/>
              <a:ext cx="2913564" cy="31937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6750" tIns="96750" rIns="129000" bIns="145125" anchor="t" anchorCtr="0">
              <a:noAutofit/>
            </a:bodyPr>
            <a:lstStyle/>
            <a:p>
              <a:pPr marL="203200" marR="0" lvl="1" indent="-2032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</a:pPr>
              <a:r>
                <a:rPr lang="ru" sz="1600" b="1" i="0" u="none" strike="noStrike" cap="none" dirty="0">
                  <a:solidFill>
                    <a:schemeClr val="dk1"/>
                  </a:solidFill>
                  <a:latin typeface="+mj-lt"/>
                  <a:ea typeface="Arial"/>
                  <a:cs typeface="Arial"/>
                  <a:sym typeface="Arial"/>
                </a:rPr>
                <a:t>Другие производители автомобилей:</a:t>
              </a:r>
              <a:endParaRPr sz="1200" b="1">
                <a:latin typeface="+mj-lt"/>
              </a:endParaRPr>
            </a:p>
            <a:p>
              <a:pPr marL="203200" marR="0" lvl="1" indent="-203200" algn="l" rtl="0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</a:pPr>
              <a:r>
                <a:rPr lang="ru" sz="16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Tesla</a:t>
              </a:r>
              <a:endPara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03200" marR="0" lvl="1" indent="-203200" algn="l" rtl="0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</a:pPr>
              <a:r>
                <a:rPr lang="ru" sz="16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KIA</a:t>
              </a:r>
              <a:endPara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03200" marR="0" lvl="1" indent="-203200" algn="l" rtl="0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</a:pPr>
              <a:r>
                <a:rPr lang="ru" sz="16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Hyundai</a:t>
              </a:r>
              <a:endPara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03200" marR="0" lvl="1" indent="-203200" algn="l" rtl="0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</a:pPr>
              <a:r>
                <a:rPr lang="ru" sz="16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Toyota</a:t>
              </a:r>
              <a:endPara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03200" marR="0" lvl="1" indent="-203200" algn="l" rtl="0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</a:pPr>
              <a:r>
                <a:rPr lang="ru" sz="16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Volvo</a:t>
              </a:r>
              <a:endPara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03200" marR="0" lvl="1" indent="-88900" algn="l" rtl="0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46"/>
            <p:cNvSpPr/>
            <p:nvPr/>
          </p:nvSpPr>
          <p:spPr>
            <a:xfrm>
              <a:off x="6648902" y="137145"/>
              <a:ext cx="2913564" cy="704936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spcFirstLastPara="1" wrap="square" lIns="82925" tIns="82925" rIns="82925" bIns="829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46"/>
            <p:cNvSpPr txBox="1"/>
            <p:nvPr/>
          </p:nvSpPr>
          <p:spPr>
            <a:xfrm>
              <a:off x="6648902" y="137145"/>
              <a:ext cx="2913564" cy="7049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9000" tIns="73725" rIns="129000" bIns="737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lang="ru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Наши преимущества</a:t>
              </a:r>
              <a:endParaRPr sz="1300"/>
            </a:p>
          </p:txBody>
        </p:sp>
        <p:sp>
          <p:nvSpPr>
            <p:cNvPr id="244" name="Google Shape;244;p46"/>
            <p:cNvSpPr/>
            <p:nvPr/>
          </p:nvSpPr>
          <p:spPr>
            <a:xfrm>
              <a:off x="6645914" y="847918"/>
              <a:ext cx="2913564" cy="3193743"/>
            </a:xfrm>
            <a:prstGeom prst="rect">
              <a:avLst/>
            </a:prstGeom>
            <a:solidFill>
              <a:srgbClr val="CFD7E7">
                <a:alpha val="89803"/>
              </a:srgbClr>
            </a:solidFill>
            <a:ln w="25400" cap="flat" cmpd="sng">
              <a:solidFill>
                <a:srgbClr val="CFD7E7">
                  <a:alpha val="89803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82925" tIns="82925" rIns="82925" bIns="829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46"/>
            <p:cNvSpPr txBox="1"/>
            <p:nvPr/>
          </p:nvSpPr>
          <p:spPr>
            <a:xfrm>
              <a:off x="6645914" y="847918"/>
              <a:ext cx="2913564" cy="31937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6750" tIns="96750" rIns="129000" bIns="145125" anchor="t" anchorCtr="0">
              <a:noAutofit/>
            </a:bodyPr>
            <a:lstStyle/>
            <a:p>
              <a:pPr marL="203200" marR="0" lvl="1" indent="-2032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</a:pPr>
              <a:r>
                <a:rPr lang="ru" sz="1600" dirty="0" smtClean="0">
                  <a:solidFill>
                    <a:schemeClr val="dk1"/>
                  </a:solidFill>
                </a:rPr>
                <a:t>Создание уникального имиджа</a:t>
              </a:r>
            </a:p>
            <a:p>
              <a:pPr marL="203200" marR="0" lvl="1" indent="-2032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</a:pPr>
              <a:r>
                <a:rPr lang="ru" sz="1600" b="0" i="0" u="none" strike="noStrike" cap="none" dirty="0" smtClean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Публикация контента о новых моделях</a:t>
              </a:r>
            </a:p>
            <a:p>
              <a:pPr marL="203200" marR="0" lvl="1" indent="-2032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</a:pPr>
              <a:r>
                <a:rPr lang="ru" sz="1600" dirty="0" smtClean="0">
                  <a:solidFill>
                    <a:schemeClr val="dk1"/>
                  </a:solidFill>
                </a:rPr>
                <a:t>Взаимодействие с аудиторией</a:t>
              </a:r>
            </a:p>
            <a:p>
              <a:pPr marL="203200" marR="0" lvl="1" indent="-2032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</a:pPr>
              <a:r>
                <a:rPr lang="ru" sz="1600" b="0" i="0" u="none" strike="noStrike" cap="none" dirty="0" smtClean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Организация пресс-конференций</a:t>
              </a:r>
            </a:p>
            <a:p>
              <a:pPr marL="203200" marR="0" lvl="1" indent="-2032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</a:pPr>
              <a:r>
                <a:rPr lang="ru" sz="1600" dirty="0" smtClean="0">
                  <a:solidFill>
                    <a:schemeClr val="dk1"/>
                  </a:solidFill>
                </a:rPr>
                <a:t>Работа с известными лицами </a:t>
              </a:r>
              <a:endParaRPr lang="ru" sz="16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03200" marR="0" lvl="1" indent="-2032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</a:pPr>
              <a:endParaRPr sz="16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47"/>
          <p:cNvSpPr/>
          <p:nvPr/>
        </p:nvSpPr>
        <p:spPr>
          <a:xfrm>
            <a:off x="979654" y="979619"/>
            <a:ext cx="7347075" cy="3101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393700" marR="0" lvl="0" indent="-215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Noto Sans Symbols"/>
              <a:buNone/>
            </a:pPr>
            <a:endParaRPr sz="29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47"/>
          <p:cNvSpPr txBox="1">
            <a:spLocks noGrp="1"/>
          </p:cNvSpPr>
          <p:nvPr>
            <p:ph type="title"/>
          </p:nvPr>
        </p:nvSpPr>
        <p:spPr>
          <a:xfrm>
            <a:off x="-1" y="11599"/>
            <a:ext cx="9144000" cy="891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1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4000"/>
              <a:t>Бизнес-модель</a:t>
            </a:r>
            <a:endParaRPr sz="4000"/>
          </a:p>
        </p:txBody>
      </p:sp>
      <p:sp>
        <p:nvSpPr>
          <p:cNvPr id="252" name="Google Shape;252;p47"/>
          <p:cNvSpPr txBox="1"/>
          <p:nvPr/>
        </p:nvSpPr>
        <p:spPr>
          <a:xfrm>
            <a:off x="718267" y="1924050"/>
            <a:ext cx="8064220" cy="2268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35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53" name="Google Shape;253;p47"/>
          <p:cNvGraphicFramePr/>
          <p:nvPr/>
        </p:nvGraphicFramePr>
        <p:xfrm>
          <a:off x="0" y="844747"/>
          <a:ext cx="9144000" cy="4208925"/>
        </p:xfrm>
        <a:graphic>
          <a:graphicData uri="http://schemas.openxmlformats.org/drawingml/2006/table">
            <a:tbl>
              <a:tblPr firstRow="1" bandRow="1">
                <a:noFill/>
                <a:tableStyleId>{4BDBD455-7677-468F-8C75-08F18720CC91}</a:tableStyleId>
              </a:tblPr>
              <a:tblGrid>
                <a:gridCol w="1828800"/>
                <a:gridCol w="1828800"/>
                <a:gridCol w="914400"/>
                <a:gridCol w="914400"/>
                <a:gridCol w="1828800"/>
                <a:gridCol w="1828800"/>
              </a:tblGrid>
              <a:tr h="1402975">
                <a:tc row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solidFill>
                            <a:schemeClr val="dk1"/>
                          </a:solidFill>
                        </a:rPr>
                        <a:t>Ключевые партнёры</a:t>
                      </a:r>
                      <a:endParaRPr sz="1300"/>
                    </a:p>
                  </a:txBody>
                  <a:tcPr marL="82950" marR="82950" marT="41475" marB="4147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solidFill>
                            <a:schemeClr val="dk1"/>
                          </a:solidFill>
                        </a:rPr>
                        <a:t>Ключевые виды деятельности</a:t>
                      </a:r>
                      <a:endParaRPr sz="1300"/>
                    </a:p>
                  </a:txBody>
                  <a:tcPr marL="82950" marR="82950" marT="41475" marB="4147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solidFill>
                            <a:schemeClr val="dk1"/>
                          </a:solidFill>
                        </a:rPr>
                        <a:t>Ценностные предложения</a:t>
                      </a:r>
                      <a:endParaRPr sz="1300"/>
                    </a:p>
                  </a:txBody>
                  <a:tcPr marL="82950" marR="82950" marT="41475" marB="4147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solidFill>
                            <a:schemeClr val="dk1"/>
                          </a:solidFill>
                        </a:rPr>
                        <a:t>Взаимоотношения с клиентами</a:t>
                      </a:r>
                      <a:endParaRPr sz="1300"/>
                    </a:p>
                  </a:txBody>
                  <a:tcPr marL="82950" marR="82950" marT="41475" marB="4147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solidFill>
                            <a:schemeClr val="dk1"/>
                          </a:solidFill>
                        </a:rPr>
                        <a:t>Потребительские сегменты</a:t>
                      </a:r>
                      <a:endParaRPr sz="1300"/>
                    </a:p>
                  </a:txBody>
                  <a:tcPr marL="82950" marR="82950" marT="41475" marB="4147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4029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solidFill>
                            <a:schemeClr val="dk1"/>
                          </a:solidFill>
                        </a:rPr>
                        <a:t>Ключевые ресурсы</a:t>
                      </a:r>
                      <a:endParaRPr sz="1300"/>
                    </a:p>
                  </a:txBody>
                  <a:tcPr marL="82950" marR="82950" marT="41475" marB="4147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solidFill>
                            <a:schemeClr val="dk1"/>
                          </a:solidFill>
                        </a:rPr>
                        <a:t>Каналы сбыта</a:t>
                      </a:r>
                      <a:endParaRPr sz="1300"/>
                    </a:p>
                  </a:txBody>
                  <a:tcPr marL="82950" marR="82950" marT="41475" marB="4147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02975"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solidFill>
                            <a:schemeClr val="dk1"/>
                          </a:solidFill>
                        </a:rPr>
                        <a:t>Структура издержек</a:t>
                      </a:r>
                      <a:endParaRPr sz="1300"/>
                    </a:p>
                  </a:txBody>
                  <a:tcPr marL="82950" marR="82950" marT="41475" marB="4147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solidFill>
                            <a:schemeClr val="dk1"/>
                          </a:solidFill>
                        </a:rPr>
                        <a:t>Потоки поступления доходов</a:t>
                      </a:r>
                      <a:endParaRPr sz="1300"/>
                    </a:p>
                  </a:txBody>
                  <a:tcPr marL="82950" marR="82950" marT="41475" marB="4147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54" name="Google Shape;254;p47"/>
          <p:cNvSpPr txBox="1"/>
          <p:nvPr/>
        </p:nvSpPr>
        <p:spPr>
          <a:xfrm>
            <a:off x="7345844" y="1384824"/>
            <a:ext cx="1698000" cy="8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25" tIns="41450" rIns="82925" bIns="414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i="1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-825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Char char="•"/>
            </a:pPr>
            <a:r>
              <a:rPr lang="ru" sz="1300" i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Нишевой рынок</a:t>
            </a:r>
            <a:endParaRPr sz="1300">
              <a:solidFill>
                <a:srgbClr val="FFFFFF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i="1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47"/>
          <p:cNvSpPr txBox="1"/>
          <p:nvPr/>
        </p:nvSpPr>
        <p:spPr>
          <a:xfrm>
            <a:off x="3690212" y="1350169"/>
            <a:ext cx="1763700" cy="14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25" tIns="41450" rIns="82925" bIns="414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i="1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-698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Char char="•"/>
            </a:pPr>
            <a:r>
              <a:rPr lang="ru" sz="1100" i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Новизна</a:t>
            </a:r>
            <a:endParaRPr sz="1300">
              <a:solidFill>
                <a:srgbClr val="FFFFFF"/>
              </a:solidFill>
            </a:endParaRPr>
          </a:p>
          <a:p>
            <a:pPr marL="12700" marR="0" lvl="0" indent="-698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Char char="•"/>
            </a:pPr>
            <a:r>
              <a:rPr lang="ru" sz="1100" i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Бренд / статус</a:t>
            </a:r>
            <a:endParaRPr sz="1300">
              <a:solidFill>
                <a:srgbClr val="FFFFFF"/>
              </a:solidFill>
            </a:endParaRPr>
          </a:p>
          <a:p>
            <a:pPr marL="12700" marR="0" lvl="0" indent="-698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Char char="•"/>
            </a:pPr>
            <a:r>
              <a:rPr lang="ru" sz="1100" i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Снижение рисков</a:t>
            </a:r>
            <a:endParaRPr sz="1300">
              <a:solidFill>
                <a:srgbClr val="FFFFFF"/>
              </a:solidFill>
            </a:endParaRPr>
          </a:p>
          <a:p>
            <a:pPr marL="12700" marR="0" lvl="0" indent="-698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Char char="•"/>
            </a:pPr>
            <a:r>
              <a:rPr lang="ru" sz="1100" i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Доступность</a:t>
            </a:r>
            <a:endParaRPr sz="1300">
              <a:solidFill>
                <a:srgbClr val="FFFFFF"/>
              </a:solidFill>
            </a:endParaRPr>
          </a:p>
          <a:p>
            <a:pPr marL="12700" marR="0" lvl="0" indent="-698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Char char="•"/>
            </a:pPr>
            <a:r>
              <a:rPr lang="ru" sz="1100" i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Предоставление информации</a:t>
            </a:r>
            <a:endParaRPr sz="1300">
              <a:solidFill>
                <a:srgbClr val="FFFFFF"/>
              </a:solidFill>
            </a:endParaRPr>
          </a:p>
          <a:p>
            <a:pPr marL="12700" marR="0" lvl="0" indent="-69850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Char char="•"/>
            </a:pPr>
            <a:r>
              <a:rPr lang="ru" sz="1100" i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Расширение аудит</a:t>
            </a:r>
            <a:r>
              <a:rPr lang="ru" sz="1100" i="1">
                <a:solidFill>
                  <a:srgbClr val="FFFFFF"/>
                </a:solidFill>
              </a:rPr>
              <a:t>ория</a:t>
            </a:r>
            <a:endParaRPr sz="1300"/>
          </a:p>
        </p:txBody>
      </p:sp>
      <p:sp>
        <p:nvSpPr>
          <p:cNvPr id="256" name="Google Shape;256;p47"/>
          <p:cNvSpPr txBox="1"/>
          <p:nvPr/>
        </p:nvSpPr>
        <p:spPr>
          <a:xfrm>
            <a:off x="5501870" y="2442281"/>
            <a:ext cx="1698030" cy="837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i="1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 b="1" i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Прямые </a:t>
            </a:r>
            <a:r>
              <a:rPr lang="ru" sz="1100" i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(торговые агенты, PR-менеджеры)</a:t>
            </a:r>
            <a:endParaRPr sz="13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i="1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i="1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47"/>
          <p:cNvSpPr txBox="1"/>
          <p:nvPr/>
        </p:nvSpPr>
        <p:spPr>
          <a:xfrm>
            <a:off x="5550800" y="1254041"/>
            <a:ext cx="17949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-190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Char char="•"/>
            </a:pPr>
            <a:r>
              <a:rPr lang="ru" sz="1100" i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Персональная поддержка</a:t>
            </a:r>
            <a:endParaRPr sz="1300">
              <a:solidFill>
                <a:srgbClr val="FFFFFF"/>
              </a:solidFill>
            </a:endParaRPr>
          </a:p>
          <a:p>
            <a:pPr marL="12700" marR="0" lvl="0" indent="-190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Char char="•"/>
            </a:pPr>
            <a:r>
              <a:rPr lang="ru" sz="1100" i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Совместное создание</a:t>
            </a:r>
            <a:endParaRPr sz="1300">
              <a:solidFill>
                <a:srgbClr val="FFFFFF"/>
              </a:solidFill>
            </a:endParaRPr>
          </a:p>
        </p:txBody>
      </p:sp>
      <p:sp>
        <p:nvSpPr>
          <p:cNvPr id="258" name="Google Shape;258;p47"/>
          <p:cNvSpPr txBox="1"/>
          <p:nvPr/>
        </p:nvSpPr>
        <p:spPr>
          <a:xfrm>
            <a:off x="4571999" y="3823837"/>
            <a:ext cx="4572001" cy="11725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i="1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-82550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300"/>
              <a:buFont typeface="Arial"/>
              <a:buChar char="•"/>
            </a:pPr>
            <a:r>
              <a:rPr lang="ru" sz="1300" i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Разовые сделки</a:t>
            </a:r>
            <a:endParaRPr sz="1300"/>
          </a:p>
          <a:p>
            <a:pPr marL="12700" marR="0" lvl="0" indent="-82550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300"/>
              <a:buFont typeface="Arial"/>
              <a:buChar char="•"/>
            </a:pPr>
            <a:r>
              <a:rPr lang="ru" sz="1300" i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Регулярные доходы от периодических платежей</a:t>
            </a:r>
            <a:endParaRPr sz="1300"/>
          </a:p>
          <a:p>
            <a:pPr marL="12700" marR="0" lvl="0" indent="-82550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300"/>
              <a:buFont typeface="Arial"/>
              <a:buChar char="•"/>
            </a:pPr>
            <a:r>
              <a:rPr lang="ru" sz="1300" i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Продажа PR- акций</a:t>
            </a:r>
            <a:endParaRPr sz="1300"/>
          </a:p>
          <a:p>
            <a:pPr marL="12700" marR="0" lvl="0" indent="-82550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300"/>
              <a:buFont typeface="Arial"/>
              <a:buChar char="•"/>
            </a:pPr>
            <a:r>
              <a:rPr lang="ru" sz="1300" i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Реклама</a:t>
            </a:r>
            <a:endParaRPr sz="1300"/>
          </a:p>
        </p:txBody>
      </p:sp>
      <p:sp>
        <p:nvSpPr>
          <p:cNvPr id="259" name="Google Shape;259;p47"/>
          <p:cNvSpPr txBox="1"/>
          <p:nvPr/>
        </p:nvSpPr>
        <p:spPr>
          <a:xfrm>
            <a:off x="1892056" y="2444338"/>
            <a:ext cx="1698030" cy="1005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i="1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-19050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Char char="•"/>
            </a:pPr>
            <a:r>
              <a:rPr lang="ru" sz="1100" i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Материальные ресурсы</a:t>
            </a:r>
            <a:endParaRPr sz="1300"/>
          </a:p>
          <a:p>
            <a:pPr marL="12700" marR="0" lvl="0" indent="-19050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Char char="•"/>
            </a:pPr>
            <a:r>
              <a:rPr lang="ru" sz="1100" i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Интеллектуальные ресурсы</a:t>
            </a:r>
            <a:endParaRPr sz="1300"/>
          </a:p>
          <a:p>
            <a:pPr marL="12700" marR="0" lvl="0" indent="-19050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Char char="•"/>
            </a:pPr>
            <a:r>
              <a:rPr lang="ru" sz="1100" i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Финансы</a:t>
            </a:r>
            <a:endParaRPr sz="13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i="1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47"/>
          <p:cNvSpPr txBox="1"/>
          <p:nvPr/>
        </p:nvSpPr>
        <p:spPr>
          <a:xfrm>
            <a:off x="1895168" y="1448315"/>
            <a:ext cx="17949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 i="1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Сфера услуг:</a:t>
            </a:r>
            <a:endParaRPr sz="1300">
              <a:solidFill>
                <a:srgbClr val="FFFFFF"/>
              </a:solidFill>
            </a:endParaRPr>
          </a:p>
          <a:p>
            <a:pPr marL="152400" marR="0" lvl="0" indent="-1587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Char char="•"/>
            </a:pPr>
            <a:r>
              <a:rPr lang="ru" sz="1100" i="1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</a:t>
            </a:r>
            <a:endParaRPr sz="1100" i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47"/>
          <p:cNvSpPr txBox="1"/>
          <p:nvPr/>
        </p:nvSpPr>
        <p:spPr>
          <a:xfrm>
            <a:off x="48075" y="1278200"/>
            <a:ext cx="1698000" cy="10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25" tIns="41450" rIns="82925" bIns="414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FFFFFF"/>
              </a:solidFill>
            </a:endParaRPr>
          </a:p>
          <a:p>
            <a:pPr marL="12700" marR="0" lvl="0" indent="-825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Char char="•"/>
            </a:pPr>
            <a:r>
              <a:rPr lang="ru" sz="1300" i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Партнёры (делаем вместе)</a:t>
            </a:r>
            <a:endParaRPr sz="1300">
              <a:solidFill>
                <a:srgbClr val="FFFFFF"/>
              </a:solidFill>
            </a:endParaRPr>
          </a:p>
          <a:p>
            <a:pPr marL="12700" marR="0" lvl="0" indent="-825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Char char="•"/>
            </a:pPr>
            <a:r>
              <a:rPr lang="ru" sz="1300" i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Посредники</a:t>
            </a:r>
            <a:endParaRPr sz="1300">
              <a:solidFill>
                <a:srgbClr val="FFFFFF"/>
              </a:solidFill>
            </a:endParaRPr>
          </a:p>
          <a:p>
            <a:pPr marL="12700" marR="0" lvl="0" indent="-825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Char char="•"/>
            </a:pPr>
            <a:r>
              <a:rPr lang="ru" sz="1300" i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Поставщики</a:t>
            </a:r>
            <a:endParaRPr sz="1300">
              <a:solidFill>
                <a:srgbClr val="FFFFFF"/>
              </a:solidFill>
            </a:endParaRPr>
          </a:p>
        </p:txBody>
      </p:sp>
      <p:sp>
        <p:nvSpPr>
          <p:cNvPr id="262" name="Google Shape;262;p47"/>
          <p:cNvSpPr txBox="1"/>
          <p:nvPr/>
        </p:nvSpPr>
        <p:spPr>
          <a:xfrm>
            <a:off x="81199" y="3873050"/>
            <a:ext cx="2210100" cy="15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1" i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Фиксированные (постоянные) издержки:</a:t>
            </a:r>
            <a:endParaRPr sz="1000" b="1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i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Аренда офиса</a:t>
            </a:r>
            <a:endParaRPr sz="10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i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Оклад</a:t>
            </a:r>
            <a:endParaRPr sz="10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i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ЖКХ</a:t>
            </a:r>
            <a:endParaRPr sz="10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i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Налоги</a:t>
            </a:r>
            <a:endParaRPr sz="10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i="1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i="1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i="1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i="1" dirty="0">
                <a:solidFill>
                  <a:srgbClr val="7F7F7F"/>
                </a:solidFill>
              </a:rPr>
              <a:t> </a:t>
            </a:r>
            <a:endParaRPr sz="1000" i="1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47"/>
          <p:cNvSpPr txBox="1"/>
          <p:nvPr/>
        </p:nvSpPr>
        <p:spPr>
          <a:xfrm>
            <a:off x="2534175" y="3650700"/>
            <a:ext cx="1794900" cy="14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" sz="1000" b="1" i="1" dirty="0">
                <a:solidFill>
                  <a:srgbClr val="7F7F7F"/>
                </a:solidFill>
              </a:rPr>
              <a:t>Переменные издержки:</a:t>
            </a:r>
            <a:endParaRPr sz="10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" sz="1000" i="1" dirty="0">
                <a:solidFill>
                  <a:srgbClr val="7F7F7F"/>
                </a:solidFill>
              </a:rPr>
              <a:t>Реклама/рекламные акции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" sz="1000" i="1" dirty="0">
                <a:solidFill>
                  <a:srgbClr val="7F7F7F"/>
                </a:solidFill>
              </a:rPr>
              <a:t>Типография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" sz="1000" i="1" dirty="0">
                <a:solidFill>
                  <a:srgbClr val="7F7F7F"/>
                </a:solidFill>
              </a:rPr>
              <a:t>Дизайн(оформление рекламы)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" sz="1000" i="1" dirty="0">
                <a:solidFill>
                  <a:srgbClr val="7F7F7F"/>
                </a:solidFill>
              </a:rPr>
              <a:t>Фото, видео, копирайтинг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48"/>
          <p:cNvSpPr/>
          <p:nvPr/>
        </p:nvSpPr>
        <p:spPr>
          <a:xfrm>
            <a:off x="979650" y="1141350"/>
            <a:ext cx="7347000" cy="34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rabicPeriod"/>
            </a:pPr>
            <a:r>
              <a:rPr lang="ru" sz="1800" dirty="0">
                <a:solidFill>
                  <a:schemeClr val="dk1"/>
                </a:solidFill>
              </a:rPr>
              <a:t>Запрос услуги клиентом</a:t>
            </a:r>
            <a:endParaRPr sz="1800">
              <a:solidFill>
                <a:schemeClr val="dk1"/>
              </a:solidFill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ru" sz="1800" dirty="0">
                <a:solidFill>
                  <a:schemeClr val="dk1"/>
                </a:solidFill>
              </a:rPr>
              <a:t>Понимание  потребностей клиента</a:t>
            </a:r>
            <a:endParaRPr sz="1800">
              <a:solidFill>
                <a:schemeClr val="dk1"/>
              </a:solidFill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ru" sz="1800" dirty="0">
                <a:solidFill>
                  <a:schemeClr val="dk1"/>
                </a:solidFill>
              </a:rPr>
              <a:t>Предложение и согласование действий</a:t>
            </a:r>
            <a:endParaRPr sz="1800">
              <a:solidFill>
                <a:schemeClr val="dk1"/>
              </a:solidFill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ru" sz="1800" dirty="0">
                <a:solidFill>
                  <a:schemeClr val="dk1"/>
                </a:solidFill>
              </a:rPr>
              <a:t>Старт PR-кампании, включающей 12 </a:t>
            </a:r>
            <a:r>
              <a:rPr lang="ru" sz="1800" dirty="0" smtClean="0">
                <a:solidFill>
                  <a:schemeClr val="dk1"/>
                </a:solidFill>
              </a:rPr>
              <a:t>PR-акций(на год и более)</a:t>
            </a:r>
            <a:endParaRPr sz="1800">
              <a:solidFill>
                <a:schemeClr val="dk1"/>
              </a:solidFill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ru" sz="1800" dirty="0">
                <a:solidFill>
                  <a:schemeClr val="dk1"/>
                </a:solidFill>
              </a:rPr>
              <a:t>Контроль качества (каждый квартал), аналитика уровня продаж клиента</a:t>
            </a:r>
            <a:endParaRPr sz="1800">
              <a:solidFill>
                <a:schemeClr val="dk1"/>
              </a:solidFill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ru" sz="1800" dirty="0">
                <a:solidFill>
                  <a:schemeClr val="dk1"/>
                </a:solidFill>
              </a:rPr>
              <a:t>Взаимодействие с клиентом (регулирование процессов)</a:t>
            </a:r>
            <a:endParaRPr sz="1800">
              <a:solidFill>
                <a:schemeClr val="dk1"/>
              </a:solidFill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ru" sz="1800" dirty="0">
                <a:solidFill>
                  <a:schemeClr val="dk1"/>
                </a:solidFill>
              </a:rPr>
              <a:t>Завершение услуги и оценка результатов</a:t>
            </a:r>
            <a:endParaRPr sz="1800">
              <a:solidFill>
                <a:schemeClr val="dk1"/>
              </a:solidFill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ru" sz="1800" dirty="0">
                <a:solidFill>
                  <a:schemeClr val="dk1"/>
                </a:solidFill>
              </a:rPr>
              <a:t>Поддержка и обслуживание</a:t>
            </a:r>
            <a:endParaRPr sz="180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269" name="Google Shape;269;p48"/>
          <p:cNvSpPr txBox="1">
            <a:spLocks noGrp="1"/>
          </p:cNvSpPr>
          <p:nvPr>
            <p:ph type="title"/>
          </p:nvPr>
        </p:nvSpPr>
        <p:spPr>
          <a:xfrm>
            <a:off x="85000" y="258732"/>
            <a:ext cx="9034200" cy="8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1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/>
              <a:t>Процесс оказания услуги</a:t>
            </a:r>
            <a:endParaRPr sz="3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49"/>
          <p:cNvSpPr txBox="1">
            <a:spLocks noGrp="1"/>
          </p:cNvSpPr>
          <p:nvPr>
            <p:ph type="title"/>
          </p:nvPr>
        </p:nvSpPr>
        <p:spPr>
          <a:xfrm>
            <a:off x="-1" y="0"/>
            <a:ext cx="9144000" cy="891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1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latin typeface="Arial"/>
                <a:ea typeface="Arial"/>
                <a:cs typeface="Arial"/>
                <a:sym typeface="Arial"/>
              </a:rPr>
              <a:t>Цель проекта по SMART</a:t>
            </a: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75" name="Google Shape;275;p49"/>
          <p:cNvGraphicFramePr/>
          <p:nvPr/>
        </p:nvGraphicFramePr>
        <p:xfrm>
          <a:off x="942226" y="795079"/>
          <a:ext cx="7239000" cy="3776000"/>
        </p:xfrm>
        <a:graphic>
          <a:graphicData uri="http://schemas.openxmlformats.org/drawingml/2006/table">
            <a:tbl>
              <a:tblPr>
                <a:noFill/>
                <a:tableStyleId>{71E6A31B-644C-427B-9408-3EF81B75B1D6}</a:tableStyleId>
              </a:tblPr>
              <a:tblGrid>
                <a:gridCol w="3619500"/>
                <a:gridCol w="3619500"/>
              </a:tblGrid>
              <a:tr h="6731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 dirty="0"/>
                        <a:t>S</a:t>
                      </a:r>
                      <a:endParaRPr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>
                          <a:solidFill>
                            <a:schemeClr val="dk1"/>
                          </a:solidFill>
                        </a:rPr>
                        <a:t>получение прибыли</a:t>
                      </a:r>
                      <a:br>
                        <a:rPr lang="ru">
                          <a:solidFill>
                            <a:schemeClr val="dk1"/>
                          </a:solidFill>
                        </a:rPr>
                      </a:br>
                      <a:r>
                        <a:rPr lang="ru">
                          <a:solidFill>
                            <a:schemeClr val="dk1"/>
                          </a:solidFill>
                        </a:rPr>
                        <a:t>проведение PR кампании</a:t>
                      </a:r>
                      <a:endParaRPr/>
                    </a:p>
                  </a:txBody>
                  <a:tcPr marL="91425" marR="91425" marT="91425" marB="91425"/>
                </a:tc>
              </a:tr>
              <a:tr h="437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/>
                        <a:t>M</a:t>
                      </a:r>
                      <a:endParaRPr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>
                          <a:solidFill>
                            <a:schemeClr val="dk1"/>
                          </a:solidFill>
                        </a:rPr>
                        <a:t>Увеличение количества привлеченной аудитории</a:t>
                      </a:r>
                      <a:endParaRPr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</a:tr>
              <a:tr h="420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b="1">
                          <a:solidFill>
                            <a:schemeClr val="dk1"/>
                          </a:solidFill>
                        </a:rPr>
                        <a:t>A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AutoNum type="arabicPeriod"/>
                      </a:pPr>
                      <a:r>
                        <a:rPr lang="ru" dirty="0">
                          <a:solidFill>
                            <a:schemeClr val="dk1"/>
                          </a:solidFill>
                        </a:rPr>
                        <a:t>Определить сроки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AutoNum type="arabicPeriod"/>
                      </a:pPr>
                      <a:r>
                        <a:rPr lang="ru" dirty="0">
                          <a:solidFill>
                            <a:schemeClr val="dk1"/>
                          </a:solidFill>
                        </a:rPr>
                        <a:t>Согласовать бюджет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AutoNum type="arabicPeriod"/>
                      </a:pPr>
                      <a:r>
                        <a:rPr lang="ru" dirty="0">
                          <a:solidFill>
                            <a:schemeClr val="dk1"/>
                          </a:solidFill>
                        </a:rPr>
                        <a:t>Составить план мероприятий 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AutoNum type="arabicPeriod"/>
                      </a:pPr>
                      <a:r>
                        <a:rPr lang="ru" dirty="0">
                          <a:solidFill>
                            <a:schemeClr val="dk1"/>
                          </a:solidFill>
                        </a:rPr>
                        <a:t>Запустить PR </a:t>
                      </a:r>
                      <a:r>
                        <a:rPr lang="ru" dirty="0" smtClean="0">
                          <a:solidFill>
                            <a:schemeClr val="dk1"/>
                          </a:solidFill>
                        </a:rPr>
                        <a:t>кампанию</a:t>
                      </a:r>
                      <a:endParaRPr/>
                    </a:p>
                  </a:txBody>
                  <a:tcPr marL="91425" marR="91425" marT="91425" marB="91425"/>
                </a:tc>
              </a:tr>
              <a:tr h="420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b="1">
                          <a:solidFill>
                            <a:schemeClr val="dk1"/>
                          </a:solidFill>
                        </a:rPr>
                        <a:t>R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dirty="0">
                          <a:solidFill>
                            <a:schemeClr val="dk1"/>
                          </a:solidFill>
                        </a:rPr>
                        <a:t>Денежные средства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dirty="0">
                          <a:solidFill>
                            <a:schemeClr val="dk1"/>
                          </a:solidFill>
                        </a:rPr>
                        <a:t>Интеллектуальные ресурсы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dirty="0" smtClean="0">
                          <a:solidFill>
                            <a:schemeClr val="dk1"/>
                          </a:solidFill>
                        </a:rPr>
                        <a:t>Время</a:t>
                      </a:r>
                    </a:p>
                  </a:txBody>
                  <a:tcPr marL="91425" marR="91425" marT="91425" marB="91425"/>
                </a:tc>
              </a:tr>
              <a:tr h="420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b="1">
                          <a:solidFill>
                            <a:schemeClr val="dk1"/>
                          </a:solidFill>
                        </a:rPr>
                        <a:t>T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dirty="0" smtClean="0"/>
                        <a:t>1</a:t>
                      </a:r>
                      <a:r>
                        <a:rPr lang="ru" baseline="0" dirty="0" smtClean="0"/>
                        <a:t> м</a:t>
                      </a:r>
                      <a:r>
                        <a:rPr lang="ru" dirty="0" smtClean="0"/>
                        <a:t>арта 2025 года</a:t>
                      </a:r>
                      <a:endParaRPr/>
                    </a:p>
                  </a:txBody>
                  <a:tcPr marL="91425" marR="91425" marT="91425" marB="91425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50"/>
          <p:cNvSpPr/>
          <p:nvPr/>
        </p:nvSpPr>
        <p:spPr>
          <a:xfrm>
            <a:off x="979654" y="979619"/>
            <a:ext cx="7347075" cy="3101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393700" marR="0" lvl="0" indent="-215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Noto Sans Symbols"/>
              <a:buNone/>
            </a:pPr>
            <a:endParaRPr sz="29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50"/>
          <p:cNvSpPr txBox="1">
            <a:spLocks noGrp="1"/>
          </p:cNvSpPr>
          <p:nvPr>
            <p:ph type="title"/>
          </p:nvPr>
        </p:nvSpPr>
        <p:spPr>
          <a:xfrm>
            <a:off x="-1" y="0"/>
            <a:ext cx="9144000" cy="891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1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latin typeface="Arial"/>
                <a:ea typeface="Arial"/>
                <a:cs typeface="Arial"/>
                <a:sym typeface="Arial"/>
              </a:rPr>
              <a:t>Стартовые инвестиции</a:t>
            </a: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82" name="Google Shape;282;p50"/>
          <p:cNvGraphicFramePr/>
          <p:nvPr/>
        </p:nvGraphicFramePr>
        <p:xfrm>
          <a:off x="130410" y="1330761"/>
          <a:ext cx="8883150" cy="2712670"/>
        </p:xfrm>
        <a:graphic>
          <a:graphicData uri="http://schemas.openxmlformats.org/drawingml/2006/table">
            <a:tbl>
              <a:tblPr firstRow="1" bandRow="1">
                <a:noFill/>
                <a:tableStyleId>{4BDBD455-7677-468F-8C75-08F18720CC91}</a:tableStyleId>
              </a:tblPr>
              <a:tblGrid>
                <a:gridCol w="2961050"/>
                <a:gridCol w="2961050"/>
                <a:gridCol w="2961050"/>
              </a:tblGrid>
              <a:tr h="3886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100" dirty="0"/>
                        <a:t>Статья затрат</a:t>
                      </a:r>
                      <a:endParaRPr sz="1300"/>
                    </a:p>
                  </a:txBody>
                  <a:tcPr marL="91425" marR="91425" marT="34275" marB="34275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100"/>
                        <a:t>Сумма, руб.</a:t>
                      </a:r>
                      <a:endParaRPr sz="1300"/>
                    </a:p>
                  </a:txBody>
                  <a:tcPr marL="91425" marR="91425" marT="34275" marB="34275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100"/>
                        <a:t>Источник</a:t>
                      </a:r>
                      <a:endParaRPr sz="1300"/>
                    </a:p>
                  </a:txBody>
                  <a:tcPr marL="91425" marR="91425" marT="34275" marB="34275">
                    <a:solidFill>
                      <a:srgbClr val="018B9D"/>
                    </a:solidFill>
                  </a:tcPr>
                </a:tc>
              </a:tr>
              <a:tr h="7086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900" dirty="0"/>
                        <a:t>Подготовка документов у юриста + нотариальные услуги по регистрации ООО</a:t>
                      </a:r>
                      <a:endParaRPr sz="1900"/>
                    </a:p>
                  </a:txBody>
                  <a:tcPr marL="91425" marR="91425" marT="34275" marB="3427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100"/>
                        <a:t>7000 + 5500 = 12500</a:t>
                      </a:r>
                      <a:endParaRPr sz="2100"/>
                    </a:p>
                  </a:txBody>
                  <a:tcPr marL="91425" marR="91425" marT="34275" marB="3427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" sz="2100"/>
                        <a:t>Собственные средства</a:t>
                      </a:r>
                      <a:endParaRPr sz="13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91425" marR="91425" marT="34275" marB="34275">
                    <a:solidFill>
                      <a:srgbClr val="A4D4E2">
                        <a:alpha val="49803"/>
                      </a:srgbClr>
                    </a:solidFill>
                  </a:tcPr>
                </a:tc>
              </a:tr>
              <a:tr h="3886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100"/>
                        <a:t>Создание сайта-визитки</a:t>
                      </a:r>
                      <a:endParaRPr sz="1300"/>
                    </a:p>
                  </a:txBody>
                  <a:tcPr marL="91425" marR="91425" marT="34275" marB="3427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100"/>
                        <a:t>25000</a:t>
                      </a:r>
                      <a:endParaRPr sz="2100"/>
                    </a:p>
                  </a:txBody>
                  <a:tcPr marL="91425" marR="91425" marT="34275" marB="34275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100"/>
                        <a:t>Собственные средства</a:t>
                      </a:r>
                      <a:endParaRPr sz="2100"/>
                    </a:p>
                  </a:txBody>
                  <a:tcPr marL="91425" marR="91425" marT="34275" marB="34275">
                    <a:solidFill>
                      <a:srgbClr val="A4D4E2"/>
                    </a:solidFill>
                  </a:tcPr>
                </a:tc>
              </a:tr>
              <a:tr h="3886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100"/>
                        <a:t>ИТОГО</a:t>
                      </a:r>
                      <a:endParaRPr sz="1300"/>
                    </a:p>
                  </a:txBody>
                  <a:tcPr marL="91425" marR="91425" marT="34275" marB="3427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100" dirty="0" smtClean="0"/>
                        <a:t>37500</a:t>
                      </a:r>
                      <a:endParaRPr sz="2100"/>
                    </a:p>
                  </a:txBody>
                  <a:tcPr marL="91425" marR="91425" marT="34275" marB="34275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/>
                    </a:p>
                  </a:txBody>
                  <a:tcPr marL="91425" marR="91425" marT="34275" marB="34275">
                    <a:solidFill>
                      <a:srgbClr val="A4D4E2">
                        <a:alpha val="49803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51"/>
          <p:cNvSpPr/>
          <p:nvPr/>
        </p:nvSpPr>
        <p:spPr>
          <a:xfrm>
            <a:off x="979654" y="979619"/>
            <a:ext cx="7347075" cy="3101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393700" marR="0" lvl="0" indent="-215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Noto Sans Symbols"/>
              <a:buNone/>
            </a:pPr>
            <a:endParaRPr sz="29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51"/>
          <p:cNvSpPr txBox="1">
            <a:spLocks noGrp="1"/>
          </p:cNvSpPr>
          <p:nvPr>
            <p:ph type="title"/>
          </p:nvPr>
        </p:nvSpPr>
        <p:spPr>
          <a:xfrm>
            <a:off x="-196175" y="451497"/>
            <a:ext cx="8425800" cy="1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1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latin typeface="Arial"/>
                <a:ea typeface="Arial"/>
                <a:cs typeface="Arial"/>
                <a:sym typeface="Arial"/>
              </a:rPr>
              <a:t>Организационный план</a:t>
            </a: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51"/>
          <p:cNvSpPr txBox="1"/>
          <p:nvPr/>
        </p:nvSpPr>
        <p:spPr>
          <a:xfrm>
            <a:off x="718267" y="1924050"/>
            <a:ext cx="8064220" cy="2268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Times New Roman"/>
              <a:buNone/>
            </a:pPr>
            <a:r>
              <a:rPr lang="ru" sz="2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Выбранная организационно-правовая форма: ООО “Врум-Врум”</a:t>
            </a:r>
            <a:endParaRPr sz="2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Упрощенная система налогообложения (</a:t>
            </a:r>
            <a:r>
              <a:rPr lang="ru" sz="2900">
                <a:solidFill>
                  <a:schemeClr val="dk1"/>
                </a:solidFill>
              </a:rPr>
              <a:t>доходы минус расходы, 15%</a:t>
            </a:r>
            <a:r>
              <a:rPr lang="ru" sz="2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13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Times New Roman"/>
              <a:buNone/>
            </a:pPr>
            <a:endParaRPr sz="2900" b="1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52"/>
          <p:cNvSpPr txBox="1">
            <a:spLocks noGrp="1"/>
          </p:cNvSpPr>
          <p:nvPr>
            <p:ph type="title"/>
          </p:nvPr>
        </p:nvSpPr>
        <p:spPr>
          <a:xfrm>
            <a:off x="-58386" y="-176950"/>
            <a:ext cx="9129600" cy="8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1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latin typeface="Arial"/>
                <a:ea typeface="Arial"/>
                <a:cs typeface="Arial"/>
                <a:sym typeface="Arial"/>
              </a:rPr>
              <a:t>Финансовый план</a:t>
            </a: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95" name="Google Shape;295;p52"/>
          <p:cNvGraphicFramePr/>
          <p:nvPr/>
        </p:nvGraphicFramePr>
        <p:xfrm>
          <a:off x="0" y="-52245"/>
          <a:ext cx="9143995" cy="5198882"/>
        </p:xfrm>
        <a:graphic>
          <a:graphicData uri="http://schemas.openxmlformats.org/drawingml/2006/table">
            <a:tbl>
              <a:tblPr firstRow="1" bandRow="1">
                <a:noFill/>
                <a:tableStyleId>{4BDBD455-7677-468F-8C75-08F18720CC91}</a:tableStyleId>
              </a:tblPr>
              <a:tblGrid>
                <a:gridCol w="589954"/>
                <a:gridCol w="2951959"/>
                <a:gridCol w="432863"/>
                <a:gridCol w="333920"/>
                <a:gridCol w="333920"/>
                <a:gridCol w="333920"/>
                <a:gridCol w="333920"/>
                <a:gridCol w="333920"/>
                <a:gridCol w="333920"/>
                <a:gridCol w="333920"/>
                <a:gridCol w="333920"/>
                <a:gridCol w="333920"/>
                <a:gridCol w="333920"/>
                <a:gridCol w="333920"/>
                <a:gridCol w="333920"/>
                <a:gridCol w="1162179"/>
              </a:tblGrid>
              <a:tr h="195305"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№</a:t>
                      </a:r>
                      <a:endParaRPr sz="1300" b="1" i="0" u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Статья</a:t>
                      </a:r>
                      <a:endParaRPr sz="1300" b="1" i="0" u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Ед. изм</a:t>
                      </a:r>
                      <a:endParaRPr sz="1300" b="1" i="0" u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Месяц (за 1 год)</a:t>
                      </a:r>
                      <a:endParaRPr sz="1300" b="1" i="0" u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ИТОГО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 anchor="ctr">
                    <a:solidFill>
                      <a:srgbClr val="018B9D"/>
                    </a:solidFill>
                  </a:tcPr>
                </a:tc>
              </a:tr>
              <a:tr h="1953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1600"/>
                    </a:p>
                  </a:txBody>
                  <a:tcPr marL="2625" marR="2625" marT="2625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7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8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9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11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12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5305">
                <a:tc gridSpan="16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БЮДЖЕТ ОПЕРАЦИОННОЙ ДЕЯТЕЛЬНОСТИ</a:t>
                      </a:r>
                      <a:endParaRPr sz="13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771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ДОХОДЫ</a:t>
                      </a:r>
                      <a:endParaRPr sz="11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100"/>
                        <a:t>2</a:t>
                      </a: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00 тыс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100"/>
                        <a:t>150 тыс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150 тыс</a:t>
                      </a:r>
                      <a:endParaRPr sz="1100"/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100"/>
                        <a:t>200 тыс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100"/>
                        <a:t>150 тыс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100"/>
                        <a:t>215 тыс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200 тыс</a:t>
                      </a:r>
                      <a:endParaRPr sz="1100"/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100"/>
                        <a:t>150 тыс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100"/>
                        <a:t>150 тыс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100"/>
                        <a:t>200 тыс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100"/>
                        <a:t>150 тыс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100"/>
                        <a:t>215 тыс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100" dirty="0" smtClean="0"/>
                        <a:t>2130 </a:t>
                      </a:r>
                      <a:r>
                        <a:rPr lang="ru" sz="1100" u="none" strike="noStrike" dirty="0" smtClean="0">
                          <a:latin typeface="Arial"/>
                          <a:cs typeface="Arial"/>
                          <a:sym typeface="Arial"/>
                        </a:rPr>
                        <a:t>тыс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</a:tr>
              <a:tr h="38805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РАСХОДЫ</a:t>
                      </a:r>
                      <a:endParaRPr sz="11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121 тыс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81 тыс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81 тыс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121 тыс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81 тыс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201 тыс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121 тыс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81 тыс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81 тыс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121 тыс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81 тыс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201 тыс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100" u="none" strike="noStrik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r>
                        <a:rPr lang="ru" sz="1100" dirty="0" smtClean="0"/>
                        <a:t>372 тыс 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</a:tr>
              <a:tr h="19530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2.1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i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Постоянные расходы</a:t>
                      </a:r>
                      <a:endParaRPr sz="1100" b="1" i="1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100" dirty="0"/>
                        <a:t>7</a:t>
                      </a:r>
                      <a:r>
                        <a:rPr lang="ru" sz="11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32 тыс.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</a:tr>
              <a:tr h="38805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2.1.2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Аренда</a:t>
                      </a:r>
                      <a:r>
                        <a:rPr lang="ru" sz="1100"/>
                        <a:t> кабинета + плата за интернет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1</a:t>
                      </a:r>
                      <a:r>
                        <a:rPr lang="ru" sz="1100" dirty="0"/>
                        <a:t>1</a:t>
                      </a:r>
                      <a:r>
                        <a:rPr lang="ru" sz="11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ru" sz="1100" dirty="0"/>
                        <a:t>тыс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" sz="1100"/>
                        <a:t>11 тыс</a:t>
                      </a:r>
                      <a:endParaRPr sz="1100"/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" sz="1100"/>
                        <a:t>11 тыс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" sz="1100"/>
                        <a:t>11 тыс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" sz="1100"/>
                        <a:t>11 тыс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" sz="1100"/>
                        <a:t>11 тыс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" sz="1100"/>
                        <a:t>11 тыс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" sz="1100"/>
                        <a:t>11 тыс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" sz="1100"/>
                        <a:t>11 тыс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" sz="1100"/>
                        <a:t>11 тыс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" sz="1100"/>
                        <a:t>11 тыс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" sz="1100"/>
                        <a:t>11 тыс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1</a:t>
                      </a:r>
                      <a:r>
                        <a:rPr lang="ru" sz="1100" dirty="0"/>
                        <a:t>32 </a:t>
                      </a:r>
                      <a:r>
                        <a:rPr lang="ru" sz="11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тыс.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</a:tr>
              <a:tr h="38805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2.</a:t>
                      </a:r>
                      <a:r>
                        <a:rPr lang="ru" sz="1100"/>
                        <a:t>1.3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000000"/>
                          </a:solidFill>
                        </a:rPr>
                        <a:t>Техобслуживание сайта (оклад IT-специалиста и аналитика)</a:t>
                      </a:r>
                      <a:endParaRPr sz="1100" u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L="2625" marR="2625" marT="2625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100" dirty="0"/>
                        <a:t>50</a:t>
                      </a:r>
                      <a:r>
                        <a:rPr lang="ru" sz="11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 тыс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" sz="1100" dirty="0"/>
                        <a:t>50 тыс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" sz="1100"/>
                        <a:t>50 тыс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" sz="1100"/>
                        <a:t>50 тыс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" sz="1100"/>
                        <a:t>50 тыс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" sz="1100"/>
                        <a:t>50 тыс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" sz="1100"/>
                        <a:t>50 тыс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" sz="1100"/>
                        <a:t>50 тыс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" sz="1100"/>
                        <a:t>50 тыс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" sz="1100"/>
                        <a:t>50 тыс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" sz="1100"/>
                        <a:t>50 тыс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" sz="1100"/>
                        <a:t>50 тыс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100" dirty="0"/>
                        <a:t>6</a:t>
                      </a:r>
                      <a:r>
                        <a:rPr lang="ru" sz="11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00 тыс.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</a:tr>
              <a:tr h="19530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2.2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i="1">
                          <a:solidFill>
                            <a:srgbClr val="000000"/>
                          </a:solidFill>
                        </a:rPr>
                        <a:t>Переменные расходы</a:t>
                      </a:r>
                      <a:endParaRPr sz="1100" b="0" i="1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640 тыс.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</a:tr>
              <a:tr h="38805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2.2.1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Изготовление и и</a:t>
                      </a: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спользование наружной рекламы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100"/>
                        <a:t>35 тыс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20 тыс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20 тыс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35 тыс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20 тыс 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20 тыс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35 тыс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20 тыс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20 тыс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35 тыс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20 тыс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20 тыс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300 тыс.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</a:tr>
              <a:tr h="38805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2.2.2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Продвижение в интернете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25 тыс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25 тыс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25 тыс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25 тыс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100 тыс.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</a:tr>
              <a:tr h="38805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2.2.3</a:t>
                      </a:r>
                      <a:endParaRPr sz="11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50"/>
                        <a:t>Аренда конференц-залов+организация презентаций</a:t>
                      </a:r>
                      <a:endParaRPr sz="105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120 тыс</a:t>
                      </a:r>
                      <a:endParaRPr sz="11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120 тыс</a:t>
                      </a:r>
                      <a:endParaRPr sz="11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dirty="0"/>
                        <a:t> 240 тыс.</a:t>
                      </a:r>
                      <a:endParaRPr sz="1100" u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</a:tr>
              <a:tr h="38805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5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3</a:t>
                      </a:r>
                      <a:endParaRPr sz="105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50" b="1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ПРИБЫЛЬ ДО НАЛОГООБЛОЖЕНИ</a:t>
                      </a:r>
                      <a:endParaRPr sz="105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руб.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79</a:t>
                      </a: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тыс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69</a:t>
                      </a: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тыс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69</a:t>
                      </a: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тыс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79</a:t>
                      </a: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тыс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69</a:t>
                      </a: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тыс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14</a:t>
                      </a: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тыс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79 тыс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69</a:t>
                      </a: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тыс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69</a:t>
                      </a: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тыс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/>
                        <a:t>79</a:t>
                      </a: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тыс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 dirty="0"/>
                        <a:t>69</a:t>
                      </a:r>
                      <a:r>
                        <a:rPr lang="ru" sz="13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 тыс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 dirty="0"/>
                        <a:t>14</a:t>
                      </a:r>
                      <a:r>
                        <a:rPr lang="ru" sz="13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 тыс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 dirty="0"/>
                        <a:t>758 тыс.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</a:tr>
              <a:tr h="462191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5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4</a:t>
                      </a:r>
                      <a:endParaRPr sz="105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50" b="1" u="none" strike="noStrik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НАЛОГ</a:t>
                      </a:r>
                      <a:endParaRPr sz="105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u="none" strike="noStrik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18,</a:t>
                      </a:r>
                      <a:r>
                        <a:rPr lang="ru" sz="1000" u="none" strike="noStrike" baseline="0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 2 тыс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" sz="10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1000" u="none" strike="noStrik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18,</a:t>
                      </a:r>
                      <a:r>
                        <a:rPr lang="ru-RU" sz="1000" u="none" strike="noStrike" baseline="0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 2 </a:t>
                      </a:r>
                      <a:r>
                        <a:rPr lang="ru-RU" sz="1000" u="none" strike="noStrike" baseline="0" dirty="0" err="1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тыс</a:t>
                      </a:r>
                      <a:endParaRPr lang="ru-RU" sz="1100" b="0" i="0" u="none" strike="noStrike" dirty="0" smtClean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1000" u="none" strike="noStrik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18,</a:t>
                      </a:r>
                      <a:r>
                        <a:rPr lang="ru-RU" sz="1000" u="none" strike="noStrike" baseline="0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 2 </a:t>
                      </a:r>
                      <a:r>
                        <a:rPr lang="ru-RU" sz="1000" u="none" strike="noStrike" baseline="0" dirty="0" err="1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тыс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100" u="none" strike="noStrik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8,1 тыс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100" u="none" strike="noStrik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8,1 тыс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8,1</a:t>
                      </a:r>
                      <a:r>
                        <a:rPr lang="ru" sz="11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тыс</a:t>
                      </a:r>
                      <a:endParaRPr sz="11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" sz="10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1000" u="none" strike="noStrik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18,</a:t>
                      </a:r>
                      <a:r>
                        <a:rPr lang="ru-RU" sz="1000" u="none" strike="noStrike" baseline="0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 2 </a:t>
                      </a:r>
                      <a:r>
                        <a:rPr lang="ru-RU" sz="1000" u="none" strike="noStrike" baseline="0" dirty="0" err="1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тыс</a:t>
                      </a:r>
                      <a:endParaRPr lang="ru-RU" sz="1100" b="0" i="0" u="none" strike="noStrike" dirty="0" smtClean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" sz="10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1000" u="none" strike="noStrik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18,</a:t>
                      </a:r>
                      <a:r>
                        <a:rPr lang="ru-RU" sz="1000" u="none" strike="noStrike" baseline="0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 2 </a:t>
                      </a:r>
                      <a:r>
                        <a:rPr lang="ru-RU" sz="1000" u="none" strike="noStrike" baseline="0" dirty="0" err="1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тыс</a:t>
                      </a:r>
                      <a:endParaRPr lang="ru-RU" sz="1100" b="0" i="0" u="none" strike="noStrike" dirty="0" smtClean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u="none" strike="noStrik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18,</a:t>
                      </a:r>
                      <a:r>
                        <a:rPr lang="ru-RU" sz="1000" u="none" strike="noStrike" baseline="0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 2 </a:t>
                      </a:r>
                      <a:r>
                        <a:rPr lang="ru-RU" sz="1000" u="none" strike="noStrike" baseline="0" dirty="0" err="1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тыс</a:t>
                      </a:r>
                      <a:endParaRPr lang="ru-RU" sz="1100" b="0" i="0" u="none" strike="noStrike" dirty="0" smtClean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" sz="10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8,1</a:t>
                      </a:r>
                      <a:r>
                        <a:rPr lang="ru-RU" sz="10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ru-RU" sz="1000" b="0" i="0" u="none" strike="noStrike" baseline="0" dirty="0" err="1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тыс</a:t>
                      </a:r>
                      <a:endParaRPr lang="ru-RU" sz="1000" b="0" i="0" u="none" strike="noStrike" dirty="0" smtClean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" sz="10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8,1</a:t>
                      </a:r>
                      <a:r>
                        <a:rPr lang="ru-RU" sz="10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ru-RU" sz="1000" b="0" i="0" u="none" strike="noStrike" baseline="0" dirty="0" err="1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тыс</a:t>
                      </a:r>
                      <a:endParaRPr lang="ru-RU" sz="1000" b="0" i="0" u="none" strike="noStrike" dirty="0" smtClean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8,1</a:t>
                      </a:r>
                      <a:r>
                        <a:rPr lang="ru-RU" sz="10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ru-RU" sz="1000" b="0" i="0" u="none" strike="noStrike" baseline="0" dirty="0" err="1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тыс</a:t>
                      </a:r>
                      <a:endParaRPr lang="ru-RU" sz="1100" b="0" i="0" u="none" strike="noStrike" dirty="0" smtClean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 dirty="0"/>
                        <a:t>157,6</a:t>
                      </a:r>
                      <a:r>
                        <a:rPr lang="ru" sz="13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 тыс.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/>
                    </a:solidFill>
                  </a:tcPr>
                </a:tc>
              </a:tr>
              <a:tr h="19530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5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5</a:t>
                      </a:r>
                      <a:endParaRPr sz="105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50" b="1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ЧИСТАЯ ПРИБЫЛЬ</a:t>
                      </a:r>
                      <a:endParaRPr sz="105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 dirty="0"/>
                        <a:t>600,4 тыс.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</a:tr>
              <a:tr h="184571">
                <a:tc gridSpan="16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БЮДЖЕТ ИНВЕСТИЦИОННОЙ ДЕЯТЕЛЬНОСТИ</a:t>
                      </a:r>
                      <a:endParaRPr sz="11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530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6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Стартовые инвестиции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" sz="1300" u="none" strike="noStrik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37,5 </a:t>
                      </a:r>
                      <a:r>
                        <a:rPr lang="ru" sz="13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тыс.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625" marR="2625" marT="2625" marB="0">
                    <a:solidFill>
                      <a:srgbClr val="A4D4E2">
                        <a:alpha val="49803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53"/>
          <p:cNvSpPr/>
          <p:nvPr/>
        </p:nvSpPr>
        <p:spPr>
          <a:xfrm>
            <a:off x="979654" y="979619"/>
            <a:ext cx="7347075" cy="3101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393700" marR="0" lvl="0" indent="-215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Noto Sans Symbols"/>
              <a:buNone/>
            </a:pPr>
            <a:endParaRPr sz="29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53"/>
          <p:cNvSpPr txBox="1">
            <a:spLocks noGrp="1"/>
          </p:cNvSpPr>
          <p:nvPr>
            <p:ph type="title"/>
          </p:nvPr>
        </p:nvSpPr>
        <p:spPr>
          <a:xfrm>
            <a:off x="-392125" y="712000"/>
            <a:ext cx="9138600" cy="48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1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/>
              <a:t>Экономика проекта</a:t>
            </a:r>
            <a:br>
              <a:rPr lang="ru" sz="3600"/>
            </a:br>
            <a:r>
              <a:rPr lang="ru" sz="3600"/>
              <a:t/>
            </a:r>
            <a:br>
              <a:rPr lang="ru" sz="3600"/>
            </a:br>
            <a:endParaRPr sz="1300" i="1">
              <a:solidFill>
                <a:srgbClr val="7F7F7F"/>
              </a:solidFill>
            </a:endParaRPr>
          </a:p>
        </p:txBody>
      </p:sp>
      <p:sp>
        <p:nvSpPr>
          <p:cNvPr id="302" name="Google Shape;302;p53"/>
          <p:cNvSpPr txBox="1"/>
          <p:nvPr/>
        </p:nvSpPr>
        <p:spPr>
          <a:xfrm>
            <a:off x="718267" y="1924050"/>
            <a:ext cx="8064220" cy="2268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35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03" name="Google Shape;303;p53"/>
          <p:cNvGraphicFramePr/>
          <p:nvPr/>
        </p:nvGraphicFramePr>
        <p:xfrm>
          <a:off x="244260" y="1279339"/>
          <a:ext cx="8817800" cy="3575755"/>
        </p:xfrm>
        <a:graphic>
          <a:graphicData uri="http://schemas.openxmlformats.org/drawingml/2006/table">
            <a:tbl>
              <a:tblPr>
                <a:noFill/>
                <a:tableStyleId>{4BDBD455-7677-468F-8C75-08F18720CC91}</a:tableStyleId>
              </a:tblPr>
              <a:tblGrid>
                <a:gridCol w="396400"/>
                <a:gridCol w="4306425"/>
                <a:gridCol w="2090150"/>
                <a:gridCol w="2024825"/>
              </a:tblGrid>
              <a:tr h="3008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№</a:t>
                      </a:r>
                      <a:endParaRPr sz="13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Показатель</a:t>
                      </a:r>
                      <a:endParaRPr sz="13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Ед.изм.</a:t>
                      </a:r>
                      <a:endParaRPr sz="13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ИТОГО </a:t>
                      </a:r>
                      <a:endParaRPr sz="13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</a:tr>
              <a:tr h="3008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1300"/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Объем продаж</a:t>
                      </a:r>
                      <a:endParaRPr sz="1300"/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шт</a:t>
                      </a:r>
                      <a:r>
                        <a:rPr lang="ru" sz="1300" b="1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.</a:t>
                      </a:r>
                      <a:endParaRPr sz="1300"/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1">
                          <a:solidFill>
                            <a:srgbClr val="000000"/>
                          </a:solidFill>
                        </a:rPr>
                        <a:t>12</a:t>
                      </a:r>
                      <a:endParaRPr sz="13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</a:tr>
              <a:tr h="310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Доходы от операционной деятельности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Т</a:t>
                      </a:r>
                      <a:r>
                        <a:rPr lang="ru" sz="1300" u="none" strike="noStrik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ыс руб</a:t>
                      </a:r>
                      <a:r>
                        <a:rPr lang="ru" sz="13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.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dirty="0" smtClean="0">
                          <a:solidFill>
                            <a:srgbClr val="000000"/>
                          </a:solidFill>
                        </a:rPr>
                        <a:t>2130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</a:tr>
              <a:tr h="3583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sz="1300"/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300"/>
                        <a:buFont typeface="Arial"/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Расходы от операционной деятельности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300"/>
                        <a:buFont typeface="Arial"/>
                        <a:buNone/>
                      </a:pPr>
                      <a:r>
                        <a:rPr lang="ru-RU" sz="1300" u="none" strike="noStrik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Т</a:t>
                      </a:r>
                      <a:r>
                        <a:rPr lang="ru" sz="1300" u="none" strike="noStrik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ыс руб</a:t>
                      </a:r>
                      <a:r>
                        <a:rPr lang="ru" sz="13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.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dirty="0" smtClean="0">
                          <a:solidFill>
                            <a:srgbClr val="000000"/>
                          </a:solidFill>
                        </a:rPr>
                        <a:t>1372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</a:tr>
              <a:tr h="3583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sz="1300"/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300"/>
                        <a:buFont typeface="Arial"/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Прибыль (после налогообложения)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300"/>
                        <a:buFont typeface="Arial"/>
                        <a:buNone/>
                      </a:pPr>
                      <a:r>
                        <a:rPr lang="ru" sz="1300" u="none" strike="noStrik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Тыс руб</a:t>
                      </a:r>
                      <a:r>
                        <a:rPr lang="ru" sz="13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.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dirty="0" smtClean="0">
                          <a:solidFill>
                            <a:srgbClr val="000000"/>
                          </a:solidFill>
                        </a:rPr>
                        <a:t>600,4 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</a:tr>
              <a:tr h="310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 sz="1300"/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Точка безубыточности</a:t>
                      </a:r>
                      <a:endParaRPr sz="1300"/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шт.</a:t>
                      </a:r>
                      <a:endParaRPr sz="1300"/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rgbClr val="000000"/>
                          </a:solidFill>
                        </a:rPr>
                        <a:t>5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</a:tr>
              <a:tr h="310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  <a:endParaRPr sz="1300"/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Точка безубыточности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Т</a:t>
                      </a:r>
                      <a:r>
                        <a:rPr lang="ru" sz="1300" u="none" strike="noStrik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ыс руб</a:t>
                      </a:r>
                      <a:r>
                        <a:rPr lang="ru" sz="13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.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dirty="0" smtClean="0">
                          <a:solidFill>
                            <a:srgbClr val="000000"/>
                          </a:solidFill>
                        </a:rPr>
                        <a:t>1000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</a:tr>
              <a:tr h="310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</a:t>
                      </a:r>
                      <a:endParaRPr sz="1300"/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Срок окупаемости</a:t>
                      </a:r>
                      <a:endParaRPr sz="1300"/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rgbClr val="000000"/>
                          </a:solidFill>
                        </a:rPr>
                        <a:t>мес.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dirty="0">
                          <a:solidFill>
                            <a:srgbClr val="000000"/>
                          </a:solidFill>
                        </a:rPr>
                        <a:t>6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</a:tr>
              <a:tr h="310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8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Стартовые инвестиции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u="none" strike="noStrik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Т</a:t>
                      </a:r>
                      <a:r>
                        <a:rPr lang="ru" sz="1300" u="none" strike="noStrik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ыс</a:t>
                      </a:r>
                      <a:r>
                        <a:rPr lang="ru" sz="1300" u="none" strike="noStrike" baseline="0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ru" sz="1300" u="none" strike="noStrik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руб</a:t>
                      </a:r>
                      <a:r>
                        <a:rPr lang="ru" sz="13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.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dirty="0" smtClean="0">
                          <a:solidFill>
                            <a:srgbClr val="000000"/>
                          </a:solidFill>
                        </a:rPr>
                        <a:t>37,5 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</a:tr>
              <a:tr h="310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</a:t>
                      </a:r>
                      <a:endParaRPr sz="1300"/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Рентабельность стартовых инвестиций 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%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rgbClr val="000000"/>
                          </a:solidFill>
                        </a:rPr>
                        <a:t>11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</a:tr>
              <a:tr h="310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  <a:endParaRPr sz="1300"/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Рентабельность затрат</a:t>
                      </a:r>
                      <a:endParaRPr sz="1300"/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%</a:t>
                      </a:r>
                      <a:endParaRPr sz="1300"/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 dirty="0" smtClean="0">
                          <a:solidFill>
                            <a:srgbClr val="000000"/>
                          </a:solidFill>
                        </a:rPr>
                        <a:t>40</a:t>
                      </a:r>
                      <a:endParaRPr sz="13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00" marR="5200" marT="5200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54"/>
          <p:cNvSpPr txBox="1">
            <a:spLocks noGrp="1"/>
          </p:cNvSpPr>
          <p:nvPr>
            <p:ph type="title"/>
          </p:nvPr>
        </p:nvSpPr>
        <p:spPr>
          <a:xfrm>
            <a:off x="-325349" y="0"/>
            <a:ext cx="9144000" cy="61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1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dirty="0"/>
              <a:t>План реализации проекта</a:t>
            </a:r>
            <a:endParaRPr sz="1800"/>
          </a:p>
        </p:txBody>
      </p:sp>
      <p:sp>
        <p:nvSpPr>
          <p:cNvPr id="309" name="Google Shape;309;p54"/>
          <p:cNvSpPr txBox="1"/>
          <p:nvPr/>
        </p:nvSpPr>
        <p:spPr>
          <a:xfrm>
            <a:off x="1448657" y="0"/>
            <a:ext cx="8595900" cy="2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25" tIns="41450" rIns="82925" bIns="414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График Ганта</a:t>
            </a:r>
            <a:endParaRPr sz="13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10" name="Google Shape;310;p54"/>
          <p:cNvGraphicFramePr/>
          <p:nvPr/>
        </p:nvGraphicFramePr>
        <p:xfrm>
          <a:off x="0" y="587311"/>
          <a:ext cx="9124500" cy="4409620"/>
        </p:xfrm>
        <a:graphic>
          <a:graphicData uri="http://schemas.openxmlformats.org/drawingml/2006/table">
            <a:tbl>
              <a:tblPr>
                <a:noFill/>
                <a:tableStyleId>{71E6A31B-644C-427B-9408-3EF81B75B1D6}</a:tableStyleId>
              </a:tblPr>
              <a:tblGrid>
                <a:gridCol w="945222"/>
                <a:gridCol w="647272"/>
                <a:gridCol w="636998"/>
                <a:gridCol w="647272"/>
                <a:gridCol w="657546"/>
                <a:gridCol w="698643"/>
                <a:gridCol w="671297"/>
                <a:gridCol w="703375"/>
                <a:gridCol w="703375"/>
                <a:gridCol w="703375"/>
                <a:gridCol w="703375"/>
                <a:gridCol w="768704"/>
                <a:gridCol w="638046"/>
              </a:tblGrid>
              <a:tr h="360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1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2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3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4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5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6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7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8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9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10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11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12</a:t>
                      </a:r>
                      <a:endParaRPr/>
                    </a:p>
                  </a:txBody>
                  <a:tcPr marL="91425" marR="91425" marT="91425" marB="91425"/>
                </a:tc>
              </a:tr>
              <a:tr h="54233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/>
                        <a:t>Запрос услуги </a:t>
                      </a:r>
                      <a:endParaRPr sz="9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E066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</a:tr>
              <a:tr h="68836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</a:rPr>
                        <a:t>Оценка потребностей клиента </a:t>
                      </a:r>
                      <a:endParaRPr sz="8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</a:tr>
              <a:tr h="606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/>
                        <a:t>Согласование действий </a:t>
                      </a:r>
                      <a:endParaRPr sz="9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</a:tr>
              <a:tr h="4884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/>
                        <a:t>PR-кампания</a:t>
                      </a:r>
                      <a:endParaRPr sz="9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93C47D"/>
                    </a:solidFill>
                  </a:tcPr>
                </a:tc>
              </a:tr>
              <a:tr h="463908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/>
                        <a:t>Контроль качества</a:t>
                      </a:r>
                      <a:endParaRPr sz="9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</a:tr>
              <a:tr h="56507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/>
                        <a:t>Оценка результатов</a:t>
                      </a:r>
                      <a:endParaRPr sz="9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674EA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674EA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674EA7"/>
                    </a:solidFill>
                  </a:tcPr>
                </a:tc>
              </a:tr>
              <a:tr h="65911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 dirty="0"/>
                        <a:t>Поддержка и обслуживание</a:t>
                      </a:r>
                      <a:endParaRPr sz="8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5A6BD"/>
                    </a:solidFill>
                  </a:tcPr>
                </a:tc>
              </a:tr>
            </a:tbl>
          </a:graphicData>
        </a:graphic>
      </p:graphicFrame>
      <p:sp>
        <p:nvSpPr>
          <p:cNvPr id="311" name="Google Shape;311;p54"/>
          <p:cNvSpPr txBox="1"/>
          <p:nvPr/>
        </p:nvSpPr>
        <p:spPr>
          <a:xfrm>
            <a:off x="2110175" y="169658"/>
            <a:ext cx="7211100" cy="3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i="1" dirty="0"/>
              <a:t>месяцы</a:t>
            </a:r>
            <a:endParaRPr i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55"/>
          <p:cNvSpPr txBox="1">
            <a:spLocks noGrp="1"/>
          </p:cNvSpPr>
          <p:nvPr>
            <p:ph type="title"/>
          </p:nvPr>
        </p:nvSpPr>
        <p:spPr>
          <a:xfrm>
            <a:off x="-1" y="0"/>
            <a:ext cx="9144000" cy="891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1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/>
              <a:t>Координаты команды проекта</a:t>
            </a:r>
            <a:endParaRPr sz="3600"/>
          </a:p>
        </p:txBody>
      </p:sp>
      <p:sp>
        <p:nvSpPr>
          <p:cNvPr id="317" name="Google Shape;317;p55"/>
          <p:cNvSpPr txBox="1"/>
          <p:nvPr/>
        </p:nvSpPr>
        <p:spPr>
          <a:xfrm>
            <a:off x="552988" y="3002275"/>
            <a:ext cx="2268600" cy="205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25" tIns="41450" rIns="82925" bIns="41450" anchor="t" anchorCtr="0">
            <a:norm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b="1" dirty="0">
                <a:solidFill>
                  <a:srgbClr val="7F7F7F"/>
                </a:solidFill>
              </a:rPr>
              <a:t>Кутявина Ульяна</a:t>
            </a:r>
            <a:r>
              <a:rPr lang="ru" sz="1300" b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ru" sz="1300" b="1" dirty="0">
                <a:solidFill>
                  <a:srgbClr val="7F7F7F"/>
                </a:solidFill>
              </a:rPr>
              <a:t>89128509412</a:t>
            </a:r>
            <a:r>
              <a:rPr lang="ru" sz="1300" b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endParaRPr sz="1300"/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b="1" dirty="0">
                <a:solidFill>
                  <a:srgbClr val="1604FA"/>
                </a:solidFill>
              </a:rPr>
              <a:t>ukutyavina2005@mail.ru</a:t>
            </a:r>
            <a:r>
              <a:rPr lang="ru" sz="1300" b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endParaRPr sz="1300"/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b="1" dirty="0">
                <a:solidFill>
                  <a:srgbClr val="7F7F7F"/>
                </a:solidFill>
              </a:rPr>
              <a:t>https://t.me/ffinyver</a:t>
            </a:r>
            <a:endParaRPr sz="13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04800" marR="0" lvl="0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endParaRPr sz="1300" b="1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8" name="Google Shape;318;p55" descr="Emoticon с сотовым телефоном Иллюстрация вектора - иллюстрации  насчитывающей передвижно, человек: 2677446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74868" y="1328263"/>
            <a:ext cx="1622254" cy="1350168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55"/>
          <p:cNvSpPr txBox="1"/>
          <p:nvPr/>
        </p:nvSpPr>
        <p:spPr>
          <a:xfrm>
            <a:off x="6531524" y="2947513"/>
            <a:ext cx="2009842" cy="2052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25" tIns="41450" rIns="82925" bIns="41450" anchor="t" anchorCtr="0">
            <a:norm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b="1" dirty="0">
                <a:solidFill>
                  <a:srgbClr val="7F7F7F"/>
                </a:solidFill>
              </a:rPr>
              <a:t>Обухов Илья, </a:t>
            </a:r>
            <a:endParaRPr sz="1300" b="1">
              <a:solidFill>
                <a:srgbClr val="7F7F7F"/>
              </a:solidFill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b="1" dirty="0">
                <a:solidFill>
                  <a:srgbClr val="7F7F7F"/>
                </a:solidFill>
              </a:rPr>
              <a:t>8950814578</a:t>
            </a:r>
            <a:endParaRPr sz="1300" b="1">
              <a:solidFill>
                <a:srgbClr val="7F7F7F"/>
              </a:solidFill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b="1" dirty="0">
                <a:solidFill>
                  <a:srgbClr val="666666"/>
                </a:solidFill>
                <a:uFill>
                  <a:noFill/>
                </a:uFill>
                <a:hlinkClick r:id="rId5"/>
              </a:rPr>
              <a:t>fifa.dragonlore@gmail.com</a:t>
            </a:r>
            <a:r>
              <a:rPr lang="ru" sz="1300" b="1" dirty="0">
                <a:solidFill>
                  <a:srgbClr val="666666"/>
                </a:solidFill>
              </a:rPr>
              <a:t>,</a:t>
            </a:r>
            <a:endParaRPr sz="1300" b="1">
              <a:solidFill>
                <a:srgbClr val="666666"/>
              </a:solidFill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b="1" dirty="0">
                <a:solidFill>
                  <a:srgbClr val="7F7F7F"/>
                </a:solidFill>
              </a:rPr>
              <a:t>https://vk.com/g1nder</a:t>
            </a:r>
            <a:endParaRPr sz="1300" b="1">
              <a:solidFill>
                <a:srgbClr val="7F7F7F"/>
              </a:solidFill>
            </a:endParaRPr>
          </a:p>
        </p:txBody>
      </p:sp>
      <p:sp>
        <p:nvSpPr>
          <p:cNvPr id="320" name="Google Shape;320;p55"/>
          <p:cNvSpPr txBox="1"/>
          <p:nvPr/>
        </p:nvSpPr>
        <p:spPr>
          <a:xfrm>
            <a:off x="3575450" y="2947525"/>
            <a:ext cx="25377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25" tIns="41450" rIns="82925" bIns="41450" anchor="t" anchorCtr="0">
            <a:norm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b="1" dirty="0">
                <a:solidFill>
                  <a:srgbClr val="7F7F7F"/>
                </a:solidFill>
              </a:rPr>
              <a:t>Романова Мария,</a:t>
            </a:r>
            <a:endParaRPr sz="1300" b="1">
              <a:solidFill>
                <a:srgbClr val="7F7F7F"/>
              </a:solidFill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b="1" dirty="0">
                <a:solidFill>
                  <a:srgbClr val="7F7F7F"/>
                </a:solidFill>
              </a:rPr>
              <a:t>89120110329,</a:t>
            </a:r>
            <a:endParaRPr sz="1300" b="1">
              <a:solidFill>
                <a:srgbClr val="7F7F7F"/>
              </a:solidFill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b="1" dirty="0">
                <a:solidFill>
                  <a:schemeClr val="tx1">
                    <a:lumMod val="50000"/>
                    <a:lumOff val="50000"/>
                  </a:schemeClr>
                </a:solidFill>
                <a:uFill>
                  <a:noFill/>
                </a:uFill>
                <a:hlinkClick r:id="rId6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mary.cat.go.2040@gmail.com</a:t>
            </a:r>
            <a:r>
              <a:rPr lang="ru" sz="1300" b="1" dirty="0">
                <a:solidFill>
                  <a:srgbClr val="666666"/>
                </a:solidFill>
              </a:rPr>
              <a:t>,</a:t>
            </a:r>
            <a:endParaRPr sz="1300" b="1">
              <a:solidFill>
                <a:srgbClr val="666666"/>
              </a:solidFill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b="1" dirty="0">
                <a:solidFill>
                  <a:srgbClr val="7F7F7F"/>
                </a:solidFill>
              </a:rPr>
              <a:t>https://vk.com/itsromasha</a:t>
            </a:r>
            <a:endParaRPr sz="1300" b="1">
              <a:solidFill>
                <a:srgbClr val="7F7F7F"/>
              </a:solidFill>
            </a:endParaRPr>
          </a:p>
        </p:txBody>
      </p:sp>
      <p:pic>
        <p:nvPicPr>
          <p:cNvPr id="321" name="Google Shape;321;p5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105106" y="1381840"/>
            <a:ext cx="1317099" cy="135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5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70907" y="1241733"/>
            <a:ext cx="1632764" cy="16327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55"/>
          <p:cNvPicPr preferRelativeResize="0"/>
          <p:nvPr/>
        </p:nvPicPr>
        <p:blipFill rotWithShape="1">
          <a:blip r:embed="rId9">
            <a:alphaModFix/>
          </a:blip>
          <a:srcRect l="-1716" r="-1706"/>
          <a:stretch/>
        </p:blipFill>
        <p:spPr>
          <a:xfrm>
            <a:off x="3575452" y="1241733"/>
            <a:ext cx="2155478" cy="157043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5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480917" y="1241733"/>
            <a:ext cx="1819630" cy="15704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56"/>
          <p:cNvSpPr/>
          <p:nvPr/>
        </p:nvSpPr>
        <p:spPr>
          <a:xfrm>
            <a:off x="424843" y="3669980"/>
            <a:ext cx="4962925" cy="901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200" b="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1127</Words>
  <PresentationFormat>Экран (16:9)</PresentationFormat>
  <Paragraphs>492</Paragraphs>
  <Slides>18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Noto Sans Symbols</vt:lpstr>
      <vt:lpstr>Poppins</vt:lpstr>
      <vt:lpstr>Times New Roman</vt:lpstr>
      <vt:lpstr>Simple Light</vt:lpstr>
      <vt:lpstr>Office Theme</vt:lpstr>
      <vt:lpstr>Office Theme</vt:lpstr>
      <vt:lpstr>Слайд 1</vt:lpstr>
      <vt:lpstr>Команда проекта</vt:lpstr>
      <vt:lpstr>Слайд 3</vt:lpstr>
      <vt:lpstr>О проекте.  Что есть сейчас.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оказания услуги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 </vt:lpstr>
      <vt:lpstr>План реализации проекта</vt:lpstr>
      <vt:lpstr>Координаты команды проекта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1</cp:lastModifiedBy>
  <cp:revision>4</cp:revision>
  <dcterms:modified xsi:type="dcterms:W3CDTF">2023-12-11T16:58:04Z</dcterms:modified>
</cp:coreProperties>
</file>