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59" r:id="rId3"/>
    <p:sldId id="263" r:id="rId4"/>
    <p:sldId id="266" r:id="rId5"/>
    <p:sldId id="269" r:id="rId6"/>
    <p:sldId id="275" r:id="rId7"/>
    <p:sldId id="278" r:id="rId8"/>
    <p:sldId id="282" r:id="rId9"/>
    <p:sldId id="286" r:id="rId10"/>
    <p:sldId id="292" r:id="rId11"/>
    <p:sldId id="295" r:id="rId12"/>
    <p:sldId id="299" r:id="rId13"/>
    <p:sldId id="300" r:id="rId14"/>
    <p:sldId id="303" r:id="rId15"/>
    <p:sldId id="305" r:id="rId16"/>
    <p:sldId id="308" r:id="rId17"/>
    <p:sldId id="309" r:id="rId18"/>
  </p:sldIdLst>
  <p:sldSz cx="12192000" cy="6858000"/>
  <p:notesSz cx="12192000" cy="6858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Arial Black" panose="020B0A04020102020204" pitchFamily="3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1" roundtripDataSignature="AMtx7mgQSVqmZhEmUgE1IkTmYq1EONDr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342F19-14B0-49D4-94EB-6BEAB22F5134}">
  <a:tblStyle styleId="{96342F19-14B0-49D4-94EB-6BEAB22F513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E1AEB53-2DB1-4CD1-96DE-75DD4D6BA3A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  <a:fill>
          <a:solidFill>
            <a:srgbClr val="CDD4EA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71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7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7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4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5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5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1"/>
          <p:cNvSpPr txBox="1">
            <a:spLocks noGrp="1"/>
          </p:cNvSpPr>
          <p:nvPr>
            <p:ph type="body" idx="2"/>
          </p:nvPr>
        </p:nvSpPr>
        <p:spPr>
          <a:xfrm>
            <a:off x="839788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1"/>
          <p:cNvSpPr txBox="1">
            <a:spLocks noGrp="1"/>
          </p:cNvSpPr>
          <p:nvPr>
            <p:ph type="body" idx="4"/>
          </p:nvPr>
        </p:nvSpPr>
        <p:spPr>
          <a:xfrm>
            <a:off x="6172200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>
            <a:off x="0" y="0"/>
            <a:ext cx="12192000" cy="586836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19097" y="6091773"/>
            <a:ext cx="995423" cy="5997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536788" y="2217621"/>
            <a:ext cx="977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 Black"/>
              <a:buNone/>
            </a:pPr>
            <a:r>
              <a:rPr lang="ru-RU" sz="2000" b="0" i="0" u="none" strike="noStrike" cap="none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Мобильное приложение для записи на автомойки </a:t>
            </a:r>
            <a:r>
              <a:rPr lang="ru-RU" sz="2000" dirty="0" err="1" smtClean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Car</a:t>
            </a:r>
            <a:r>
              <a:rPr lang="ru-RU" sz="2000" dirty="0" smtClean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Helper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732731" y="3223593"/>
            <a:ext cx="1032686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Создание онлайн записи, мониторинг очереди и загруженности в реальном времени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4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115" name="Google Shape;115;p4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4"/>
            <p:cNvSpPr txBox="1"/>
            <p:nvPr/>
          </p:nvSpPr>
          <p:spPr>
            <a:xfrm>
              <a:off x="419315" y="402364"/>
              <a:ext cx="29770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ПРОФИЛЬ КОМАНДЫ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4"/>
          <p:cNvSpPr/>
          <p:nvPr/>
        </p:nvSpPr>
        <p:spPr>
          <a:xfrm>
            <a:off x="327875" y="1635760"/>
            <a:ext cx="2895600" cy="288544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08C8D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03200" dist="152400" dir="2580000" sx="79000" sy="79000" algn="ctr" rotWithShape="0">
              <a:srgbClr val="000000">
                <a:alpha val="1882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3941718" y="2124235"/>
            <a:ext cx="1956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 err="1">
                <a:solidFill>
                  <a:schemeClr val="dk1"/>
                </a:solidFill>
                <a:latin typeface="+mj-lt"/>
                <a:cs typeface="Calibri" panose="020F0502020204030204" pitchFamily="34" charset="0"/>
                <a:sym typeface="Arial"/>
              </a:rPr>
              <a:t>Афёров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j-lt"/>
                <a:cs typeface="Calibri" panose="020F0502020204030204" pitchFamily="34" charset="0"/>
                <a:sym typeface="Arial"/>
              </a:rPr>
              <a:t> Артём </a:t>
            </a:r>
            <a:r>
              <a:rPr lang="ru-RU" sz="1600" i="0" u="none" strike="noStrike" cap="none" dirty="0">
                <a:solidFill>
                  <a:schemeClr val="dk1"/>
                </a:solidFill>
                <a:latin typeface="+mj-lt"/>
                <a:cs typeface="Calibri" panose="020F0502020204030204" pitchFamily="34" charset="0"/>
                <a:sym typeface="Arial"/>
              </a:rPr>
              <a:t>Руководит</a:t>
            </a:r>
            <a:r>
              <a:rPr lang="ru-RU" sz="1600" dirty="0">
                <a:solidFill>
                  <a:schemeClr val="dk1"/>
                </a:solidFill>
                <a:latin typeface="+mj-lt"/>
                <a:cs typeface="Calibri" panose="020F0502020204030204" pitchFamily="34" charset="0"/>
              </a:rPr>
              <a:t>ель</a:t>
            </a:r>
            <a:r>
              <a:rPr lang="ru-RU" sz="1600" b="1" dirty="0">
                <a:solidFill>
                  <a:schemeClr val="dk1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chemeClr val="dk1"/>
                </a:solidFill>
                <a:latin typeface="+mj-lt"/>
                <a:cs typeface="Calibri" panose="020F0502020204030204" pitchFamily="34" charset="0"/>
              </a:rPr>
              <a:t>проекта, аналитик</a:t>
            </a:r>
            <a:r>
              <a:rPr lang="ru-RU" sz="1600" i="0" u="none" strike="noStrike" cap="none" dirty="0">
                <a:solidFill>
                  <a:schemeClr val="dk1"/>
                </a:solidFill>
                <a:latin typeface="+mj-lt"/>
                <a:cs typeface="Calibri" panose="020F0502020204030204" pitchFamily="34" charset="0"/>
                <a:sym typeface="Arial"/>
              </a:rPr>
              <a:t>   </a:t>
            </a:r>
            <a:endParaRPr sz="1600" i="0" u="none" strike="noStrike" cap="none" dirty="0">
              <a:solidFill>
                <a:schemeClr val="dk1"/>
              </a:solidFill>
              <a:latin typeface="+mj-lt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6903999" y="2124235"/>
            <a:ext cx="20619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Борисов Никита </a:t>
            </a:r>
            <a:r>
              <a:rPr lang="ru-RU" sz="1800" b="1" dirty="0">
                <a:solidFill>
                  <a:schemeClr val="dk1"/>
                </a:solidFill>
              </a:rPr>
              <a:t> </a:t>
            </a:r>
            <a:r>
              <a:rPr lang="ru-RU" sz="1600" dirty="0" smtClean="0">
                <a:solidFill>
                  <a:schemeClr val="dk1"/>
                </a:solidFill>
              </a:rPr>
              <a:t>Маркетолог</a:t>
            </a:r>
            <a:endParaRPr sz="1600" i="0" u="none" strike="noStrike" cap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9453975" y="2110520"/>
            <a:ext cx="23919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+mj-lt"/>
                <a:sym typeface="Arial"/>
              </a:rPr>
              <a:t>Кристине Иорданян </a:t>
            </a:r>
            <a:endParaRPr lang="ru-RU" sz="1800" b="1" dirty="0">
              <a:solidFill>
                <a:schemeClr val="dk1"/>
              </a:solidFill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0" u="none" strike="noStrike" cap="none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Менеджер проекта</a:t>
            </a:r>
            <a:endParaRPr sz="160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53975" y="3307771"/>
            <a:ext cx="2435826" cy="337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5961" y="3429000"/>
            <a:ext cx="2349938" cy="3133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3925" y="3443784"/>
            <a:ext cx="2068312" cy="3103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519" y="1536469"/>
            <a:ext cx="3092312" cy="30840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 txBox="1"/>
          <p:nvPr/>
        </p:nvSpPr>
        <p:spPr>
          <a:xfrm>
            <a:off x="327874" y="1319512"/>
            <a:ext cx="5768700" cy="53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Проблема: </a:t>
            </a: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Около </a:t>
            </a:r>
            <a:r>
              <a:rPr lang="ru-RU" sz="1800">
                <a:solidFill>
                  <a:schemeClr val="dk1"/>
                </a:solidFill>
              </a:rPr>
              <a:t>5</a:t>
            </a: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0% водителей тратят в среднем </a:t>
            </a:r>
            <a:r>
              <a:rPr lang="ru-RU" sz="1800">
                <a:solidFill>
                  <a:schemeClr val="dk1"/>
                </a:solidFill>
              </a:rPr>
              <a:t>1 - 1.5</a:t>
            </a: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часа на ожидание очереди на автомойку (а после могут просто не быть довольным качеством услуги). В связи с этим многие водители выбирают автомойки самообслуживания, что снижает спрос на автомойки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настоящее время эту проблему решают следующими способами: некоторые организации создают места для записи по телефону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Они неэффективны, потому что: Каждый раз нужно искать номер телефона, звонить на мойку, общаться с людьми, что занимает больше времени, не предоставляет актуальной информации в онлайн режиме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4" name="Google Shape;174;p8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175" name="Google Shape;175;p8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8"/>
            <p:cNvSpPr txBox="1"/>
            <p:nvPr/>
          </p:nvSpPr>
          <p:spPr>
            <a:xfrm>
              <a:off x="988474" y="405643"/>
              <a:ext cx="166584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ПРОБЛЕМА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8"/>
          <p:cNvSpPr/>
          <p:nvPr/>
        </p:nvSpPr>
        <p:spPr>
          <a:xfrm>
            <a:off x="6228081" y="1458410"/>
            <a:ext cx="5265580" cy="356930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08C8D6"/>
            </a:solidFill>
            <a:prstDash val="lgDash"/>
            <a:miter lim="800000"/>
            <a:headEnd type="none" w="sm" len="sm"/>
            <a:tailEnd type="none" w="sm" len="sm"/>
          </a:ln>
          <a:effectLst>
            <a:outerShdw blurRad="203200" dist="152400" dir="2580000" sx="79000" sy="79000" algn="ctr" rotWithShape="0">
              <a:srgbClr val="000000">
                <a:alpha val="1882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7243113" y="5293731"/>
            <a:ext cx="32355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Источник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ru-RU" sz="1800" dirty="0">
                <a:solidFill>
                  <a:schemeClr val="dk1"/>
                </a:solidFill>
              </a:rPr>
              <a:t> </a:t>
            </a:r>
            <a:r>
              <a:rPr lang="ru-RU" sz="1800" dirty="0" smtClean="0">
                <a:solidFill>
                  <a:schemeClr val="dk1"/>
                </a:solidFill>
              </a:rPr>
              <a:t>Созданный нами опрос студентов, а также преподавателей </a:t>
            </a:r>
            <a:r>
              <a:rPr lang="ru-RU" sz="1800" dirty="0" err="1" smtClean="0">
                <a:solidFill>
                  <a:schemeClr val="dk1"/>
                </a:solidFill>
              </a:rPr>
              <a:t>ТюмГУ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8" descr="Круговая диаграмма контур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96268" y="1966937"/>
            <a:ext cx="1790173" cy="179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8" descr="Диаграмма с подъемом контур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34824" y="1966938"/>
            <a:ext cx="1790173" cy="179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8075" y="1458400"/>
            <a:ext cx="5265577" cy="3569324"/>
          </a:xfrm>
          <a:prstGeom prst="rect">
            <a:avLst/>
          </a:prstGeom>
          <a:noFill/>
          <a:ln w="12700" cap="flat" cmpd="sng">
            <a:solidFill>
              <a:srgbClr val="08C8D6"/>
            </a:solidFill>
            <a:prstDash val="lgDash"/>
            <a:miter lim="8000"/>
            <a:headEnd type="none" w="sm" len="sm"/>
            <a:tailEnd type="none" w="sm" len="sm"/>
          </a:ln>
          <a:effectLst>
            <a:outerShdw blurRad="203200" dist="152400" dir="2580000" sx="79000" sy="79000" algn="ctr" rotWithShape="0">
              <a:srgbClr val="000000">
                <a:alpha val="1882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11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210" name="Google Shape;210;p11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1"/>
            <p:cNvSpPr/>
            <p:nvPr/>
          </p:nvSpPr>
          <p:spPr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1"/>
            <p:cNvSpPr txBox="1"/>
            <p:nvPr/>
          </p:nvSpPr>
          <p:spPr>
            <a:xfrm>
              <a:off x="452588" y="390789"/>
              <a:ext cx="31373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ЦЕЛЕВАЯ АУДИТОРИЯ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11"/>
          <p:cNvSpPr/>
          <p:nvPr/>
        </p:nvSpPr>
        <p:spPr>
          <a:xfrm>
            <a:off x="-12453808" y="0"/>
            <a:ext cx="732512" cy="93175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08C8D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03200" dist="152400" dir="2580000" sx="79000" sy="79000" algn="ctr" rotWithShape="0">
              <a:srgbClr val="000000">
                <a:alpha val="1882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1"/>
          <p:cNvSpPr txBox="1"/>
          <p:nvPr/>
        </p:nvSpPr>
        <p:spPr>
          <a:xfrm>
            <a:off x="419314" y="2981670"/>
            <a:ext cx="309938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Поместите изображение вашего типичного пользователя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1"/>
          <p:cNvSpPr txBox="1"/>
          <p:nvPr/>
        </p:nvSpPr>
        <p:spPr>
          <a:xfrm>
            <a:off x="4031773" y="1458409"/>
            <a:ext cx="6100518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Мужчины и женщины, имеющие автомобиль, умеющие пользоваться мобильным приложением для IOS, а также Android. Им нужно удобное приложение, в котором будет собрано все необходимое для анализа автомоек, поиска ближайшего шиномонтажа или автозаправки. Попасть в целевую аудиторию также могут работники такси или же пользователи каршеринга и лизинга.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https://avatars.mds.yandex.net/i?id=b0af2c3f92d880d0ba2ba210d640085a_l-5234393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7" y="1410276"/>
            <a:ext cx="3633021" cy="363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14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245" name="Google Shape;245;p14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4"/>
            <p:cNvSpPr txBox="1"/>
            <p:nvPr/>
          </p:nvSpPr>
          <p:spPr>
            <a:xfrm>
              <a:off x="794644" y="390789"/>
              <a:ext cx="22268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ИДЕЯ ПРОЕКТА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8" name="Google Shape;248;p14"/>
          <p:cNvSpPr txBox="1"/>
          <p:nvPr/>
        </p:nvSpPr>
        <p:spPr>
          <a:xfrm>
            <a:off x="327874" y="1319512"/>
            <a:ext cx="5989992" cy="283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+mj-lt"/>
                <a:sym typeface="Arial"/>
              </a:rPr>
              <a:t>Предлагаемая идея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+mj-lt"/>
                <a:sym typeface="Arial"/>
              </a:rPr>
              <a:t>: Создание мобильного приложения , где можно </a:t>
            </a:r>
            <a:r>
              <a:rPr lang="ru-RU" sz="1600" dirty="0" smtClean="0">
                <a:solidFill>
                  <a:schemeClr val="dk1"/>
                </a:solidFill>
                <a:latin typeface="+mj-lt"/>
              </a:rPr>
              <a:t>записываться на услуги автомоек и отслеживать онлайн очередь , а так же </a:t>
            </a:r>
            <a:r>
              <a:rPr lang="ru-RU" sz="1600" dirty="0" smtClean="0">
                <a:solidFill>
                  <a:schemeClr val="dk1"/>
                </a:solidFill>
                <a:latin typeface="+mj-lt"/>
              </a:rPr>
              <a:t>знакомиться </a:t>
            </a:r>
            <a:r>
              <a:rPr lang="ru-RU" sz="1600" dirty="0" smtClean="0">
                <a:solidFill>
                  <a:schemeClr val="dk1"/>
                </a:solidFill>
                <a:latin typeface="+mj-lt"/>
              </a:rPr>
              <a:t>с отзывами и ценами компаний</a:t>
            </a:r>
            <a:endParaRPr sz="16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+mj-lt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+mj-lt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+mj-lt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+mj-lt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 smtClean="0">
                <a:solidFill>
                  <a:srgbClr val="262626"/>
                </a:solidFill>
                <a:latin typeface="+mj-lt"/>
                <a:sym typeface="Arial"/>
              </a:rPr>
              <a:t>Мы </a:t>
            </a:r>
            <a:r>
              <a:rPr lang="ru-RU" sz="1600" b="1" i="0" u="none" strike="noStrike" cap="none" dirty="0">
                <a:solidFill>
                  <a:srgbClr val="262626"/>
                </a:solidFill>
                <a:latin typeface="+mj-lt"/>
                <a:sym typeface="Arial"/>
              </a:rPr>
              <a:t>сможем </a:t>
            </a:r>
            <a:r>
              <a:rPr lang="ru-RU" sz="1600" b="0" i="0" u="none" strike="noStrike" cap="none" dirty="0">
                <a:solidFill>
                  <a:srgbClr val="262626"/>
                </a:solidFill>
                <a:latin typeface="+mj-lt"/>
                <a:sym typeface="Arial"/>
              </a:rPr>
              <a:t>реализовать проект в период до 3-х лет, за сумму до 1 млн р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+mj-lt"/>
                <a:sym typeface="Arial"/>
              </a:rPr>
              <a:t>ублей, силами нашей команды.</a:t>
            </a:r>
            <a:endParaRPr sz="1600" b="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20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305" name="Google Shape;305;p20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20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20"/>
            <p:cNvSpPr txBox="1"/>
            <p:nvPr/>
          </p:nvSpPr>
          <p:spPr>
            <a:xfrm>
              <a:off x="542745" y="402364"/>
              <a:ext cx="27302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ПРОДУКТ ПРОЕКТА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8" name="Google Shape;308;p20"/>
          <p:cNvSpPr/>
          <p:nvPr/>
        </p:nvSpPr>
        <p:spPr>
          <a:xfrm>
            <a:off x="419314" y="1178559"/>
            <a:ext cx="4308684" cy="4282439"/>
          </a:xfrm>
          <a:prstGeom prst="rect">
            <a:avLst/>
          </a:prstGeom>
          <a:noFill/>
          <a:ln w="19050" cap="flat" cmpd="sng">
            <a:solidFill>
              <a:srgbClr val="08C8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0"/>
          <p:cNvSpPr txBox="1"/>
          <p:nvPr/>
        </p:nvSpPr>
        <p:spPr>
          <a:xfrm>
            <a:off x="6586932" y="1184100"/>
            <a:ext cx="5605068" cy="5355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Продукт: 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Приложение для мобильных телефонов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функции / возможности</a:t>
            </a:r>
            <a:r>
              <a:rPr lang="ru-RU" sz="18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</a:p>
          <a:p>
            <a:pPr lvl="0"/>
            <a:r>
              <a:rPr lang="ru-RU" sz="1800" dirty="0">
                <a:solidFill>
                  <a:schemeClr val="dk1"/>
                </a:solidFill>
              </a:rPr>
              <a:t>1)Записаться на автомойку или </a:t>
            </a:r>
            <a:r>
              <a:rPr lang="ru-RU" sz="1800" dirty="0" err="1">
                <a:solidFill>
                  <a:schemeClr val="dk1"/>
                </a:solidFill>
              </a:rPr>
              <a:t>шиномонтаж</a:t>
            </a:r>
            <a:endParaRPr lang="ru-RU" sz="1800" dirty="0">
              <a:solidFill>
                <a:schemeClr val="dk1"/>
              </a:solidFill>
            </a:endParaRPr>
          </a:p>
          <a:p>
            <a:pPr lvl="0"/>
            <a:r>
              <a:rPr lang="ru-RU" sz="1800" dirty="0">
                <a:solidFill>
                  <a:schemeClr val="dk1"/>
                </a:solidFill>
              </a:rPr>
              <a:t>2) Узнать загруженность различных организаций</a:t>
            </a:r>
            <a:endParaRPr lang="ru-RU" sz="1800" dirty="0"/>
          </a:p>
          <a:p>
            <a:pPr lvl="0"/>
            <a:r>
              <a:rPr lang="ru-RU" sz="1800" dirty="0">
                <a:solidFill>
                  <a:schemeClr val="dk1"/>
                </a:solidFill>
              </a:rPr>
              <a:t>3) Посмотреть цены на услуги, а также посмотреть местонахождения ближайших моек и шиномонтажа и их визуализацию</a:t>
            </a:r>
            <a:endParaRPr lang="ru-RU" sz="1800" dirty="0"/>
          </a:p>
          <a:p>
            <a:pPr lvl="0"/>
            <a:r>
              <a:rPr lang="ru-RU" sz="1800" dirty="0">
                <a:solidFill>
                  <a:schemeClr val="dk1"/>
                </a:solidFill>
              </a:rPr>
              <a:t>4) Прочитать отзывы клиентов</a:t>
            </a:r>
            <a:endParaRPr lang="ru-RU" sz="1800" dirty="0"/>
          </a:p>
          <a:p>
            <a:pPr lvl="0"/>
            <a:r>
              <a:rPr lang="ru-RU" sz="1800" dirty="0">
                <a:solidFill>
                  <a:schemeClr val="dk1"/>
                </a:solidFill>
              </a:rPr>
              <a:t>5) Получить лучший сервис( некоторые работники данных предприятий могут забирать машину прямо из дома: делать услуги и привозить машину обратно)</a:t>
            </a:r>
            <a:endParaRPr lang="ru-RU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Сценарий использования: </a:t>
            </a:r>
            <a:endParaRPr sz="1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1) </a:t>
            </a:r>
            <a:r>
              <a:rPr lang="ru-RU" sz="1800" dirty="0" smtClean="0"/>
              <a:t>Выбор подходящей организации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      2) Запись на услугу, отслеживание онлайн очереди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 </a:t>
            </a:r>
            <a:r>
              <a:rPr lang="ru-RU" sz="1800" dirty="0" smtClean="0"/>
              <a:t>     3) Оценка качества услуги</a:t>
            </a:r>
            <a:endParaRPr dirty="0"/>
          </a:p>
        </p:txBody>
      </p:sp>
      <p:pic>
        <p:nvPicPr>
          <p:cNvPr id="310" name="Google Shape;31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27760"/>
            <a:ext cx="6068291" cy="4883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23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343" name="Google Shape;343;p23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23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23"/>
            <p:cNvSpPr txBox="1"/>
            <p:nvPr/>
          </p:nvSpPr>
          <p:spPr>
            <a:xfrm>
              <a:off x="542745" y="402364"/>
              <a:ext cx="198644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ТЕХНОЛОГИЯ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6" name="Google Shape;346;p23"/>
          <p:cNvSpPr txBox="1"/>
          <p:nvPr/>
        </p:nvSpPr>
        <p:spPr>
          <a:xfrm>
            <a:off x="713682" y="1208116"/>
            <a:ext cx="6019626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Преимущества нашего проекта заключатся в том , что потребитель может одним приложением закрыть все потребности в обслуживании своего авто , начиная от </a:t>
            </a:r>
            <a:r>
              <a:rPr lang="ru-RU" sz="1600" b="1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записи на мойки 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, заканчивая </a:t>
            </a:r>
            <a:r>
              <a:rPr lang="ru-RU" sz="1600" b="1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сложным техническим обслуживанием авто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. </a:t>
            </a:r>
            <a:r>
              <a:rPr lang="ru-RU" sz="1600" dirty="0" smtClean="0">
                <a:latin typeface="+mj-lt"/>
              </a:rPr>
              <a:t>Помимо этого, у нас</a:t>
            </a:r>
            <a:r>
              <a:rPr lang="ru-RU" sz="1600" b="0" i="0" u="none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 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будет оперативная техническая поддержка клиентов , сбор обратной связи и простой интерфейс. Таким образом наше приложение объединить множество сервисов в одном месте. </a:t>
            </a:r>
            <a:endParaRPr sz="16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В дальнейшем мы будем развиваться , добавлять автосервисы, </a:t>
            </a:r>
            <a:r>
              <a:rPr lang="ru-RU" sz="1600" b="0" i="0" u="none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заправки и карту парковок с функцией онлайн оплаты, 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навигатор.</a:t>
            </a:r>
            <a:endParaRPr sz="16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27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383" name="Google Shape;383;p27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27"/>
            <p:cNvSpPr/>
            <p:nvPr/>
          </p:nvSpPr>
          <p:spPr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27"/>
            <p:cNvSpPr txBox="1"/>
            <p:nvPr/>
          </p:nvSpPr>
          <p:spPr>
            <a:xfrm>
              <a:off x="542745" y="402364"/>
              <a:ext cx="35541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КОНКУРЕНТНЫЙ АНАЛИЗ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386" name="Google Shape;386;p27"/>
          <p:cNvGraphicFramePr/>
          <p:nvPr>
            <p:extLst>
              <p:ext uri="{D42A27DB-BD31-4B8C-83A1-F6EECF244321}">
                <p14:modId xmlns:p14="http://schemas.microsoft.com/office/powerpoint/2010/main" val="851223486"/>
              </p:ext>
            </p:extLst>
          </p:nvPr>
        </p:nvGraphicFramePr>
        <p:xfrm>
          <a:off x="628073" y="1253670"/>
          <a:ext cx="11185250" cy="3579700"/>
        </p:xfrm>
        <a:graphic>
          <a:graphicData uri="http://schemas.openxmlformats.org/drawingml/2006/table">
            <a:tbl>
              <a:tblPr>
                <a:noFill/>
                <a:tableStyleId>{96342F19-14B0-49D4-94EB-6BEAB22F5134}</a:tableStyleId>
              </a:tblPr>
              <a:tblGrid>
                <a:gridCol w="164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0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Критерии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Наше приложение Car Helper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ГИС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Яндекс карты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</a:t>
                      </a:r>
                      <a:r>
                        <a:rPr lang="en-US" sz="1400" b="1" i="0" u="none" strike="noStrike" cap="none" dirty="0" smtClean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</a:t>
                      </a:r>
                      <a:r>
                        <a:rPr lang="ru-RU" sz="1400" b="1" i="0" u="none" strike="noStrike" cap="none" dirty="0" err="1" smtClean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ay</a:t>
                      </a:r>
                      <a:r>
                        <a:rPr lang="en-US" sz="1400" b="1" i="0" u="none" strike="noStrike" cap="none" dirty="0" smtClean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&amp;</a:t>
                      </a:r>
                      <a:r>
                        <a:rPr lang="ru-RU" sz="1400" b="1" i="0" u="none" strike="noStrike" cap="none" dirty="0" err="1" smtClean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Wash</a:t>
                      </a:r>
                      <a:r>
                        <a:rPr lang="ru-RU" sz="1400" b="1" i="0" u="none" strike="noStrike" cap="none" dirty="0" smtClean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»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Функционал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Отслеживание очереди, возможность оплаты и записи, визуализация, отзывы, локация, широкий выбор 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Наличие отзывов и локации, но не всех автомоек и шиномонтажек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Наличие отзывов и локации, но не всех автомоек и шиномонтажек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Оплата и запись только определённых автомоек самообслуживания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0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Дизайн</a:t>
                      </a:r>
                      <a:endParaRPr sz="18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Гармоничный, легкий на восприятие дизайн, не броский шрифт, удобный в использовании.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Легкий на восприятие, наличие построения предстоящего пути, удобный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Легкий на восприятие, наличие построения предстоящего пути, удобный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Неудобен и сложен в использовании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Возможность записи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Можно записаться онлайн в приложении и отследить кол-во свободных мест, напоминание о предстоящей записи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Указаны номера телефонов, и для записи нужно звонить 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Указаны номера телефонов, и для записи нужно звонить 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 возможности записи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7" name="Google Shape;387;p27"/>
          <p:cNvSpPr txBox="1"/>
          <p:nvPr/>
        </p:nvSpPr>
        <p:spPr>
          <a:xfrm>
            <a:off x="442947" y="4529754"/>
            <a:ext cx="412531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7"/>
          <p:cNvSpPr txBox="1"/>
          <p:nvPr/>
        </p:nvSpPr>
        <p:spPr>
          <a:xfrm>
            <a:off x="-97923" y="4606028"/>
            <a:ext cx="7183479" cy="366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27"/>
          <p:cNvSpPr txBox="1"/>
          <p:nvPr/>
        </p:nvSpPr>
        <p:spPr>
          <a:xfrm>
            <a:off x="442947" y="5762643"/>
            <a:ext cx="412531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7"/>
          <p:cNvSpPr txBox="1"/>
          <p:nvPr/>
        </p:nvSpPr>
        <p:spPr>
          <a:xfrm>
            <a:off x="4884539" y="4562316"/>
            <a:ext cx="412531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27"/>
          <p:cNvSpPr txBox="1"/>
          <p:nvPr/>
        </p:nvSpPr>
        <p:spPr>
          <a:xfrm>
            <a:off x="5921428" y="5591318"/>
            <a:ext cx="4125319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99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7"/>
          <p:cNvSpPr txBox="1"/>
          <p:nvPr/>
        </p:nvSpPr>
        <p:spPr>
          <a:xfrm>
            <a:off x="542745" y="4930728"/>
            <a:ext cx="6116673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Уникальность нашего проекта</a:t>
            </a:r>
            <a:r>
              <a:rPr lang="ru-RU" sz="1400" b="0" i="0" u="sng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b="0" i="0" u="none" strike="noStrike" cap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+mj-lt"/>
              </a:rPr>
              <a:t>1) Запись на автомойку в приложении.</a:t>
            </a:r>
            <a:endParaRPr dirty="0">
              <a:latin typeface="+mj-lt"/>
            </a:endParaRPr>
          </a:p>
          <a:p>
            <a:pPr marL="0" marR="0" lvl="0" indent="0" algn="l" rtl="0">
              <a:spcBef>
                <a:spcPts val="599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+mj-lt"/>
              </a:rPr>
              <a:t>2</a:t>
            </a:r>
            <a:r>
              <a:rPr lang="ru-RU" sz="1400" b="0" i="0" u="none" strike="noStrike" cap="none" dirty="0" smtClean="0">
                <a:solidFill>
                  <a:schemeClr val="dk1"/>
                </a:solidFill>
                <a:latin typeface="+mj-lt"/>
                <a:sym typeface="Arial"/>
              </a:rPr>
              <a:t>) 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+mj-lt"/>
                <a:sym typeface="Arial"/>
              </a:rPr>
              <a:t>Дистанционная оплата мойки и </a:t>
            </a:r>
            <a:r>
              <a:rPr lang="ru-RU" sz="1400" b="0" i="0" u="none" strike="noStrike" cap="none" dirty="0" smtClean="0">
                <a:solidFill>
                  <a:schemeClr val="dk1"/>
                </a:solidFill>
                <a:latin typeface="+mj-lt"/>
                <a:sym typeface="Arial"/>
              </a:rPr>
              <a:t>автосервисов.</a:t>
            </a:r>
            <a:endParaRPr dirty="0">
              <a:latin typeface="+mj-lt"/>
            </a:endParaRPr>
          </a:p>
          <a:p>
            <a:pPr marL="0" marR="0" lvl="0" indent="0" algn="l" rtl="0">
              <a:spcBef>
                <a:spcPts val="599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+mj-lt"/>
              </a:rPr>
              <a:t>3</a:t>
            </a:r>
            <a:r>
              <a:rPr lang="ru-RU" sz="1400" b="0" i="0" u="none" strike="noStrike" cap="none" dirty="0" smtClean="0">
                <a:solidFill>
                  <a:schemeClr val="dk1"/>
                </a:solidFill>
                <a:latin typeface="+mj-lt"/>
                <a:sym typeface="Arial"/>
              </a:rPr>
              <a:t>) Отзывы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+mj-lt"/>
                <a:sym typeface="Arial"/>
              </a:rPr>
              <a:t>, фото, цены, краткая информация , </a:t>
            </a:r>
            <a:r>
              <a:rPr lang="ru-RU" sz="1400" b="0" i="0" u="none" strike="noStrike" cap="none" dirty="0" smtClean="0">
                <a:solidFill>
                  <a:schemeClr val="dk1"/>
                </a:solidFill>
                <a:latin typeface="+mj-lt"/>
                <a:sym typeface="Arial"/>
              </a:rPr>
              <a:t>расположение.</a:t>
            </a:r>
            <a:endParaRPr dirty="0">
              <a:latin typeface="+mj-lt"/>
            </a:endParaRPr>
          </a:p>
          <a:p>
            <a:pPr marL="0" marR="0" lvl="0" indent="0" algn="l" rtl="0">
              <a:spcBef>
                <a:spcPts val="599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4</a:t>
            </a:r>
            <a:r>
              <a:rPr lang="ru-RU" sz="1400" b="0" i="0" u="none" strike="noStrike" cap="none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) Подбор 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услуг на основе </a:t>
            </a:r>
            <a:r>
              <a:rPr lang="ru-RU" sz="1400" b="0" i="0" u="none" strike="noStrike" cap="none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предыдущих </a:t>
            </a:r>
            <a:r>
              <a:rPr lang="ru-RU" sz="1400" b="0" i="0" u="none" strike="noStrike" cap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записей на </a:t>
            </a:r>
            <a:r>
              <a:rPr lang="ru-RU" sz="1400" b="0" i="0" u="none" strike="noStrike" cap="none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услуги.</a:t>
            </a:r>
            <a:endParaRPr sz="1400" b="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oogle Shape;429;p31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430" name="Google Shape;430;p31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31"/>
            <p:cNvSpPr/>
            <p:nvPr/>
          </p:nvSpPr>
          <p:spPr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1"/>
            <p:cNvSpPr txBox="1"/>
            <p:nvPr/>
          </p:nvSpPr>
          <p:spPr>
            <a:xfrm>
              <a:off x="542745" y="402364"/>
              <a:ext cx="296747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ГИПОТЕЗЫ ПРОЕКТА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3" name="Google Shape;433;p31"/>
          <p:cNvSpPr txBox="1"/>
          <p:nvPr/>
        </p:nvSpPr>
        <p:spPr>
          <a:xfrm>
            <a:off x="419313" y="1178559"/>
            <a:ext cx="5610467" cy="390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Гипотеза:</a:t>
            </a:r>
            <a:endParaRPr sz="1800" b="1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ru-RU" sz="1600" b="0" i="0" u="none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Около 50% людей тратят в ожидании очереди на автомойке не  менее 1 часа своего свободного времени.</a:t>
            </a:r>
            <a:endParaRPr sz="16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Способ проверки:</a:t>
            </a:r>
            <a:endParaRPr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В нашем приложении мы сравним сколько времени занимает цикл от записи мойки до конечного результата и сравним со средним временем ожидания в очереди .  Вместе с этим мы будем проводить опрос у владельцев </a:t>
            </a:r>
            <a:r>
              <a:rPr lang="ru-RU" sz="1600" b="0" i="0" u="none" strike="noStrike" cap="none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мойки и их клиентов 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на сколько сильно возрастет их доход </a:t>
            </a:r>
            <a:r>
              <a:rPr lang="ru-RU" sz="1600" b="0" i="0" u="none" strike="noStrike" cap="none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и сократится время ожидания после 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внедрения нашего приложения</a:t>
            </a:r>
            <a:endParaRPr sz="1600" b="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Целевое количество респондентов: 50</a:t>
            </a:r>
            <a:endParaRPr sz="1800" b="1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31"/>
          <p:cNvSpPr/>
          <p:nvPr/>
        </p:nvSpPr>
        <p:spPr>
          <a:xfrm>
            <a:off x="6096000" y="1178560"/>
            <a:ext cx="5049520" cy="5130800"/>
          </a:xfrm>
          <a:prstGeom prst="rect">
            <a:avLst/>
          </a:prstGeom>
          <a:noFill/>
          <a:ln w="12700" cap="flat" cmpd="sng">
            <a:solidFill>
              <a:srgbClr val="08C8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1"/>
          <p:cNvSpPr txBox="1"/>
          <p:nvPr/>
        </p:nvSpPr>
        <p:spPr>
          <a:xfrm>
            <a:off x="6379938" y="1412239"/>
            <a:ext cx="4675989" cy="3354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Вопросы для опроса / интервью: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sym typeface="Arial"/>
              </a:rPr>
              <a:t>1) Как изменился ваш доход после внедрения нашего приложения?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sym typeface="Arial"/>
              </a:rPr>
              <a:t>2) На сколько сильно по времени ожидания сократилась живая очередь?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sym typeface="Arial"/>
              </a:rPr>
              <a:t>3) На сколько сильно упростило работу самой организации?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sym typeface="Arial"/>
              </a:rPr>
              <a:t>4) Как много новых клиентов у вас появилось?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sym typeface="Arial"/>
              </a:rPr>
              <a:t>5) На сколько реже люди стали пользоваться мойками самообслуживания</a:t>
            </a:r>
            <a:r>
              <a:rPr lang="ru-RU" sz="1600" b="0" i="0" u="none" strike="noStrike" cap="none" dirty="0" smtClean="0">
                <a:solidFill>
                  <a:srgbClr val="000000"/>
                </a:solidFill>
                <a:sym typeface="Arial"/>
              </a:rPr>
              <a:t>?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ea typeface="Calibri"/>
              </a:rPr>
              <a:t>6) Какое количество времени в среднем вы тратите в очереди на автомойке?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" name="Google Shape;490;p37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491" name="Google Shape;491;p37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37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37"/>
            <p:cNvSpPr txBox="1"/>
            <p:nvPr/>
          </p:nvSpPr>
          <p:spPr>
            <a:xfrm>
              <a:off x="804836" y="402364"/>
              <a:ext cx="22060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ОБЪЁМ РЫНКА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4" name="Google Shape;494;p37"/>
          <p:cNvSpPr txBox="1"/>
          <p:nvPr/>
        </p:nvSpPr>
        <p:spPr>
          <a:xfrm>
            <a:off x="325120" y="1209039"/>
            <a:ext cx="671723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0" i="0" u="none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Несмотря на существующих прямых и косвенных конкурентов, таких как «2Гис», «Яндекс карты», а также «</a:t>
            </a:r>
            <a:r>
              <a:rPr lang="en-US" sz="1600" dirty="0" err="1" smtClean="0">
                <a:latin typeface="+mj-lt"/>
              </a:rPr>
              <a:t>Pay&amp;Wash</a:t>
            </a:r>
            <a:r>
              <a:rPr lang="ru-RU" sz="1600" dirty="0" smtClean="0">
                <a:latin typeface="+mj-lt"/>
              </a:rPr>
              <a:t>»</a:t>
            </a:r>
            <a:r>
              <a:rPr lang="ru-RU" sz="1600" b="0" i="0" u="none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 , мы планируем и стремимся занять 85% рынка за счет того, что на рынке города Тюмени нет подобных приложений.</a:t>
            </a:r>
            <a:endParaRPr sz="1600" b="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40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523" name="Google Shape;523;p40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40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40"/>
            <p:cNvSpPr txBox="1"/>
            <p:nvPr/>
          </p:nvSpPr>
          <p:spPr>
            <a:xfrm>
              <a:off x="674992" y="402364"/>
              <a:ext cx="24657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БИЗНЕС-МОДЕЛЬ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6" name="Google Shape;526;p40"/>
          <p:cNvSpPr txBox="1"/>
          <p:nvPr/>
        </p:nvSpPr>
        <p:spPr>
          <a:xfrm>
            <a:off x="294438" y="1218775"/>
            <a:ext cx="6740100" cy="2490641"/>
          </a:xfrm>
          <a:prstGeom prst="rect">
            <a:avLst/>
          </a:prstGeom>
          <a:noFill/>
          <a:ln w="9525" cap="flat" cmpd="sng">
            <a:solidFill>
              <a:srgbClr val="08C8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0" i="0" u="sng" strike="noStrike" cap="none" dirty="0">
                <a:solidFill>
                  <a:srgbClr val="000000"/>
                </a:solidFill>
                <a:latin typeface="+mj-lt"/>
                <a:sym typeface="Arial"/>
              </a:rPr>
              <a:t>Модель монетизации:</a:t>
            </a:r>
            <a:endParaRPr sz="1600" b="1" u="sng" dirty="0">
              <a:solidFill>
                <a:srgbClr val="222222"/>
              </a:solidFill>
              <a:highlight>
                <a:srgbClr val="FFFFFF"/>
              </a:highlight>
              <a:latin typeface="+mj-l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Наше </a:t>
            </a: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приложение способствует увеличению клиентской базы на автомойках, за что мы  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берем с этого фиксированную ставку в виде </a:t>
            </a: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2% 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от чека с организации</a:t>
            </a:r>
            <a:endParaRPr sz="19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0" i="0" u="sng" strike="noStrike" cap="none" dirty="0">
                <a:solidFill>
                  <a:srgbClr val="000000"/>
                </a:solidFill>
                <a:latin typeface="+mj-lt"/>
                <a:sym typeface="Arial"/>
              </a:rPr>
              <a:t>Стоимость и </a:t>
            </a:r>
            <a:r>
              <a:rPr lang="ru-RU" sz="1600" b="0" i="0" u="sng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регулярность:</a:t>
            </a:r>
            <a:endParaRPr lang="ru-RU" sz="1600" b="1" u="sng" dirty="0">
              <a:solidFill>
                <a:srgbClr val="222222"/>
              </a:solidFill>
              <a:highlight>
                <a:srgbClr val="FFFFFF"/>
              </a:highlight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Реклама 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в приложении (1 просмотр - </a:t>
            </a: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2р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), продажа первых страниц для организации ( 10000р - неделя)</a:t>
            </a:r>
            <a:endParaRPr sz="1900" dirty="0"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0" i="0" u="sng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Основные </a:t>
            </a:r>
            <a:r>
              <a:rPr lang="ru-RU" sz="1600" b="0" i="0" u="sng" strike="noStrike" cap="none" dirty="0">
                <a:solidFill>
                  <a:srgbClr val="000000"/>
                </a:solidFill>
                <a:latin typeface="+mj-lt"/>
                <a:sym typeface="Arial"/>
              </a:rPr>
              <a:t>каналы </a:t>
            </a:r>
            <a:r>
              <a:rPr lang="ru-RU" sz="1600" b="0" i="0" u="sng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сбыта:</a:t>
            </a:r>
            <a:endParaRPr lang="ru-RU" sz="1600" b="1" u="sng" dirty="0">
              <a:solidFill>
                <a:srgbClr val="222222"/>
              </a:solidFill>
              <a:highlight>
                <a:srgbClr val="FFFFFF"/>
              </a:highlight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Планируем </a:t>
            </a:r>
            <a:r>
              <a:rPr lang="ru-RU" sz="1200" b="1" dirty="0" smtClean="0">
                <a:latin typeface="+mj-lt"/>
              </a:rPr>
              <a:t>продавать </a:t>
            </a:r>
            <a:r>
              <a:rPr lang="ru-RU" sz="1200" b="1" dirty="0">
                <a:latin typeface="+mj-lt"/>
              </a:rPr>
              <a:t>продукт на площадке </a:t>
            </a:r>
            <a:r>
              <a:rPr lang="ru-RU" sz="1200" b="1" dirty="0" err="1">
                <a:latin typeface="+mj-lt"/>
              </a:rPr>
              <a:t>AppStore</a:t>
            </a:r>
            <a:r>
              <a:rPr lang="ru-RU" sz="1200" b="1" dirty="0">
                <a:latin typeface="+mj-lt"/>
              </a:rPr>
              <a:t> и </a:t>
            </a:r>
            <a:r>
              <a:rPr lang="ru-RU" sz="1200" b="1" dirty="0" err="1">
                <a:latin typeface="+mj-lt"/>
              </a:rPr>
              <a:t>PlayMarket</a:t>
            </a:r>
            <a:endParaRPr sz="1200" b="1" i="0" u="none" strike="noStrike" cap="none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27" name="Google Shape;527;p40"/>
          <p:cNvSpPr txBox="1"/>
          <p:nvPr/>
        </p:nvSpPr>
        <p:spPr>
          <a:xfrm>
            <a:off x="325120" y="3861120"/>
            <a:ext cx="6678600" cy="2756099"/>
          </a:xfrm>
          <a:prstGeom prst="rect">
            <a:avLst/>
          </a:prstGeom>
          <a:noFill/>
          <a:ln w="9525" cap="flat" cmpd="sng">
            <a:solidFill>
              <a:srgbClr val="08C8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Маркетинг и продвижение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0" i="0" u="sng" strike="noStrike" cap="none" dirty="0">
                <a:solidFill>
                  <a:srgbClr val="000000"/>
                </a:solidFill>
                <a:latin typeface="+mj-lt"/>
                <a:sym typeface="Arial"/>
              </a:rPr>
              <a:t>Ценностное предложение</a:t>
            </a:r>
            <a:r>
              <a:rPr lang="ru-RU" sz="1600" b="0" i="0" u="sng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Наша 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ценность в том , что мы приводим новых клиентов в организации. За счет формирования большого количества предложения в одном приложении. Мы упрощаем систему очереди , повышаем сервис , сокращаем простои, в следствие повышаем эффективность бизнеса</a:t>
            </a:r>
            <a:endParaRPr sz="20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0" i="0" u="sng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Основные </a:t>
            </a:r>
            <a:r>
              <a:rPr lang="ru-RU" sz="1600" b="0" i="0" u="sng" strike="noStrike" cap="none" dirty="0">
                <a:solidFill>
                  <a:srgbClr val="000000"/>
                </a:solidFill>
                <a:latin typeface="+mj-lt"/>
                <a:sym typeface="Arial"/>
              </a:rPr>
              <a:t>каналы взаимодействия с </a:t>
            </a:r>
            <a:r>
              <a:rPr lang="ru-RU" sz="1600" b="0" i="0" u="sng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пользователем:</a:t>
            </a:r>
            <a:endParaRPr lang="ru-RU" sz="1600" b="1" u="sng" dirty="0">
              <a:solidFill>
                <a:srgbClr val="222222"/>
              </a:solidFill>
              <a:highlight>
                <a:srgbClr val="FFFFFF"/>
              </a:highlight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Реклама 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в интернете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  <a:latin typeface="+mj-l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Реклама 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на самих мойках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9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40"/>
          <p:cNvSpPr txBox="1"/>
          <p:nvPr/>
        </p:nvSpPr>
        <p:spPr>
          <a:xfrm>
            <a:off x="7426959" y="2992367"/>
            <a:ext cx="4268700" cy="1769675"/>
          </a:xfrm>
          <a:prstGeom prst="rect">
            <a:avLst/>
          </a:prstGeom>
          <a:noFill/>
          <a:ln w="9525" cap="flat" cmpd="sng">
            <a:solidFill>
              <a:srgbClr val="08C8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1800" b="1" i="0" u="none" strike="noStrike" cap="none" dirty="0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Партнёры: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300" b="1" dirty="0">
                <a:latin typeface="+mj-lt"/>
              </a:rPr>
              <a:t>Наши партнёры - все мойки в </a:t>
            </a:r>
            <a:r>
              <a:rPr lang="ru-RU" sz="1300" b="1" dirty="0" smtClean="0">
                <a:latin typeface="+mj-lt"/>
              </a:rPr>
              <a:t>городе, такие как «Лидер», «</a:t>
            </a:r>
            <a:r>
              <a:rPr lang="ru-RU" sz="1300" b="1" dirty="0" err="1" smtClean="0">
                <a:latin typeface="+mj-lt"/>
              </a:rPr>
              <a:t>Астерион</a:t>
            </a:r>
            <a:r>
              <a:rPr lang="ru-RU" sz="1300" b="1" dirty="0" smtClean="0">
                <a:latin typeface="+mj-lt"/>
              </a:rPr>
              <a:t>», «</a:t>
            </a:r>
            <a:r>
              <a:rPr lang="en-US" sz="1300" b="1" dirty="0" smtClean="0">
                <a:latin typeface="+mj-lt"/>
              </a:rPr>
              <a:t>Moretti Studio</a:t>
            </a:r>
            <a:r>
              <a:rPr lang="ru-RU" sz="1300" b="1" dirty="0" smtClean="0">
                <a:latin typeface="+mj-lt"/>
              </a:rPr>
              <a:t>», «Форсаж», «Престиж», «</a:t>
            </a:r>
            <a:r>
              <a:rPr lang="ru-RU" sz="1300" b="1" dirty="0" err="1" smtClean="0">
                <a:latin typeface="+mj-lt"/>
              </a:rPr>
              <a:t>Акватик</a:t>
            </a:r>
            <a:r>
              <a:rPr lang="ru-RU" sz="1300" b="1" dirty="0" smtClean="0">
                <a:latin typeface="+mj-lt"/>
              </a:rPr>
              <a:t>», «Нептун» и </a:t>
            </a:r>
            <a:r>
              <a:rPr lang="ru-RU" sz="1300" b="1" dirty="0" err="1" smtClean="0">
                <a:latin typeface="+mj-lt"/>
              </a:rPr>
              <a:t>тд</a:t>
            </a:r>
            <a:r>
              <a:rPr lang="ru-RU" sz="1300" b="1" dirty="0" smtClean="0">
                <a:latin typeface="+mj-lt"/>
              </a:rPr>
              <a:t>.</a:t>
            </a:r>
            <a:endParaRPr lang="ru-RU" sz="1300" b="1" dirty="0"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endParaRPr sz="1300" b="1" i="0" u="none" strike="noStrike" cap="none" dirty="0">
              <a:solidFill>
                <a:srgbClr val="000000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" name="Google Shape;563;p44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564" name="Google Shape;564;p44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44"/>
            <p:cNvSpPr/>
            <p:nvPr/>
          </p:nvSpPr>
          <p:spPr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44"/>
            <p:cNvSpPr txBox="1"/>
            <p:nvPr/>
          </p:nvSpPr>
          <p:spPr>
            <a:xfrm>
              <a:off x="492113" y="402364"/>
              <a:ext cx="423385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РЕСУРСЫ: ДИАГРАММА ГАНТА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7" name="Google Shape;567;p44"/>
          <p:cNvSpPr txBox="1"/>
          <p:nvPr/>
        </p:nvSpPr>
        <p:spPr>
          <a:xfrm>
            <a:off x="345440" y="6076072"/>
            <a:ext cx="6605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Общий срок реализации проекта:</a:t>
            </a:r>
            <a:r>
              <a:rPr lang="ru-RU" sz="1600"/>
              <a:t> 6 </a:t>
            </a: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месяцев </a:t>
            </a:r>
            <a:r>
              <a:rPr lang="ru-RU" sz="1600" b="0" i="0" u="none" strike="noStrike" cap="non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(не более 3-х лет)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68" name="Google Shape;568;p44"/>
          <p:cNvGraphicFramePr/>
          <p:nvPr>
            <p:extLst>
              <p:ext uri="{D42A27DB-BD31-4B8C-83A1-F6EECF244321}">
                <p14:modId xmlns:p14="http://schemas.microsoft.com/office/powerpoint/2010/main" val="1502073258"/>
              </p:ext>
            </p:extLst>
          </p:nvPr>
        </p:nvGraphicFramePr>
        <p:xfrm>
          <a:off x="419314" y="1127760"/>
          <a:ext cx="11404875" cy="4749960"/>
        </p:xfrm>
        <a:graphic>
          <a:graphicData uri="http://schemas.openxmlformats.org/drawingml/2006/table">
            <a:tbl>
              <a:tblPr>
                <a:noFill/>
                <a:tableStyleId>{96342F19-14B0-49D4-94EB-6BEAB22F5134}</a:tableStyleId>
              </a:tblPr>
              <a:tblGrid>
                <a:gridCol w="2692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3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Задача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 начала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 завершения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Ответственный</a:t>
                      </a:r>
                      <a:endParaRPr sz="1600" u="none" strike="noStrike" cap="none" dirty="0"/>
                    </a:p>
                  </a:txBody>
                  <a:tcPr marL="91450" marR="91450" marT="45725" marB="45725" anchor="ctr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Дек.</a:t>
                      </a:r>
                      <a:endParaRPr sz="110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Янв.</a:t>
                      </a:r>
                      <a:endParaRPr sz="110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 smtClean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Фев.</a:t>
                      </a:r>
                      <a:endParaRPr sz="120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1.Сбор необходимой информации по всем автосервисам г.Тюмень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</a:rPr>
                        <a:t>1.12..23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15.12.23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Борисов Никита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2.Найти разработчика приложения, согласовать функции , интерфейс, дизайн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</a:rPr>
                        <a:t>15.12.23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</a:rPr>
                        <a:t>25.12.23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Аферов Артем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3.Сбор информации о действующих автомойках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</a:rPr>
                        <a:t>26.12.23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u="none" strike="noStrike" cap="none" dirty="0" smtClean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7.01.24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Иорданян Кристине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4.Переговоры с владельцами автомоек (запись, услуги, цены)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u="none" strike="noStrike" cap="none" dirty="0" smtClean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8.01.24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</a:rPr>
                        <a:t>12.01.24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Борисов Никита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5.Тестирование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u="none" strike="noStrike" cap="none" dirty="0" smtClean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13.01.24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u="none" strike="noStrike" cap="none" dirty="0" smtClean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20.01.24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Аферов Артем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6.Размещение на агрегаторах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</a:rPr>
                        <a:t>21.02.24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</a:rPr>
                        <a:t>23.01.24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Иорданян Кристине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7.Реклама , продвижение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</a:rPr>
                        <a:t>23.01.24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</a:rPr>
                        <a:t>23.02.24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Борисов Никита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8.Оптимизация, доработки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u="none" strike="noStrike" cap="none" dirty="0" smtClean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23.01.24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 dirty="0" smtClean="0">
                          <a:solidFill>
                            <a:srgbClr val="44546A"/>
                          </a:solidFill>
                        </a:rPr>
                        <a:t>23.02.24</a:t>
                      </a:r>
                      <a:endParaRPr sz="1200" i="1" u="none" strike="noStrike" cap="none" dirty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Аферов Артем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569" name="Google Shape;569;p44"/>
          <p:cNvCxnSpPr/>
          <p:nvPr/>
        </p:nvCxnSpPr>
        <p:spPr>
          <a:xfrm flipH="1">
            <a:off x="7466038" y="905913"/>
            <a:ext cx="508000" cy="27229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70" name="Google Shape;570;p44"/>
          <p:cNvSpPr txBox="1"/>
          <p:nvPr/>
        </p:nvSpPr>
        <p:spPr>
          <a:xfrm>
            <a:off x="7924176" y="721247"/>
            <a:ext cx="354026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Можно указывать дни / недели / месяцы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5" name="Google Shape;575;p45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576" name="Google Shape;576;p45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45"/>
            <p:cNvSpPr/>
            <p:nvPr/>
          </p:nvSpPr>
          <p:spPr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45"/>
            <p:cNvSpPr txBox="1"/>
            <p:nvPr/>
          </p:nvSpPr>
          <p:spPr>
            <a:xfrm>
              <a:off x="492113" y="402364"/>
              <a:ext cx="439415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РЕСУРСЫ: ФИНАНСОВЫЙ ПЛАН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9" name="Google Shape;579;p45"/>
          <p:cNvSpPr txBox="1"/>
          <p:nvPr/>
        </p:nvSpPr>
        <p:spPr>
          <a:xfrm>
            <a:off x="345440" y="5970495"/>
            <a:ext cx="860459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Общая стоимость реализации проекта:</a:t>
            </a:r>
            <a:r>
              <a:rPr lang="ru-RU" sz="1600" dirty="0">
                <a:latin typeface="+mj-lt"/>
              </a:rPr>
              <a:t> 1 млн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 рублей </a:t>
            </a:r>
            <a:r>
              <a:rPr lang="ru-RU" sz="1600" b="0" i="0" u="none" strike="noStrike" cap="none" dirty="0">
                <a:solidFill>
                  <a:srgbClr val="E63035"/>
                </a:solidFill>
                <a:latin typeface="+mj-lt"/>
                <a:sym typeface="Arial"/>
              </a:rPr>
              <a:t>(не более 1 </a:t>
            </a:r>
            <a:r>
              <a:rPr lang="ru-RU" sz="1600" b="0" i="0" u="none" strike="noStrike" cap="none" dirty="0" smtClean="0">
                <a:solidFill>
                  <a:srgbClr val="E63035"/>
                </a:solidFill>
                <a:latin typeface="+mj-lt"/>
                <a:sym typeface="Arial"/>
              </a:rPr>
              <a:t>млн. рублей</a:t>
            </a:r>
            <a:r>
              <a:rPr lang="ru-RU" sz="1600" b="0" i="0" u="none" strike="noStrike" cap="none" dirty="0">
                <a:solidFill>
                  <a:srgbClr val="E63035"/>
                </a:solidFill>
                <a:latin typeface="+mj-lt"/>
                <a:sym typeface="Arial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Период окупаемости</a:t>
            </a:r>
            <a:r>
              <a:rPr lang="ru-RU" sz="1600" b="0" i="0" u="none" strike="noStrike" cap="none" dirty="0" smtClean="0">
                <a:solidFill>
                  <a:srgbClr val="000000"/>
                </a:solidFill>
                <a:latin typeface="+mj-lt"/>
                <a:sym typeface="Arial"/>
              </a:rPr>
              <a:t>: 1.5 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года </a:t>
            </a:r>
            <a:r>
              <a:rPr lang="ru-RU" sz="1600" dirty="0">
                <a:latin typeface="+mj-lt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80" name="Google Shape;580;p45"/>
          <p:cNvGraphicFramePr/>
          <p:nvPr>
            <p:extLst>
              <p:ext uri="{D42A27DB-BD31-4B8C-83A1-F6EECF244321}">
                <p14:modId xmlns:p14="http://schemas.microsoft.com/office/powerpoint/2010/main" val="3922928587"/>
              </p:ext>
            </p:extLst>
          </p:nvPr>
        </p:nvGraphicFramePr>
        <p:xfrm>
          <a:off x="419314" y="1069856"/>
          <a:ext cx="11335875" cy="4799970"/>
        </p:xfrm>
        <a:graphic>
          <a:graphicData uri="http://schemas.openxmlformats.org/drawingml/2006/table">
            <a:tbl>
              <a:tblPr firstRow="1" bandRow="1">
                <a:noFill/>
                <a:tableStyleId>{BE1AEB53-2DB1-4CD1-96DE-75DD4D6BA3A4}</a:tableStyleId>
              </a:tblPr>
              <a:tblGrid>
                <a:gridCol w="306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январь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февраль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март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апрель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май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август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сентябрь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300">
                <a:tc gridSpan="10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Доходы: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Выручка от продажи продукции </a:t>
                      </a: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(цена продукта * количество продаж)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100 000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300</a:t>
                      </a:r>
                      <a:r>
                        <a:rPr lang="ru-RU" sz="140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350</a:t>
                      </a:r>
                      <a:r>
                        <a:rPr lang="ru-RU" sz="140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Инвестиции / гранты / кредиты </a:t>
                      </a: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(если есть)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300">
                <a:tc gridSpan="10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Расходы: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Заработная плата специалистов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Разработчик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500.000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100.</a:t>
                      </a:r>
                      <a:r>
                        <a:rPr lang="ru-RU" sz="140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75 000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Дизайнер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100.000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Команда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150.000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r>
                        <a:rPr lang="ru-RU" sz="140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000 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r>
                        <a:rPr lang="ru-RU" sz="140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Реклама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250.000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200 000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150</a:t>
                      </a:r>
                      <a:r>
                        <a:rPr lang="ru-RU" sz="140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(доходы – расходы)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900 000</a:t>
                      </a: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581" name="Google Shape;581;p45"/>
          <p:cNvCxnSpPr/>
          <p:nvPr/>
        </p:nvCxnSpPr>
        <p:spPr>
          <a:xfrm flipH="1">
            <a:off x="5760720" y="797560"/>
            <a:ext cx="508000" cy="27229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82" name="Google Shape;582;p45"/>
          <p:cNvSpPr txBox="1"/>
          <p:nvPr/>
        </p:nvSpPr>
        <p:spPr>
          <a:xfrm>
            <a:off x="6218858" y="612894"/>
            <a:ext cx="354026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Можно указывать дни / недели / месяцы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8" name="Google Shape;608;p48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609" name="Google Shape;609;p48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48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48"/>
            <p:cNvSpPr txBox="1"/>
            <p:nvPr/>
          </p:nvSpPr>
          <p:spPr>
            <a:xfrm>
              <a:off x="928266" y="402364"/>
              <a:ext cx="19591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РЕЗУЛЬТАТЫ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2" name="Google Shape;612;p48"/>
          <p:cNvSpPr txBox="1"/>
          <p:nvPr/>
        </p:nvSpPr>
        <p:spPr>
          <a:xfrm>
            <a:off x="325119" y="1209038"/>
            <a:ext cx="6701400" cy="6364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Количественные результаты: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1) 10 000 пользователей приложения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2) 200 000р прибыль ежемесячно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3) 2000 - средний месячный приток пользователей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4) 100 партнеров сервиса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5) 5 штатных </a:t>
            </a: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</a:rPr>
              <a:t>работников</a:t>
            </a:r>
          </a:p>
          <a:p>
            <a:pPr lvl="0">
              <a:buSzPts val="1800"/>
            </a:pP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</a:rPr>
              <a:t>6) 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1) Наше приложение имеет оценку в </a:t>
            </a:r>
            <a:r>
              <a:rPr lang="ru-RU" sz="1300" b="1" dirty="0" err="1">
                <a:solidFill>
                  <a:srgbClr val="222222"/>
                </a:solidFill>
                <a:highlight>
                  <a:srgbClr val="FFFFFF"/>
                </a:highlight>
              </a:rPr>
              <a:t>агрегаторах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 4.9</a:t>
            </a: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2) Прибыль автомоек увеличилась на 15%</a:t>
            </a:r>
          </a:p>
          <a:p>
            <a:pPr lvl="0">
              <a:buSzPts val="1800"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3) Время ожидания в очереди сократилось на </a:t>
            </a: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</a:rPr>
              <a:t>30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 1) Наше приложение имеет оценку в </a:t>
            </a:r>
            <a:r>
              <a:rPr lang="ru-RU" sz="1300" b="1" dirty="0" err="1">
                <a:solidFill>
                  <a:srgbClr val="222222"/>
                </a:solidFill>
                <a:highlight>
                  <a:srgbClr val="FFFFFF"/>
                </a:highlight>
              </a:rPr>
              <a:t>агрегаторах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 4.9</a:t>
            </a: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2) Прибыль автомоек увеличилась на 15%</a:t>
            </a: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1300" b="1">
                <a:solidFill>
                  <a:srgbClr val="222222"/>
                </a:solidFill>
                <a:highlight>
                  <a:srgbClr val="FFFFFF"/>
                </a:highlight>
              </a:rPr>
              <a:t>3) Время ожидания в очереди сократилось на 30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Качественные результаты: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00" b="1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4) Налажена четкая система работы с каждым партнером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</a:rPr>
              <a:t>5) Работа приложения 24/7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8" name="Google Shape;628;p50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629" name="Google Shape;629;p50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50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50"/>
            <p:cNvSpPr txBox="1"/>
            <p:nvPr/>
          </p:nvSpPr>
          <p:spPr>
            <a:xfrm>
              <a:off x="1192763" y="402364"/>
              <a:ext cx="14301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ВЫВОДЫ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2" name="Google Shape;632;p50"/>
          <p:cNvSpPr txBox="1"/>
          <p:nvPr/>
        </p:nvSpPr>
        <p:spPr>
          <a:xfrm>
            <a:off x="325121" y="1209040"/>
            <a:ext cx="6675000" cy="402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+mj-lt"/>
                <a:sym typeface="Arial"/>
              </a:rPr>
              <a:t>Проект  целесообразен / нецелесообразен для реализации по следующим причинам: </a:t>
            </a:r>
            <a:r>
              <a:rPr lang="ru-RU" sz="1300" b="1" i="0" u="none" strike="noStrike" cap="none" dirty="0">
                <a:solidFill>
                  <a:srgbClr val="000000"/>
                </a:solidFill>
                <a:latin typeface="+mj-lt"/>
              </a:rPr>
              <a:t>П</a:t>
            </a:r>
            <a:r>
              <a:rPr lang="ru-RU" sz="1300" b="1" dirty="0">
                <a:latin typeface="+mj-lt"/>
              </a:rPr>
              <a:t>роект целесообразен </a:t>
            </a:r>
            <a:endParaRPr lang="ru-RU" sz="1300" b="1" dirty="0" smtClean="0"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00" b="1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1) В 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последнее время классические мойки теряют свою актуальность и водители делают свой выбор в пользу моек самообслуживания , ввиду экономия времени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  <a:latin typeface="+mj-l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2) Благодаря нашему продукту мойки смогу иметь самую настоящую базу клиентов , смогут вести учет , вводить акции для постоянных посетителей 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  <a:latin typeface="+mj-l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3) Наш продукт поможет пользователю выбирать качественную услугу, ознакомившись заранее с различными предложения.</a:t>
            </a:r>
            <a:endParaRPr sz="1300" b="1" dirty="0">
              <a:solidFill>
                <a:srgbClr val="222222"/>
              </a:solidFill>
              <a:highlight>
                <a:srgbClr val="FFFFFF"/>
              </a:highlight>
              <a:latin typeface="+mj-l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4) Благодаря нашему сервису </a:t>
            </a: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потребители 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сэкономят большое количество времени</a:t>
            </a:r>
            <a:endParaRPr sz="1300" b="1" dirty="0"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В среднесрочной перспективе мы планируем расширить функционал нашего сервиса и внедрить туда не только автомойки , но и </a:t>
            </a:r>
            <a:r>
              <a:rPr lang="ru-RU" sz="1300" b="1" dirty="0" err="1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шиномнтаж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 </a:t>
            </a: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(особенно </a:t>
            </a:r>
            <a:r>
              <a:rPr lang="ru-RU" sz="1300" b="1" dirty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актуально в </a:t>
            </a:r>
            <a:r>
              <a:rPr lang="ru-RU" sz="1300" b="1" dirty="0" smtClean="0">
                <a:solidFill>
                  <a:srgbClr val="222222"/>
                </a:solidFill>
                <a:highlight>
                  <a:srgbClr val="FFFFFF"/>
                </a:highlight>
                <a:latin typeface="+mj-lt"/>
              </a:rPr>
              <a:t>сезон), а также ближайшие АЗС с функцией онлайн оплаты.</a:t>
            </a:r>
            <a:endParaRPr sz="1300" b="1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3"/>
          <p:cNvSpPr/>
          <p:nvPr/>
        </p:nvSpPr>
        <p:spPr>
          <a:xfrm>
            <a:off x="0" y="0"/>
            <a:ext cx="12205124" cy="586836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53"/>
          <p:cNvSpPr txBox="1"/>
          <p:nvPr/>
        </p:nvSpPr>
        <p:spPr>
          <a:xfrm>
            <a:off x="732730" y="2482812"/>
            <a:ext cx="2171041" cy="76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</a:pPr>
            <a:r>
              <a:rPr lang="ru-RU" sz="4400" b="0" i="0" u="none" strike="noStrike" cap="non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4</a:t>
            </a:r>
            <a:endParaRPr sz="4400" b="0" i="0" u="none" strike="noStrike" cap="non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60" name="Google Shape;660;p53"/>
          <p:cNvSpPr txBox="1"/>
          <p:nvPr/>
        </p:nvSpPr>
        <p:spPr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проектов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1" name="Google Shape;661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19097" y="6091772"/>
            <a:ext cx="995422" cy="59978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53"/>
          <p:cNvSpPr/>
          <p:nvPr/>
        </p:nvSpPr>
        <p:spPr>
          <a:xfrm>
            <a:off x="5039699" y="1530492"/>
            <a:ext cx="5705474" cy="1333499"/>
          </a:xfrm>
          <a:prstGeom prst="rect">
            <a:avLst/>
          </a:prstGeom>
          <a:noFill/>
          <a:ln w="126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 пара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проекта перед своим преподавателем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Тайминг:</a:t>
            </a:r>
            <a:r>
              <a:rPr lang="ru-RU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4 минуты + вопросы / ответы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Баллы: </a:t>
            </a:r>
            <a:r>
              <a:rPr lang="ru-RU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max 10 за защиту и max 10 за занятие</a:t>
            </a:r>
            <a:endParaRPr/>
          </a:p>
        </p:txBody>
      </p:sp>
      <p:sp>
        <p:nvSpPr>
          <p:cNvPr id="663" name="Google Shape;663;p53"/>
          <p:cNvSpPr/>
          <p:nvPr/>
        </p:nvSpPr>
        <p:spPr>
          <a:xfrm>
            <a:off x="5039699" y="3131385"/>
            <a:ext cx="5705474" cy="1333499"/>
          </a:xfrm>
          <a:prstGeom prst="rect">
            <a:avLst/>
          </a:prstGeom>
          <a:noFill/>
          <a:ln w="126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 пара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проекта перед внешним преподавателем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Тайминг:</a:t>
            </a:r>
            <a:r>
              <a:rPr lang="ru-RU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4 минуты + вопросы / ответы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Баллы: </a:t>
            </a:r>
            <a:r>
              <a:rPr lang="ru-RU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max 10 за защиту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7F7F7F"/>
        </a:solidFill>
        <a:effectLst/>
      </p:bgPr>
    </p:bg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54"/>
          <p:cNvSpPr/>
          <p:nvPr/>
        </p:nvSpPr>
        <p:spPr>
          <a:xfrm>
            <a:off x="327874" y="882307"/>
            <a:ext cx="11536249" cy="569629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54"/>
          <p:cNvSpPr txBox="1"/>
          <p:nvPr/>
        </p:nvSpPr>
        <p:spPr>
          <a:xfrm>
            <a:off x="246594" y="295198"/>
            <a:ext cx="4181102" cy="579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lang="ru-RU" sz="3200" b="0" i="0" u="none" strike="noStrike" cap="non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КРИТЕРИИ ОЦЕНКИ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54"/>
          <p:cNvSpPr txBox="1"/>
          <p:nvPr/>
        </p:nvSpPr>
        <p:spPr>
          <a:xfrm>
            <a:off x="525036" y="882306"/>
            <a:ext cx="5848023" cy="134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/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проблема, решению которой посвящен проект, обозначена конкретно и полно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гипотеза и результаты её проверки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54"/>
          <p:cNvSpPr txBox="1"/>
          <p:nvPr/>
        </p:nvSpPr>
        <p:spPr>
          <a:xfrm>
            <a:off x="525036" y="2528586"/>
            <a:ext cx="5871953" cy="150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 проекта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обозначен и раскрыт продукт проекта, представлены эскизы или схожие продукты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54"/>
          <p:cNvSpPr txBox="1"/>
          <p:nvPr/>
        </p:nvSpPr>
        <p:spPr>
          <a:xfrm>
            <a:off x="532647" y="4357746"/>
            <a:ext cx="5857089" cy="184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54"/>
          <p:cNvSpPr txBox="1"/>
          <p:nvPr/>
        </p:nvSpPr>
        <p:spPr>
          <a:xfrm>
            <a:off x="6563700" y="874675"/>
            <a:ext cx="5313739" cy="2347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Ресурсы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отсутствуют ошибки в расчетах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54"/>
          <p:cNvSpPr txBox="1"/>
          <p:nvPr/>
        </p:nvSpPr>
        <p:spPr>
          <a:xfrm>
            <a:off x="6563617" y="3854826"/>
            <a:ext cx="5306262" cy="2347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Выводы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указаны подробные количественные и качественные результаты реализации проекта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1781</Words>
  <Application>Microsoft Office PowerPoint</Application>
  <PresentationFormat>Широкоэкранный</PresentationFormat>
  <Paragraphs>264</Paragraphs>
  <Slides>17</Slides>
  <Notes>17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Calibri</vt:lpstr>
      <vt:lpstr>Arial Black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User</cp:lastModifiedBy>
  <cp:revision>10</cp:revision>
  <dcterms:created xsi:type="dcterms:W3CDTF">2023-09-23T09:41:00Z</dcterms:created>
  <dcterms:modified xsi:type="dcterms:W3CDTF">2023-11-28T12:16:43Z</dcterms:modified>
</cp:coreProperties>
</file>