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8F00FF"/>
    <a:srgbClr val="FD4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6"/>
  </p:normalViewPr>
  <p:slideViewPr>
    <p:cSldViewPr snapToGrid="0">
      <p:cViewPr varScale="1">
        <p:scale>
          <a:sx n="99" d="100"/>
          <a:sy n="99" d="100"/>
        </p:scale>
        <p:origin x="17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7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856102"/>
            <a:ext cx="6518934" cy="840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2" cy="202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7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0" y="6157384"/>
            <a:ext cx="2343184" cy="705157"/>
            <a:chOff x="0" y="0"/>
            <a:chExt cx="2343182" cy="705155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1" y="-1"/>
              <a:ext cx="2343184" cy="705157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20" y="186204"/>
              <a:ext cx="2251742" cy="33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1" y="80698"/>
              <a:ext cx="2638653" cy="345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6" y="1481452"/>
            <a:ext cx="3774044" cy="159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56062"/>
            <a:ext cx="759796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2993718"/>
            <a:ext cx="759796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454479"/>
            <a:ext cx="759795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3917146"/>
            <a:ext cx="759795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2" cy="815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3" cy="815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2" cy="815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2" cy="815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1" y="80698"/>
              <a:ext cx="2638653" cy="345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2" cy="202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5" cy="1323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6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766684"/>
            <a:ext cx="6518934" cy="840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0" y="6157384"/>
            <a:ext cx="2343184" cy="705157"/>
            <a:chOff x="0" y="0"/>
            <a:chExt cx="2343182" cy="705155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1" y="-1"/>
              <a:ext cx="2343184" cy="705157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20" y="186204"/>
              <a:ext cx="2251742" cy="33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1" y="80698"/>
              <a:ext cx="2638653" cy="345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2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6" y="1481452"/>
            <a:ext cx="3774044" cy="159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5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0" y="6157384"/>
            <a:ext cx="2343184" cy="705157"/>
            <a:chOff x="0" y="0"/>
            <a:chExt cx="2343182" cy="705155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1" y="-1"/>
              <a:ext cx="2343184" cy="705157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20" y="186204"/>
              <a:ext cx="2251742" cy="33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89" y="6235376"/>
            <a:ext cx="669076" cy="625375"/>
            <a:chOff x="0" y="0"/>
            <a:chExt cx="669075" cy="625373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1"/>
              <a:ext cx="669076" cy="625375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9"/>
              <a:ext cx="577631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5" y="-2452"/>
            <a:ext cx="2730094" cy="506844"/>
            <a:chOff x="-1" y="-1"/>
            <a:chExt cx="2730093" cy="506842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5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1" y="80698"/>
              <a:ext cx="2638653" cy="345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2" cy="202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hyperlink" Target="mailto:expert@kurta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3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7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6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123006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NETROBOTICS</a:t>
            </a:r>
          </a:p>
          <a:p>
            <a:pPr defTabSz="877822">
              <a:defRPr sz="31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Роботехнические ячейки нового поколения 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КУРТА ПАВЕЛ </a:t>
            </a:r>
            <a:endParaRPr sz="690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FOUNDER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729" y="-9876106"/>
            <a:ext cx="4128545" cy="580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Квадрат"/>
          <p:cNvSpPr/>
          <p:nvPr/>
        </p:nvSpPr>
        <p:spPr>
          <a:xfrm>
            <a:off x="8818526" y="2349044"/>
            <a:ext cx="3404109" cy="452933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55" name="C80A0076.jpg" descr="C80A0076.jpg"/>
          <p:cNvPicPr>
            <a:picLocks noChangeAspect="1"/>
          </p:cNvPicPr>
          <p:nvPr/>
        </p:nvPicPr>
        <p:blipFill>
          <a:blip r:embed="rId3"/>
          <a:srcRect l="30873" t="14176" r="2641" b="27042"/>
          <a:stretch>
            <a:fillRect/>
          </a:stretch>
        </p:blipFill>
        <p:spPr>
          <a:xfrm>
            <a:off x="8818525" y="2349916"/>
            <a:ext cx="3406183" cy="4516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Рисунок 1" descr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902" y="123825"/>
            <a:ext cx="2678849" cy="2047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Текст 2"/>
          <p:cNvSpPr txBox="1"/>
          <p:nvPr/>
        </p:nvSpPr>
        <p:spPr>
          <a:xfrm>
            <a:off x="537702" y="1179373"/>
            <a:ext cx="10667544" cy="1209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Применение</a:t>
            </a:r>
            <a:r>
              <a:rPr dirty="0"/>
              <a:t> </a:t>
            </a:r>
            <a:r>
              <a:rPr dirty="0" err="1"/>
              <a:t>промышленных</a:t>
            </a:r>
            <a:r>
              <a:rPr dirty="0"/>
              <a:t> </a:t>
            </a:r>
            <a:r>
              <a:rPr dirty="0" err="1"/>
              <a:t>роботов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часто</a:t>
            </a:r>
            <a:r>
              <a:rPr lang="ru-RU" dirty="0"/>
              <a:t> </a:t>
            </a:r>
            <a:r>
              <a:rPr dirty="0" err="1"/>
              <a:t>возникащих</a:t>
            </a:r>
            <a:r>
              <a:rPr dirty="0"/>
              <a:t> </a:t>
            </a:r>
            <a:r>
              <a:rPr dirty="0" err="1"/>
              <a:t>вопросов</a:t>
            </a:r>
            <a:endParaRPr dirty="0"/>
          </a:p>
        </p:txBody>
      </p:sp>
      <p:sp>
        <p:nvSpPr>
          <p:cNvPr id="159" name="Текст 2"/>
          <p:cNvSpPr txBox="1"/>
          <p:nvPr/>
        </p:nvSpPr>
        <p:spPr>
          <a:xfrm>
            <a:off x="1158836" y="2604413"/>
            <a:ext cx="4989790" cy="153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Мелкосерийное</a:t>
            </a:r>
            <a:r>
              <a:rPr dirty="0"/>
              <a:t> </a:t>
            </a:r>
            <a:r>
              <a:rPr dirty="0" err="1"/>
              <a:t>производство</a:t>
            </a:r>
            <a:endParaRPr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Человеческий</a:t>
            </a:r>
            <a:r>
              <a:rPr dirty="0"/>
              <a:t> </a:t>
            </a:r>
            <a:r>
              <a:rPr dirty="0" err="1"/>
              <a:t>фактор</a:t>
            </a:r>
            <a:endParaRPr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Низкое</a:t>
            </a:r>
            <a:r>
              <a:rPr dirty="0"/>
              <a:t> </a:t>
            </a:r>
            <a:r>
              <a:rPr dirty="0" err="1"/>
              <a:t>качество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линейного</a:t>
            </a:r>
            <a:r>
              <a:rPr dirty="0"/>
              <a:t> </a:t>
            </a:r>
            <a:r>
              <a:rPr dirty="0" err="1"/>
              <a:t>персонала</a:t>
            </a:r>
            <a:endParaRPr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Проблема</a:t>
            </a:r>
            <a:r>
              <a:rPr dirty="0"/>
              <a:t> </a:t>
            </a:r>
            <a:r>
              <a:rPr dirty="0" err="1"/>
              <a:t>поиска</a:t>
            </a:r>
            <a:r>
              <a:rPr dirty="0"/>
              <a:t> </a:t>
            </a:r>
            <a:r>
              <a:rPr dirty="0" err="1"/>
              <a:t>линейного</a:t>
            </a:r>
            <a:r>
              <a:rPr dirty="0"/>
              <a:t> </a:t>
            </a:r>
            <a:r>
              <a:rPr dirty="0" err="1"/>
              <a:t>персонала</a:t>
            </a:r>
            <a:endParaRPr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Проблема</a:t>
            </a:r>
            <a:r>
              <a:rPr dirty="0"/>
              <a:t> </a:t>
            </a:r>
            <a:r>
              <a:rPr dirty="0" err="1"/>
              <a:t>простоев</a:t>
            </a:r>
            <a:endParaRPr dirty="0"/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Проблема</a:t>
            </a:r>
            <a:r>
              <a:rPr dirty="0"/>
              <a:t> </a:t>
            </a:r>
            <a:r>
              <a:rPr dirty="0" err="1"/>
              <a:t>выделить</a:t>
            </a:r>
            <a:r>
              <a:rPr dirty="0"/>
              <a:t> </a:t>
            </a:r>
            <a:r>
              <a:rPr dirty="0" err="1"/>
              <a:t>услугу</a:t>
            </a:r>
            <a:r>
              <a:rPr dirty="0"/>
              <a:t> </a:t>
            </a:r>
            <a:r>
              <a:rPr dirty="0" err="1"/>
              <a:t>среди</a:t>
            </a:r>
            <a:r>
              <a:rPr dirty="0"/>
              <a:t> </a:t>
            </a:r>
            <a:r>
              <a:rPr dirty="0" err="1"/>
              <a:t>конкурентов</a:t>
            </a:r>
            <a:r>
              <a:rPr dirty="0"/>
              <a:t> </a:t>
            </a:r>
          </a:p>
        </p:txBody>
      </p:sp>
      <p:grpSp>
        <p:nvGrpSpPr>
          <p:cNvPr id="162" name="Прямоугольник 16"/>
          <p:cNvGrpSpPr/>
          <p:nvPr/>
        </p:nvGrpSpPr>
        <p:grpSpPr>
          <a:xfrm>
            <a:off x="-18522" y="6358525"/>
            <a:ext cx="542263" cy="506844"/>
            <a:chOff x="0" y="0"/>
            <a:chExt cx="542262" cy="506842"/>
          </a:xfrm>
        </p:grpSpPr>
        <p:sp>
          <p:nvSpPr>
            <p:cNvPr id="160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61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63" name="Текст 2"/>
          <p:cNvSpPr txBox="1"/>
          <p:nvPr/>
        </p:nvSpPr>
        <p:spPr>
          <a:xfrm>
            <a:off x="1174986" y="4372227"/>
            <a:ext cx="8212982" cy="1056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60421" lvl="8" indent="-160421">
              <a:buSzPct val="100000"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Физические лица хотят экономить</a:t>
            </a:r>
          </a:p>
          <a:p>
            <a:pPr marL="160421" lvl="8" indent="-160421">
              <a:buSzPct val="100000"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Стремление получить сервис высокого уровня</a:t>
            </a:r>
          </a:p>
          <a:p>
            <a:pPr marL="160421" lvl="8" indent="-160421">
              <a:buSzPct val="100000"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Желание престижа</a:t>
            </a:r>
          </a:p>
          <a:p>
            <a:pPr marL="160421" lvl="8" indent="-160421">
              <a:buSzPct val="100000"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Быть модным, современным, использовать последние новинки</a:t>
            </a:r>
          </a:p>
        </p:txBody>
      </p:sp>
      <p:sp>
        <p:nvSpPr>
          <p:cNvPr id="164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ПРОБЛЕМА</a:t>
            </a:r>
          </a:p>
        </p:txBody>
      </p:sp>
      <p:grpSp>
        <p:nvGrpSpPr>
          <p:cNvPr id="170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165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66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67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68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69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71" name="Текст 2"/>
          <p:cNvSpPr txBox="1"/>
          <p:nvPr/>
        </p:nvSpPr>
        <p:spPr>
          <a:xfrm>
            <a:off x="1219679" y="5657440"/>
            <a:ext cx="4989790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- Проблема чем занять себя во время ожидания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Прямоугольник 16"/>
          <p:cNvGrpSpPr/>
          <p:nvPr/>
        </p:nvGrpSpPr>
        <p:grpSpPr>
          <a:xfrm>
            <a:off x="-18522" y="6358525"/>
            <a:ext cx="542263" cy="506844"/>
            <a:chOff x="0" y="0"/>
            <a:chExt cx="542262" cy="506842"/>
          </a:xfrm>
        </p:grpSpPr>
        <p:sp>
          <p:nvSpPr>
            <p:cNvPr id="173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74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176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Решение проблемы. ТЕХНОЛОГИЯ</a:t>
            </a:r>
          </a:p>
        </p:txBody>
      </p:sp>
      <p:grpSp>
        <p:nvGrpSpPr>
          <p:cNvPr id="182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177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78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79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80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81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83" name="Текст 2"/>
          <p:cNvSpPr txBox="1"/>
          <p:nvPr/>
        </p:nvSpPr>
        <p:spPr>
          <a:xfrm>
            <a:off x="524350" y="962432"/>
            <a:ext cx="8065695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Платформа роботехнических ячеек</a:t>
            </a:r>
          </a:p>
        </p:txBody>
      </p:sp>
      <p:sp>
        <p:nvSpPr>
          <p:cNvPr id="184" name="Текст 2"/>
          <p:cNvSpPr txBox="1"/>
          <p:nvPr/>
        </p:nvSpPr>
        <p:spPr>
          <a:xfrm>
            <a:off x="554183" y="1665633"/>
            <a:ext cx="11256701" cy="535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Комплексное</a:t>
            </a:r>
            <a:r>
              <a:rPr dirty="0"/>
              <a:t> </a:t>
            </a:r>
            <a:r>
              <a:rPr dirty="0" err="1"/>
              <a:t>программно-аппаратное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оборудованием</a:t>
            </a:r>
            <a:r>
              <a:rPr dirty="0"/>
              <a:t> "</a:t>
            </a:r>
            <a:r>
              <a:rPr dirty="0" err="1"/>
              <a:t>умной</a:t>
            </a:r>
            <a:r>
              <a:rPr dirty="0"/>
              <a:t> </a:t>
            </a:r>
            <a:r>
              <a:rPr dirty="0" err="1"/>
              <a:t>фабрики</a:t>
            </a:r>
            <a:r>
              <a:rPr dirty="0"/>
              <a:t>" </a:t>
            </a: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Роботехническая</a:t>
            </a:r>
            <a:r>
              <a:rPr dirty="0"/>
              <a:t> </a:t>
            </a:r>
            <a:r>
              <a:rPr dirty="0" err="1"/>
              <a:t>ячейка</a:t>
            </a:r>
            <a:r>
              <a:rPr dirty="0"/>
              <a:t>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содержит</a:t>
            </a:r>
            <a:r>
              <a:rPr dirty="0"/>
              <a:t> </a:t>
            </a:r>
            <a:r>
              <a:rPr dirty="0" err="1"/>
              <a:t>готовое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позволяющее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помощью</a:t>
            </a:r>
            <a:r>
              <a:rPr dirty="0"/>
              <a:t> </a:t>
            </a:r>
            <a:r>
              <a:rPr dirty="0" err="1"/>
              <a:t>оборудования</a:t>
            </a:r>
            <a:r>
              <a:rPr dirty="0"/>
              <a:t>, </a:t>
            </a:r>
            <a:r>
              <a:rPr dirty="0" err="1"/>
              <a:t>мехатронных</a:t>
            </a:r>
            <a:r>
              <a:rPr dirty="0"/>
              <a:t> </a:t>
            </a:r>
            <a:r>
              <a:rPr dirty="0" err="1"/>
              <a:t>манипуляторов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управляющего</a:t>
            </a:r>
            <a:r>
              <a:rPr dirty="0"/>
              <a:t> </a:t>
            </a:r>
            <a:r>
              <a:rPr dirty="0" err="1"/>
              <a:t>специализированного</a:t>
            </a:r>
            <a:r>
              <a:rPr dirty="0"/>
              <a:t> </a:t>
            </a:r>
            <a:r>
              <a:rPr dirty="0" err="1"/>
              <a:t>программного</a:t>
            </a:r>
            <a:r>
              <a:rPr dirty="0"/>
              <a:t> </a:t>
            </a:r>
            <a:r>
              <a:rPr dirty="0" err="1"/>
              <a:t>обеспечения</a:t>
            </a:r>
            <a:r>
              <a:rPr dirty="0"/>
              <a:t>.</a:t>
            </a: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Облако</a:t>
            </a:r>
            <a:r>
              <a:rPr dirty="0"/>
              <a:t> </a:t>
            </a:r>
            <a:r>
              <a:rPr dirty="0" err="1"/>
              <a:t>знаний</a:t>
            </a:r>
            <a:r>
              <a:rPr dirty="0"/>
              <a:t>,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Облачная</a:t>
            </a:r>
            <a:r>
              <a:rPr dirty="0">
                <a:latin typeface="Gilroy-Bold"/>
                <a:ea typeface="Gilroy-Bold"/>
                <a:cs typeface="Gilroy-Bold"/>
                <a:sym typeface="Gilroy-Bold"/>
              </a:rPr>
              <a:t>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платформа</a:t>
            </a:r>
            <a:r>
              <a:rPr lang="ru-RU" dirty="0">
                <a:latin typeface="Gilroy-Bold"/>
                <a:ea typeface="Gilroy-Bold"/>
                <a:cs typeface="Gilroy-Bold"/>
                <a:sym typeface="Gilroy-Bold"/>
              </a:rPr>
              <a:t> Промышленного интернета вещей (</a:t>
            </a:r>
            <a:r>
              <a:rPr lang="en" dirty="0" err="1">
                <a:latin typeface="Gilroy-Bold"/>
                <a:ea typeface="Gilroy-Bold"/>
                <a:cs typeface="Gilroy-Bold"/>
                <a:sym typeface="Gilroy-Bold"/>
              </a:rPr>
              <a:t>IIoT</a:t>
            </a:r>
            <a:r>
              <a:rPr lang="ru-RU" dirty="0">
                <a:latin typeface="Gilroy-Bold"/>
                <a:ea typeface="Gilroy-Bold"/>
                <a:cs typeface="Gilroy-Bold"/>
                <a:sym typeface="Gilroy-Bold"/>
              </a:rPr>
              <a:t>)</a:t>
            </a:r>
            <a:endParaRPr dirty="0">
              <a:latin typeface="Gilroy-Bold"/>
              <a:ea typeface="Gilroy-Bold"/>
              <a:cs typeface="Gilroy-Bold"/>
              <a:sym typeface="Gilroy-Bold"/>
            </a:endParaRP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Драйвера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мехатронных</a:t>
            </a:r>
            <a:r>
              <a:rPr dirty="0"/>
              <a:t> </a:t>
            </a:r>
            <a:r>
              <a:rPr dirty="0" err="1"/>
              <a:t>устройств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оборудования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Готовые</a:t>
            </a:r>
            <a:r>
              <a:rPr dirty="0"/>
              <a:t> </a:t>
            </a:r>
            <a:r>
              <a:rPr dirty="0" err="1"/>
              <a:t>наборы</a:t>
            </a:r>
            <a:r>
              <a:rPr dirty="0"/>
              <a:t> </a:t>
            </a:r>
            <a:r>
              <a:rPr dirty="0" err="1"/>
              <a:t>инструкций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облаке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модулями</a:t>
            </a:r>
            <a:r>
              <a:rPr dirty="0"/>
              <a:t>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машинного</a:t>
            </a:r>
            <a:r>
              <a:rPr dirty="0">
                <a:latin typeface="Gilroy-Bold"/>
                <a:ea typeface="Gilroy-Bold"/>
                <a:cs typeface="Gilroy-Bold"/>
                <a:sym typeface="Gilroy-Bold"/>
              </a:rPr>
              <a:t>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обучения</a:t>
            </a:r>
            <a:r>
              <a:rPr dirty="0">
                <a:latin typeface="Gilroy-Bold"/>
                <a:ea typeface="Gilroy-Bold"/>
                <a:cs typeface="Gilroy-Bold"/>
                <a:sym typeface="Gilroy-Bold"/>
              </a:rPr>
              <a:t>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и</a:t>
            </a:r>
            <a:r>
              <a:rPr dirty="0">
                <a:latin typeface="Gilroy-Bold"/>
                <a:ea typeface="Gilroy-Bold"/>
                <a:cs typeface="Gilroy-Bold"/>
                <a:sym typeface="Gilroy-Bold"/>
              </a:rPr>
              <a:t>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искусственного</a:t>
            </a:r>
            <a:r>
              <a:rPr dirty="0">
                <a:latin typeface="Gilroy-Bold"/>
                <a:ea typeface="Gilroy-Bold"/>
                <a:cs typeface="Gilroy-Bold"/>
                <a:sym typeface="Gilroy-Bold"/>
              </a:rPr>
              <a:t> 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интеллекта</a:t>
            </a:r>
            <a:endParaRPr dirty="0">
              <a:latin typeface="Gilroy-Bold"/>
              <a:ea typeface="Gilroy-Bold"/>
              <a:cs typeface="Gilroy-Bold"/>
              <a:sym typeface="Gilroy-Bold"/>
            </a:endParaRP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Использование</a:t>
            </a:r>
            <a:r>
              <a:rPr dirty="0"/>
              <a:t> </a:t>
            </a:r>
            <a:r>
              <a:rPr dirty="0" err="1"/>
              <a:t>технологии</a:t>
            </a:r>
            <a:r>
              <a:rPr dirty="0"/>
              <a:t> </a:t>
            </a:r>
            <a:r>
              <a:rPr dirty="0" err="1"/>
              <a:t>Промышленного</a:t>
            </a:r>
            <a:r>
              <a:rPr dirty="0"/>
              <a:t> </a:t>
            </a:r>
            <a:r>
              <a:rPr dirty="0" err="1"/>
              <a:t>интернета</a:t>
            </a:r>
            <a:r>
              <a:rPr dirty="0"/>
              <a:t> </a:t>
            </a:r>
            <a:r>
              <a:rPr dirty="0" err="1"/>
              <a:t>вещей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маркировки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помощью</a:t>
            </a:r>
            <a:r>
              <a:rPr dirty="0"/>
              <a:t> </a:t>
            </a:r>
            <a:r>
              <a:rPr dirty="0" err="1"/>
              <a:t>штрихкодов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QR</a:t>
            </a: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Функционал</a:t>
            </a:r>
            <a:r>
              <a:rPr dirty="0"/>
              <a:t> "</a:t>
            </a:r>
            <a:r>
              <a:rPr dirty="0" err="1">
                <a:latin typeface="Gilroy-Bold"/>
                <a:ea typeface="Gilroy-Bold"/>
                <a:cs typeface="Gilroy-Bold"/>
                <a:sym typeface="Gilroy-Bold"/>
              </a:rPr>
              <a:t>Телеприсутствие</a:t>
            </a:r>
            <a:r>
              <a:rPr dirty="0"/>
              <a:t>"</a:t>
            </a: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Реализация</a:t>
            </a:r>
            <a:r>
              <a:rPr dirty="0"/>
              <a:t> </a:t>
            </a:r>
            <a:r>
              <a:rPr dirty="0" err="1"/>
              <a:t>Робототизированной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укладки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Отслеживание</a:t>
            </a:r>
            <a:r>
              <a:rPr dirty="0"/>
              <a:t> </a:t>
            </a:r>
            <a:r>
              <a:rPr dirty="0" err="1"/>
              <a:t>простоя</a:t>
            </a:r>
            <a:r>
              <a:rPr dirty="0"/>
              <a:t> </a:t>
            </a:r>
            <a:r>
              <a:rPr dirty="0" err="1"/>
              <a:t>оборудования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Сбор</a:t>
            </a:r>
            <a:r>
              <a:rPr dirty="0"/>
              <a:t> </a:t>
            </a:r>
            <a:r>
              <a:rPr dirty="0" err="1"/>
              <a:t>аналитики</a:t>
            </a:r>
            <a:r>
              <a:rPr dirty="0"/>
              <a:t>, </a:t>
            </a:r>
            <a:r>
              <a:rPr dirty="0" err="1"/>
              <a:t>датчики</a:t>
            </a:r>
            <a:r>
              <a:rPr dirty="0"/>
              <a:t> </a:t>
            </a:r>
            <a:r>
              <a:rPr dirty="0" err="1"/>
              <a:t>подсчета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Технологии</a:t>
            </a:r>
            <a:r>
              <a:rPr dirty="0"/>
              <a:t> </a:t>
            </a:r>
            <a:r>
              <a:rPr dirty="0" err="1"/>
              <a:t>Машинного</a:t>
            </a:r>
            <a:r>
              <a:rPr dirty="0"/>
              <a:t> </a:t>
            </a:r>
            <a:r>
              <a:rPr dirty="0" err="1"/>
              <a:t>зрения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Технологии</a:t>
            </a:r>
            <a:r>
              <a:rPr dirty="0"/>
              <a:t> </a:t>
            </a:r>
            <a:r>
              <a:rPr dirty="0" err="1"/>
              <a:t>Неразрушающего</a:t>
            </a:r>
            <a:r>
              <a:rPr dirty="0"/>
              <a:t> </a:t>
            </a:r>
            <a:r>
              <a:rPr dirty="0" err="1"/>
              <a:t>контроля</a:t>
            </a:r>
            <a:r>
              <a:rPr dirty="0">
                <a:solidFill>
                  <a:srgbClr val="1B1B1B"/>
                </a:solidFill>
                <a:latin typeface="Gilroy-Light"/>
              </a:rPr>
              <a:t>, </a:t>
            </a:r>
            <a:r>
              <a:rPr dirty="0" err="1">
                <a:solidFill>
                  <a:srgbClr val="1B1B1B"/>
                </a:solidFill>
                <a:latin typeface="Gilroy-Light"/>
                <a:sym typeface="Gilroy-Bold"/>
              </a:rPr>
              <a:t>дефектоскопия</a:t>
            </a:r>
            <a:endParaRPr dirty="0">
              <a:solidFill>
                <a:srgbClr val="1B1B1B"/>
              </a:solidFill>
              <a:latin typeface="Gilroy-Light"/>
              <a:sym typeface="Gilroy-Bold"/>
            </a:endParaRPr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- </a:t>
            </a:r>
            <a:r>
              <a:rPr dirty="0" err="1"/>
              <a:t>Использование</a:t>
            </a:r>
            <a:r>
              <a:rPr dirty="0"/>
              <a:t> </a:t>
            </a:r>
            <a:r>
              <a:rPr dirty="0" err="1"/>
              <a:t>Чат</a:t>
            </a:r>
            <a:r>
              <a:rPr dirty="0"/>
              <a:t> </a:t>
            </a:r>
            <a:r>
              <a:rPr dirty="0" err="1"/>
              <a:t>ботов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контроля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влияние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работы</a:t>
            </a:r>
            <a:endParaRPr dirty="0"/>
          </a:p>
          <a:p>
            <a:pPr lvl="8">
              <a:defRPr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5"/>
            <a:ext cx="542263" cy="506844"/>
            <a:chOff x="0" y="0"/>
            <a:chExt cx="542262" cy="506842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89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Решение проблемы. КЕЙСЫ</a:t>
            </a:r>
          </a:p>
        </p:txBody>
      </p:sp>
      <p:grpSp>
        <p:nvGrpSpPr>
          <p:cNvPr id="195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190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91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92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93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194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96" name="Текст 2"/>
          <p:cNvSpPr txBox="1"/>
          <p:nvPr/>
        </p:nvSpPr>
        <p:spPr>
          <a:xfrm>
            <a:off x="2063153" y="1030417"/>
            <a:ext cx="8065694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Кейсы реализации</a:t>
            </a:r>
          </a:p>
        </p:txBody>
      </p:sp>
      <p:pic>
        <p:nvPicPr>
          <p:cNvPr id="197" name="mj_iGRXRJzTzR_1700988233.png" descr="mj_iGRXRJzTzR_17009882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374" y="2062692"/>
            <a:ext cx="1968545" cy="1968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mj_kCXIjpVpcM_1700981678.png" descr="mj_kCXIjpVpcM_17009816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120" y="2021477"/>
            <a:ext cx="1968545" cy="1968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mj_XkxqwpSIDp_1701012422.png" descr="mj_XkxqwpSIDp_17010124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97" y="2062692"/>
            <a:ext cx="1886114" cy="1886114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Текст 2"/>
          <p:cNvSpPr txBox="1"/>
          <p:nvPr/>
        </p:nvSpPr>
        <p:spPr>
          <a:xfrm>
            <a:off x="513203" y="4113242"/>
            <a:ext cx="2810301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 Прачечная</a:t>
            </a:r>
          </a:p>
        </p:txBody>
      </p:sp>
      <p:sp>
        <p:nvSpPr>
          <p:cNvPr id="201" name="Текст 2"/>
          <p:cNvSpPr txBox="1"/>
          <p:nvPr/>
        </p:nvSpPr>
        <p:spPr>
          <a:xfrm>
            <a:off x="3746969" y="4113242"/>
            <a:ext cx="4656846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2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Автомойка</a:t>
            </a:r>
          </a:p>
          <a:p>
            <a:pPr algn="ctr">
              <a:defRPr sz="2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Замена масла и фильтров</a:t>
            </a:r>
          </a:p>
        </p:txBody>
      </p:sp>
      <p:sp>
        <p:nvSpPr>
          <p:cNvPr id="202" name="Текст 2"/>
          <p:cNvSpPr txBox="1"/>
          <p:nvPr/>
        </p:nvSpPr>
        <p:spPr>
          <a:xfrm>
            <a:off x="8868496" y="4195673"/>
            <a:ext cx="2810301" cy="535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Общепит</a:t>
            </a:r>
          </a:p>
        </p:txBody>
      </p:sp>
      <p:sp>
        <p:nvSpPr>
          <p:cNvPr id="203" name="Текст 2"/>
          <p:cNvSpPr txBox="1"/>
          <p:nvPr/>
        </p:nvSpPr>
        <p:spPr>
          <a:xfrm>
            <a:off x="2042545" y="5590109"/>
            <a:ext cx="806569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3600">
                <a:solidFill>
                  <a:srgbClr val="FD493D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Ключевые </a:t>
            </a:r>
            <a:r>
              <a:rPr dirty="0" err="1"/>
              <a:t>кейс</a:t>
            </a:r>
            <a:r>
              <a:rPr lang="ru-RU" dirty="0"/>
              <a:t>ы</a:t>
            </a:r>
            <a:r>
              <a:rPr dirty="0"/>
              <a:t> </a:t>
            </a:r>
            <a:endParaRPr lang="ru-RU" dirty="0"/>
          </a:p>
          <a:p>
            <a:r>
              <a:rPr dirty="0" err="1"/>
              <a:t>среднего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малого</a:t>
            </a:r>
            <a:r>
              <a:rPr dirty="0"/>
              <a:t> </a:t>
            </a:r>
            <a:r>
              <a:rPr dirty="0" err="1"/>
              <a:t>бизнеса</a:t>
            </a:r>
            <a:endParaRPr dirty="0"/>
          </a:p>
        </p:txBody>
      </p:sp>
      <p:sp>
        <p:nvSpPr>
          <p:cNvPr id="204" name="Текст 2"/>
          <p:cNvSpPr txBox="1"/>
          <p:nvPr/>
        </p:nvSpPr>
        <p:spPr>
          <a:xfrm>
            <a:off x="513203" y="4630421"/>
            <a:ext cx="2810301" cy="815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6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Следит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пятнами</a:t>
            </a:r>
            <a:r>
              <a:rPr dirty="0"/>
              <a:t>, </a:t>
            </a:r>
            <a:r>
              <a:rPr dirty="0" err="1"/>
              <a:t>перестирывает</a:t>
            </a:r>
            <a:r>
              <a:rPr dirty="0"/>
              <a:t>, </a:t>
            </a:r>
            <a:r>
              <a:rPr dirty="0" err="1"/>
              <a:t>ведет</a:t>
            </a:r>
            <a:r>
              <a:rPr dirty="0"/>
              <a:t> </a:t>
            </a:r>
            <a:r>
              <a:rPr dirty="0" err="1"/>
              <a:t>учет</a:t>
            </a:r>
            <a:r>
              <a:rPr dirty="0"/>
              <a:t> </a:t>
            </a:r>
            <a:r>
              <a:rPr dirty="0" err="1"/>
              <a:t>белого</a:t>
            </a:r>
            <a:r>
              <a:rPr dirty="0"/>
              <a:t>/</a:t>
            </a:r>
            <a:r>
              <a:rPr dirty="0" err="1"/>
              <a:t>цветного</a:t>
            </a:r>
            <a:endParaRPr dirty="0"/>
          </a:p>
        </p:txBody>
      </p:sp>
      <p:sp>
        <p:nvSpPr>
          <p:cNvPr id="205" name="Текст 2"/>
          <p:cNvSpPr txBox="1"/>
          <p:nvPr/>
        </p:nvSpPr>
        <p:spPr>
          <a:xfrm>
            <a:off x="3690424" y="5057383"/>
            <a:ext cx="4811152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Не царапает автомобиль, достает и моет коврики</a:t>
            </a:r>
          </a:p>
        </p:txBody>
      </p:sp>
      <p:sp>
        <p:nvSpPr>
          <p:cNvPr id="206" name="Текст 2"/>
          <p:cNvSpPr txBox="1"/>
          <p:nvPr/>
        </p:nvSpPr>
        <p:spPr>
          <a:xfrm>
            <a:off x="8961194" y="4776471"/>
            <a:ext cx="2624904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Помощь</a:t>
            </a:r>
            <a:r>
              <a:rPr dirty="0"/>
              <a:t> </a:t>
            </a:r>
            <a:r>
              <a:rPr dirty="0" err="1"/>
              <a:t>поварам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кухне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Прямоугольник 16"/>
          <p:cNvGrpSpPr/>
          <p:nvPr/>
        </p:nvGrpSpPr>
        <p:grpSpPr>
          <a:xfrm>
            <a:off x="-18522" y="6358525"/>
            <a:ext cx="542263" cy="506844"/>
            <a:chOff x="0" y="0"/>
            <a:chExt cx="542262" cy="506842"/>
          </a:xfrm>
        </p:grpSpPr>
        <p:sp>
          <p:nvSpPr>
            <p:cNvPr id="208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09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11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Бизнес модель</a:t>
            </a:r>
          </a:p>
        </p:txBody>
      </p:sp>
      <p:grpSp>
        <p:nvGrpSpPr>
          <p:cNvPr id="217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212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13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14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15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16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18" name="Прямоугольник"/>
          <p:cNvSpPr/>
          <p:nvPr/>
        </p:nvSpPr>
        <p:spPr>
          <a:xfrm>
            <a:off x="4065196" y="859274"/>
            <a:ext cx="4061608" cy="165331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19" name="Текст 2"/>
          <p:cNvSpPr txBox="1"/>
          <p:nvPr/>
        </p:nvSpPr>
        <p:spPr>
          <a:xfrm>
            <a:off x="4201421" y="859274"/>
            <a:ext cx="378915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Готовое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lang="ru-RU" dirty="0"/>
              <a:t> (</a:t>
            </a:r>
            <a:r>
              <a:rPr lang="en" dirty="0"/>
              <a:t>B2B2C</a:t>
            </a:r>
            <a:r>
              <a:rPr lang="ru-RU" dirty="0"/>
              <a:t>)</a:t>
            </a:r>
            <a:endParaRPr dirty="0"/>
          </a:p>
        </p:txBody>
      </p:sp>
      <p:sp>
        <p:nvSpPr>
          <p:cNvPr id="220" name="Текст 2"/>
          <p:cNvSpPr txBox="1"/>
          <p:nvPr/>
        </p:nvSpPr>
        <p:spPr>
          <a:xfrm>
            <a:off x="4352104" y="1669258"/>
            <a:ext cx="348779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Прачечная</a:t>
            </a:r>
            <a:endParaRPr lang="ru-RU"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Автомойка</a:t>
            </a:r>
            <a:r>
              <a:rPr dirty="0"/>
              <a:t>/</a:t>
            </a:r>
            <a:r>
              <a:rPr dirty="0" err="1"/>
              <a:t>Замена</a:t>
            </a:r>
            <a:r>
              <a:rPr dirty="0"/>
              <a:t> </a:t>
            </a:r>
            <a:r>
              <a:rPr dirty="0" err="1"/>
              <a:t>масла</a:t>
            </a:r>
            <a:endParaRPr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Общепит</a:t>
            </a:r>
            <a:endParaRPr dirty="0"/>
          </a:p>
        </p:txBody>
      </p:sp>
      <p:sp>
        <p:nvSpPr>
          <p:cNvPr id="221" name="Прямоугольник"/>
          <p:cNvSpPr/>
          <p:nvPr/>
        </p:nvSpPr>
        <p:spPr>
          <a:xfrm>
            <a:off x="7282688" y="2760951"/>
            <a:ext cx="4061608" cy="114638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22" name="Прямоугольник"/>
          <p:cNvSpPr/>
          <p:nvPr/>
        </p:nvSpPr>
        <p:spPr>
          <a:xfrm>
            <a:off x="560796" y="4780923"/>
            <a:ext cx="4061608" cy="181075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23" name="Текст 2"/>
          <p:cNvSpPr txBox="1"/>
          <p:nvPr/>
        </p:nvSpPr>
        <p:spPr>
          <a:xfrm>
            <a:off x="737767" y="4870663"/>
            <a:ext cx="3487792" cy="153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Лизинг оборудования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Доступ к облачной системе на базе годовой подписи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Услуги, Запчасти, Сервис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Выкуп недвижимости под объект с последующей арендой</a:t>
            </a:r>
          </a:p>
        </p:txBody>
      </p:sp>
      <p:sp>
        <p:nvSpPr>
          <p:cNvPr id="224" name="Текст 2"/>
          <p:cNvSpPr txBox="1"/>
          <p:nvPr/>
        </p:nvSpPr>
        <p:spPr>
          <a:xfrm>
            <a:off x="7418913" y="2772351"/>
            <a:ext cx="3789157" cy="1031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Создание</a:t>
            </a:r>
            <a:r>
              <a:rPr dirty="0"/>
              <a:t> </a:t>
            </a:r>
            <a:r>
              <a:rPr dirty="0" err="1"/>
              <a:t>собственной</a:t>
            </a:r>
            <a:r>
              <a:rPr dirty="0"/>
              <a:t> </a:t>
            </a:r>
            <a:r>
              <a:rPr dirty="0" err="1"/>
              <a:t>сети</a:t>
            </a:r>
            <a:endParaRPr dirty="0"/>
          </a:p>
        </p:txBody>
      </p:sp>
      <p:sp>
        <p:nvSpPr>
          <p:cNvPr id="225" name="Прямоугольник"/>
          <p:cNvSpPr/>
          <p:nvPr/>
        </p:nvSpPr>
        <p:spPr>
          <a:xfrm>
            <a:off x="560796" y="2842931"/>
            <a:ext cx="4061608" cy="148110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26" name="Текст 2"/>
          <p:cNvSpPr txBox="1"/>
          <p:nvPr/>
        </p:nvSpPr>
        <p:spPr>
          <a:xfrm>
            <a:off x="697021" y="2825223"/>
            <a:ext cx="3789158" cy="929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7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Франшиза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Кастомизация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B2B</a:t>
            </a:r>
          </a:p>
        </p:txBody>
      </p:sp>
      <p:sp>
        <p:nvSpPr>
          <p:cNvPr id="227" name="Текст 2"/>
          <p:cNvSpPr txBox="1"/>
          <p:nvPr/>
        </p:nvSpPr>
        <p:spPr>
          <a:xfrm>
            <a:off x="847704" y="3774002"/>
            <a:ext cx="3487792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Решение WhiteLabel</a:t>
            </a:r>
          </a:p>
        </p:txBody>
      </p:sp>
      <p:sp>
        <p:nvSpPr>
          <p:cNvPr id="228" name="Линия"/>
          <p:cNvSpPr/>
          <p:nvPr/>
        </p:nvSpPr>
        <p:spPr>
          <a:xfrm flipH="1">
            <a:off x="2322053" y="1804806"/>
            <a:ext cx="1751201" cy="1020417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9" name="Линия"/>
          <p:cNvSpPr/>
          <p:nvPr/>
        </p:nvSpPr>
        <p:spPr>
          <a:xfrm>
            <a:off x="2607351" y="4348688"/>
            <a:ext cx="1" cy="407582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0" name="Линия"/>
          <p:cNvSpPr/>
          <p:nvPr/>
        </p:nvSpPr>
        <p:spPr>
          <a:xfrm>
            <a:off x="8112352" y="1738694"/>
            <a:ext cx="1022257" cy="1022257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1" name="Прямоугольник"/>
          <p:cNvSpPr/>
          <p:nvPr/>
        </p:nvSpPr>
        <p:spPr>
          <a:xfrm>
            <a:off x="7282688" y="4717234"/>
            <a:ext cx="4061608" cy="114638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32" name="Текст 2"/>
          <p:cNvSpPr txBox="1"/>
          <p:nvPr/>
        </p:nvSpPr>
        <p:spPr>
          <a:xfrm>
            <a:off x="7418913" y="4724461"/>
            <a:ext cx="3789157" cy="1031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Маркетплейс для ожидающих</a:t>
            </a:r>
          </a:p>
        </p:txBody>
      </p:sp>
      <p:sp>
        <p:nvSpPr>
          <p:cNvPr id="233" name="Линия"/>
          <p:cNvSpPr/>
          <p:nvPr/>
        </p:nvSpPr>
        <p:spPr>
          <a:xfrm>
            <a:off x="9204699" y="3924414"/>
            <a:ext cx="1" cy="77574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Оценка рынка</a:t>
            </a:r>
          </a:p>
        </p:txBody>
      </p:sp>
      <p:grpSp>
        <p:nvGrpSpPr>
          <p:cNvPr id="241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236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37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38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39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40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24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771" y="6139367"/>
            <a:ext cx="2145253" cy="98108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5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43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44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47" name="Текст 2"/>
          <p:cNvSpPr txBox="1"/>
          <p:nvPr/>
        </p:nvSpPr>
        <p:spPr>
          <a:xfrm>
            <a:off x="666452" y="932424"/>
            <a:ext cx="10859096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 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рынка</a:t>
            </a:r>
            <a:r>
              <a:rPr dirty="0"/>
              <a:t> </a:t>
            </a:r>
            <a:r>
              <a:rPr dirty="0" err="1"/>
              <a:t>России</a:t>
            </a:r>
            <a:r>
              <a:rPr dirty="0"/>
              <a:t> </a:t>
            </a:r>
            <a:r>
              <a:rPr dirty="0" err="1"/>
              <a:t>Прачечные</a:t>
            </a:r>
            <a:r>
              <a:rPr dirty="0"/>
              <a:t>, </a:t>
            </a:r>
            <a:r>
              <a:rPr dirty="0" err="1"/>
              <a:t>Автомойки</a:t>
            </a:r>
            <a:r>
              <a:rPr dirty="0"/>
              <a:t>, </a:t>
            </a:r>
            <a:r>
              <a:rPr dirty="0" err="1"/>
              <a:t>Замена</a:t>
            </a:r>
            <a:r>
              <a:rPr dirty="0"/>
              <a:t> </a:t>
            </a:r>
            <a:r>
              <a:rPr dirty="0" err="1"/>
              <a:t>масла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Общепит</a:t>
            </a:r>
            <a:endParaRPr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74025D5E-7C9B-A5A2-CC73-D91180CDBAA5}"/>
              </a:ext>
            </a:extLst>
          </p:cNvPr>
          <p:cNvSpPr/>
          <p:nvPr/>
        </p:nvSpPr>
        <p:spPr>
          <a:xfrm>
            <a:off x="3985921" y="1727419"/>
            <a:ext cx="4215161" cy="4215161"/>
          </a:xfrm>
          <a:prstGeom prst="ellipse">
            <a:avLst/>
          </a:prstGeom>
          <a:solidFill>
            <a:srgbClr val="8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F1BADAE-DA95-CFF2-6FBF-96F4CC87A429}"/>
              </a:ext>
            </a:extLst>
          </p:cNvPr>
          <p:cNvSpPr/>
          <p:nvPr/>
        </p:nvSpPr>
        <p:spPr>
          <a:xfrm>
            <a:off x="4594435" y="2961390"/>
            <a:ext cx="2998130" cy="2981190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1CC736-B72A-0DDF-7C2E-AFE011DD991A}"/>
              </a:ext>
            </a:extLst>
          </p:cNvPr>
          <p:cNvSpPr txBox="1"/>
          <p:nvPr/>
        </p:nvSpPr>
        <p:spPr>
          <a:xfrm>
            <a:off x="5533572" y="2997942"/>
            <a:ext cx="1119854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Gilroy Bold" pitchFamily="2" charset="0"/>
              </a:rPr>
              <a:t>SAM</a:t>
            </a:r>
            <a:endParaRPr lang="ru-RU" sz="2000" b="1" dirty="0">
              <a:solidFill>
                <a:schemeClr val="bg1"/>
              </a:solidFill>
              <a:latin typeface="Gilroy Bold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Gilroy Bold" pitchFamily="2" charset="0"/>
              </a:rPr>
              <a:t>$ 5 </a:t>
            </a:r>
            <a:r>
              <a:rPr lang="ru-RU" sz="2000" b="1" dirty="0">
                <a:solidFill>
                  <a:schemeClr val="bg1"/>
                </a:solidFill>
                <a:latin typeface="Gilroy Bold" pitchFamily="2" charset="0"/>
              </a:rPr>
              <a:t>млрд</a:t>
            </a:r>
            <a:endParaRPr lang="en-US" sz="2000" b="1" dirty="0">
              <a:solidFill>
                <a:schemeClr val="bg1"/>
              </a:solidFill>
              <a:latin typeface="Gilroy Bold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BDA5CC-3873-9A57-BF86-D20B41B53CD6}"/>
              </a:ext>
            </a:extLst>
          </p:cNvPr>
          <p:cNvSpPr txBox="1"/>
          <p:nvPr/>
        </p:nvSpPr>
        <p:spPr>
          <a:xfrm>
            <a:off x="5465445" y="1804603"/>
            <a:ext cx="1256109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Gilroy Bold" pitchFamily="2" charset="0"/>
              </a:rPr>
              <a:t>TAM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Gilroy Bold" pitchFamily="2" charset="0"/>
              </a:rPr>
              <a:t>$ 25 </a:t>
            </a:r>
            <a:r>
              <a:rPr lang="ru-RU" sz="2000" b="1" dirty="0">
                <a:solidFill>
                  <a:schemeClr val="bg1"/>
                </a:solidFill>
                <a:latin typeface="Gilroy Bold" pitchFamily="2" charset="0"/>
              </a:rPr>
              <a:t>млрд</a:t>
            </a:r>
            <a:endParaRPr lang="en-US" sz="2000" b="1" dirty="0">
              <a:solidFill>
                <a:schemeClr val="bg1"/>
              </a:solidFill>
              <a:latin typeface="Gilroy Bold" pitchFamily="2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3104D9E-2B86-F13E-6F9F-CD122B0388AF}"/>
              </a:ext>
            </a:extLst>
          </p:cNvPr>
          <p:cNvSpPr/>
          <p:nvPr/>
        </p:nvSpPr>
        <p:spPr>
          <a:xfrm>
            <a:off x="5150645" y="4062552"/>
            <a:ext cx="1890710" cy="1880028"/>
          </a:xfrm>
          <a:prstGeom prst="ellipse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E3A3A-7951-96C9-DDA6-FB418B4E6448}"/>
              </a:ext>
            </a:extLst>
          </p:cNvPr>
          <p:cNvSpPr txBox="1"/>
          <p:nvPr/>
        </p:nvSpPr>
        <p:spPr>
          <a:xfrm>
            <a:off x="5449414" y="4154729"/>
            <a:ext cx="1288169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Gilroy Bold" pitchFamily="2" charset="0"/>
              </a:rPr>
              <a:t>SOM</a:t>
            </a:r>
            <a:endParaRPr lang="ru-RU" sz="2000" b="1" dirty="0">
              <a:solidFill>
                <a:schemeClr val="bg1"/>
              </a:solidFill>
              <a:latin typeface="Gilroy Bold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Gilroy Bold" pitchFamily="2" charset="0"/>
              </a:rPr>
              <a:t>$ </a:t>
            </a:r>
            <a:r>
              <a:rPr lang="ru-RU" sz="2000" b="1" dirty="0">
                <a:solidFill>
                  <a:schemeClr val="bg1"/>
                </a:solidFill>
                <a:latin typeface="Gilroy Bold" pitchFamily="2" charset="0"/>
              </a:rPr>
              <a:t>1.5 млрд</a:t>
            </a:r>
            <a:endParaRPr lang="en-US" sz="2000" b="1" dirty="0">
              <a:solidFill>
                <a:schemeClr val="bg1"/>
              </a:solidFill>
              <a:latin typeface="Gilroy Bold" pitchFamily="2" charset="0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915F72FE-B9CC-0F47-727D-FC1E78EEF9F4}"/>
              </a:ext>
            </a:extLst>
          </p:cNvPr>
          <p:cNvSpPr txBox="1"/>
          <p:nvPr/>
        </p:nvSpPr>
        <p:spPr>
          <a:xfrm>
            <a:off x="4135194" y="6060699"/>
            <a:ext cx="3916608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2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dirty="0"/>
              <a:t> </a:t>
            </a:r>
            <a:r>
              <a:rPr lang="en-US" dirty="0"/>
              <a:t>&gt; 90% </a:t>
            </a:r>
            <a:r>
              <a:rPr lang="ru-RU" dirty="0"/>
              <a:t>рынка - Общепит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500879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Прямоугольник 16"/>
          <p:cNvGrpSpPr/>
          <p:nvPr/>
        </p:nvGrpSpPr>
        <p:grpSpPr>
          <a:xfrm>
            <a:off x="-18522" y="6358525"/>
            <a:ext cx="542263" cy="506844"/>
            <a:chOff x="0" y="0"/>
            <a:chExt cx="542262" cy="506842"/>
          </a:xfrm>
        </p:grpSpPr>
        <p:sp>
          <p:nvSpPr>
            <p:cNvPr id="249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50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52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Конкурентные преимущества</a:t>
            </a:r>
          </a:p>
        </p:txBody>
      </p:sp>
      <p:grpSp>
        <p:nvGrpSpPr>
          <p:cNvPr id="258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253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54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55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56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57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9" name="Текст 2"/>
          <p:cNvSpPr txBox="1"/>
          <p:nvPr/>
        </p:nvSpPr>
        <p:spPr>
          <a:xfrm>
            <a:off x="763063" y="1744798"/>
            <a:ext cx="4989790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>
                <a:solidFill>
                  <a:srgbClr val="1B1B1B"/>
                </a:solidFill>
                <a:latin typeface="Gilroy-Bold"/>
              </a:rPr>
              <a:t>Технически</a:t>
            </a:r>
            <a:r>
              <a:rPr dirty="0">
                <a:solidFill>
                  <a:srgbClr val="1B1B1B"/>
                </a:solidFill>
                <a:latin typeface="Gilroy-Bold"/>
              </a:rPr>
              <a:t> </a:t>
            </a:r>
            <a:r>
              <a:rPr dirty="0" err="1">
                <a:solidFill>
                  <a:srgbClr val="1B1B1B"/>
                </a:solidFill>
                <a:latin typeface="Gilroy-Bold"/>
              </a:rPr>
              <a:t>реализуемая</a:t>
            </a:r>
            <a:r>
              <a:rPr dirty="0">
                <a:solidFill>
                  <a:srgbClr val="1B1B1B"/>
                </a:solidFill>
                <a:latin typeface="Gilroy-Bold"/>
              </a:rPr>
              <a:t> </a:t>
            </a:r>
            <a:r>
              <a:rPr dirty="0" err="1">
                <a:solidFill>
                  <a:srgbClr val="1B1B1B"/>
                </a:solidFill>
                <a:latin typeface="Gilroy-Bold"/>
              </a:rPr>
              <a:t>идея</a:t>
            </a:r>
            <a:endParaRPr dirty="0">
              <a:solidFill>
                <a:srgbClr val="1B1B1B"/>
              </a:solidFill>
              <a:latin typeface="Gilroy-Bold"/>
            </a:endParaRP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Инновации</a:t>
            </a:r>
            <a:endParaRPr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основано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готовых</a:t>
            </a:r>
            <a:r>
              <a:rPr dirty="0"/>
              <a:t> </a:t>
            </a:r>
            <a:r>
              <a:rPr dirty="0" err="1"/>
              <a:t>модулях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компонентах</a:t>
            </a:r>
            <a:endParaRPr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Простота</a:t>
            </a:r>
            <a:r>
              <a:rPr dirty="0"/>
              <a:t> </a:t>
            </a:r>
            <a:r>
              <a:rPr dirty="0" err="1"/>
              <a:t>реализации</a:t>
            </a:r>
            <a:endParaRPr dirty="0"/>
          </a:p>
          <a:p>
            <a:pPr marL="228600" lvl="8" indent="-228600">
              <a:buSzPct val="100000"/>
              <a:buFontTx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600" dirty="0" err="1">
                <a:solidFill>
                  <a:srgbClr val="1B1B1B"/>
                </a:solidFill>
                <a:latin typeface="Gilroy-Bold"/>
              </a:rPr>
              <a:t>Научно-технический</a:t>
            </a:r>
            <a:r>
              <a:rPr sz="1600" dirty="0">
                <a:solidFill>
                  <a:srgbClr val="1B1B1B"/>
                </a:solidFill>
                <a:latin typeface="Gilroy-Bold"/>
              </a:rPr>
              <a:t> </a:t>
            </a:r>
            <a:r>
              <a:rPr sz="1600" dirty="0" err="1">
                <a:solidFill>
                  <a:srgbClr val="1B1B1B"/>
                </a:solidFill>
                <a:latin typeface="Gilroy-Bold"/>
              </a:rPr>
              <a:t>потенциал</a:t>
            </a:r>
            <a:r>
              <a:rPr sz="1600" dirty="0">
                <a:solidFill>
                  <a:srgbClr val="1B1B1B"/>
                </a:solidFill>
                <a:latin typeface="Gilroy-Bold"/>
              </a:rPr>
              <a:t>, </a:t>
            </a:r>
            <a:r>
              <a:rPr sz="1600" dirty="0" err="1">
                <a:solidFill>
                  <a:srgbClr val="1B1B1B"/>
                </a:solidFill>
                <a:latin typeface="Gilroy-Bold"/>
              </a:rPr>
              <a:t>возможность</a:t>
            </a:r>
            <a:r>
              <a:rPr sz="1600" dirty="0">
                <a:solidFill>
                  <a:srgbClr val="1B1B1B"/>
                </a:solidFill>
                <a:latin typeface="Gilroy-Bold"/>
              </a:rPr>
              <a:t> </a:t>
            </a:r>
            <a:r>
              <a:rPr sz="1600" dirty="0" err="1">
                <a:solidFill>
                  <a:srgbClr val="1B1B1B"/>
                </a:solidFill>
                <a:latin typeface="Gilroy-Bold"/>
              </a:rPr>
              <a:t>патентной</a:t>
            </a:r>
            <a:r>
              <a:rPr sz="1600" dirty="0">
                <a:solidFill>
                  <a:srgbClr val="1B1B1B"/>
                </a:solidFill>
                <a:latin typeface="Gilroy-Bold"/>
              </a:rPr>
              <a:t> </a:t>
            </a:r>
            <a:r>
              <a:rPr sz="1600" dirty="0" err="1">
                <a:solidFill>
                  <a:srgbClr val="1B1B1B"/>
                </a:solidFill>
                <a:latin typeface="Gilroy-Bold"/>
              </a:rPr>
              <a:t>защиты</a:t>
            </a:r>
            <a:endParaRPr sz="1600" dirty="0">
              <a:solidFill>
                <a:srgbClr val="1B1B1B"/>
              </a:solidFill>
              <a:latin typeface="Gilroy-Bold"/>
            </a:endParaRPr>
          </a:p>
        </p:txBody>
      </p:sp>
      <p:sp>
        <p:nvSpPr>
          <p:cNvPr id="260" name="Текст 2"/>
          <p:cNvSpPr txBox="1"/>
          <p:nvPr/>
        </p:nvSpPr>
        <p:spPr>
          <a:xfrm>
            <a:off x="493727" y="942070"/>
            <a:ext cx="10339497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Опыт продаж сложных продуктов</a:t>
            </a:r>
          </a:p>
        </p:txBody>
      </p:sp>
      <p:sp>
        <p:nvSpPr>
          <p:cNvPr id="261" name="Текст 2"/>
          <p:cNvSpPr txBox="1"/>
          <p:nvPr/>
        </p:nvSpPr>
        <p:spPr>
          <a:xfrm>
            <a:off x="763063" y="3619795"/>
            <a:ext cx="4989790" cy="129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Опытная команда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Высокий интерес индустриальных венчурных инвесторов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Огромный рынок, SAM больше $ 5 млрд</a:t>
            </a:r>
          </a:p>
        </p:txBody>
      </p:sp>
      <p:sp>
        <p:nvSpPr>
          <p:cNvPr id="262" name="Текст 2"/>
          <p:cNvSpPr txBox="1"/>
          <p:nvPr/>
        </p:nvSpPr>
        <p:spPr>
          <a:xfrm>
            <a:off x="763063" y="4923119"/>
            <a:ext cx="4989790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FontTx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600" dirty="0" err="1">
                <a:solidFill>
                  <a:srgbClr val="1B1B1B"/>
                </a:solidFill>
                <a:latin typeface="Gilroy-Bold"/>
              </a:rPr>
              <a:t>Высокий</a:t>
            </a:r>
            <a:r>
              <a:rPr sz="1600" dirty="0">
                <a:solidFill>
                  <a:srgbClr val="1B1B1B"/>
                </a:solidFill>
                <a:latin typeface="Gilroy-Bold"/>
              </a:rPr>
              <a:t> </a:t>
            </a:r>
            <a:r>
              <a:rPr sz="1600" dirty="0" err="1">
                <a:solidFill>
                  <a:srgbClr val="1B1B1B"/>
                </a:solidFill>
                <a:latin typeface="Gilroy-Bold"/>
              </a:rPr>
              <a:t>потенциал</a:t>
            </a:r>
            <a:r>
              <a:rPr sz="1600" dirty="0">
                <a:solidFill>
                  <a:srgbClr val="1B1B1B"/>
                </a:solidFill>
                <a:latin typeface="Gilroy-Bold"/>
              </a:rPr>
              <a:t> </a:t>
            </a:r>
            <a:r>
              <a:rPr sz="1600" dirty="0" err="1">
                <a:solidFill>
                  <a:srgbClr val="1B1B1B"/>
                </a:solidFill>
                <a:latin typeface="Gilroy-Bold"/>
              </a:rPr>
              <a:t>роста</a:t>
            </a:r>
            <a:endParaRPr sz="1600" dirty="0">
              <a:solidFill>
                <a:srgbClr val="1B1B1B"/>
              </a:solidFill>
              <a:latin typeface="Gilroy-Bold"/>
            </a:endParaRP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базе</a:t>
            </a:r>
            <a:r>
              <a:rPr dirty="0"/>
              <a:t> </a:t>
            </a:r>
            <a:r>
              <a:rPr dirty="0" err="1"/>
              <a:t>платформ</a:t>
            </a:r>
            <a:r>
              <a:rPr dirty="0"/>
              <a:t> </a:t>
            </a:r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реализовать</a:t>
            </a:r>
            <a:r>
              <a:rPr dirty="0"/>
              <a:t> </a:t>
            </a:r>
            <a:r>
              <a:rPr dirty="0" err="1"/>
              <a:t>функционал</a:t>
            </a:r>
            <a:r>
              <a:rPr dirty="0"/>
              <a:t> </a:t>
            </a:r>
            <a:r>
              <a:rPr dirty="0" err="1"/>
              <a:t>мелкосерийного</a:t>
            </a:r>
            <a:r>
              <a:rPr dirty="0"/>
              <a:t> </a:t>
            </a:r>
            <a:r>
              <a:rPr dirty="0" err="1"/>
              <a:t>производства</a:t>
            </a:r>
            <a:r>
              <a:rPr lang="ru-RU" dirty="0"/>
              <a:t> и п</a:t>
            </a:r>
            <a:r>
              <a:rPr dirty="0" err="1"/>
              <a:t>отести</a:t>
            </a:r>
            <a:r>
              <a:rPr lang="ru-RU" dirty="0"/>
              <a:t>н</a:t>
            </a:r>
            <a:r>
              <a:rPr dirty="0" err="1"/>
              <a:t>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сфере</a:t>
            </a:r>
            <a:r>
              <a:rPr dirty="0"/>
              <a:t> </a:t>
            </a:r>
            <a:r>
              <a:rPr dirty="0" err="1"/>
              <a:t>крупных</a:t>
            </a:r>
            <a:r>
              <a:rPr dirty="0"/>
              <a:t> </a:t>
            </a:r>
            <a:r>
              <a:rPr dirty="0" err="1"/>
              <a:t>игроков</a:t>
            </a:r>
            <a:endParaRPr dirty="0"/>
          </a:p>
        </p:txBody>
      </p:sp>
      <p:sp>
        <p:nvSpPr>
          <p:cNvPr id="263" name="Текст 2"/>
          <p:cNvSpPr txBox="1"/>
          <p:nvPr/>
        </p:nvSpPr>
        <p:spPr>
          <a:xfrm>
            <a:off x="6551813" y="1744798"/>
            <a:ext cx="4989789" cy="129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Сходимость Unit экономики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Легко масштабируемая бизнес-модель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Оценка хорошего соотношение LTV / CAC</a:t>
            </a:r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Оценка экспоненциального роста выручки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Прямоугольник 1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DCDCD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dirty="0"/>
          </a:p>
        </p:txBody>
      </p:sp>
      <p:sp>
        <p:nvSpPr>
          <p:cNvPr id="266" name="Текст 2"/>
          <p:cNvSpPr txBox="1"/>
          <p:nvPr/>
        </p:nvSpPr>
        <p:spPr>
          <a:xfrm>
            <a:off x="6615058" y="-119692"/>
            <a:ext cx="759796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67" name="Текст 2"/>
          <p:cNvSpPr txBox="1"/>
          <p:nvPr/>
        </p:nvSpPr>
        <p:spPr>
          <a:xfrm>
            <a:off x="6440961" y="2136970"/>
            <a:ext cx="759796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68" name="Текст 2"/>
          <p:cNvSpPr txBox="1"/>
          <p:nvPr/>
        </p:nvSpPr>
        <p:spPr>
          <a:xfrm>
            <a:off x="9741452" y="550064"/>
            <a:ext cx="759795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69" name="Текст 2"/>
          <p:cNvSpPr txBox="1"/>
          <p:nvPr/>
        </p:nvSpPr>
        <p:spPr>
          <a:xfrm>
            <a:off x="10208653" y="3309035"/>
            <a:ext cx="759795" cy="195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70" name="Текст 2"/>
          <p:cNvSpPr txBox="1"/>
          <p:nvPr/>
        </p:nvSpPr>
        <p:spPr>
          <a:xfrm>
            <a:off x="6437139" y="3735696"/>
            <a:ext cx="2348598" cy="129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Stage A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Начало 2025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Выручка  $ 10 млн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Оценка $ 150 млн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Цель привлечь $ 15 млн</a:t>
            </a:r>
          </a:p>
        </p:txBody>
      </p:sp>
      <p:sp>
        <p:nvSpPr>
          <p:cNvPr id="271" name="Текст 2"/>
          <p:cNvSpPr txBox="1"/>
          <p:nvPr/>
        </p:nvSpPr>
        <p:spPr>
          <a:xfrm>
            <a:off x="6373999" y="1390251"/>
            <a:ext cx="247503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400" dirty="0"/>
              <a:t>Pre-seed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400" dirty="0" err="1"/>
              <a:t>Октябрь</a:t>
            </a:r>
            <a:r>
              <a:rPr sz="1400" dirty="0"/>
              <a:t> 2023</a:t>
            </a:r>
          </a:p>
        </p:txBody>
      </p:sp>
      <p:sp>
        <p:nvSpPr>
          <p:cNvPr id="272" name="Текст 2"/>
          <p:cNvSpPr txBox="1"/>
          <p:nvPr/>
        </p:nvSpPr>
        <p:spPr>
          <a:xfrm>
            <a:off x="9608478" y="2088379"/>
            <a:ext cx="2583522" cy="1600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sz="1400" dirty="0"/>
              <a:t>Seed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400" dirty="0" err="1"/>
              <a:t>Ноябрь</a:t>
            </a:r>
            <a:r>
              <a:rPr sz="1400" dirty="0"/>
              <a:t> 2023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400" dirty="0" err="1"/>
              <a:t>Оценка</a:t>
            </a:r>
            <a:r>
              <a:rPr sz="1400" dirty="0"/>
              <a:t> $ 1.5 </a:t>
            </a:r>
            <a:r>
              <a:rPr sz="1400" dirty="0" err="1"/>
              <a:t>млн</a:t>
            </a:r>
            <a:endParaRPr sz="1400" dirty="0"/>
          </a:p>
          <a:p>
            <a:pPr>
              <a:defRPr sz="1600">
                <a:solidFill>
                  <a:srgbClr val="1B1B1B"/>
                </a:solidFill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sz="1400" dirty="0" err="1"/>
              <a:t>Первая</a:t>
            </a:r>
            <a:r>
              <a:rPr sz="1400" dirty="0"/>
              <a:t> </a:t>
            </a:r>
            <a:r>
              <a:rPr sz="1400" dirty="0" err="1"/>
              <a:t>выручка</a:t>
            </a:r>
            <a:endParaRPr sz="1400" dirty="0"/>
          </a:p>
          <a:p>
            <a:pPr>
              <a:defRPr sz="1600">
                <a:solidFill>
                  <a:srgbClr val="1B1B1B"/>
                </a:solidFill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sz="1400" dirty="0" err="1"/>
              <a:t>Наличие</a:t>
            </a:r>
            <a:r>
              <a:rPr sz="1400" dirty="0"/>
              <a:t> MVP</a:t>
            </a:r>
          </a:p>
          <a:p>
            <a:pPr>
              <a:defRPr sz="1600">
                <a:solidFill>
                  <a:srgbClr val="1B1B1B"/>
                </a:solidFill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sz="1400" dirty="0" err="1"/>
              <a:t>Цель</a:t>
            </a:r>
            <a:r>
              <a:rPr sz="1400" dirty="0"/>
              <a:t> </a:t>
            </a:r>
            <a:r>
              <a:rPr sz="1400" dirty="0" err="1"/>
              <a:t>привлечь</a:t>
            </a:r>
            <a:r>
              <a:rPr lang="ru-RU" sz="1400" dirty="0"/>
              <a:t> </a:t>
            </a:r>
            <a:r>
              <a:rPr sz="1400" dirty="0"/>
              <a:t>$ </a:t>
            </a:r>
            <a:r>
              <a:rPr lang="ru-RU" sz="1400" dirty="0"/>
              <a:t>60</a:t>
            </a:r>
            <a:r>
              <a:rPr sz="1400" dirty="0"/>
              <a:t>0к</a:t>
            </a:r>
            <a:r>
              <a:rPr lang="ru-RU" sz="1400" dirty="0"/>
              <a:t> в 3 этапа</a:t>
            </a:r>
            <a:endParaRPr sz="1400" dirty="0"/>
          </a:p>
        </p:txBody>
      </p:sp>
      <p:sp>
        <p:nvSpPr>
          <p:cNvPr id="273" name="Текст 2"/>
          <p:cNvSpPr txBox="1"/>
          <p:nvPr/>
        </p:nvSpPr>
        <p:spPr>
          <a:xfrm>
            <a:off x="9470325" y="4867690"/>
            <a:ext cx="2624904" cy="153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Синергия Экспоненциальный рост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2025-2026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Выручка $ 100 млн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Оценка &gt; $ 1 млрд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Цель привлечь $ 150 млн</a:t>
            </a:r>
          </a:p>
        </p:txBody>
      </p:sp>
      <p:sp>
        <p:nvSpPr>
          <p:cNvPr id="274" name="Соединительная линия уступом 2"/>
          <p:cNvSpPr/>
          <p:nvPr/>
        </p:nvSpPr>
        <p:spPr>
          <a:xfrm>
            <a:off x="7477145" y="1011300"/>
            <a:ext cx="2162015" cy="69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75" name="Соединительная линия уступом 26"/>
          <p:cNvSpPr/>
          <p:nvPr/>
        </p:nvSpPr>
        <p:spPr>
          <a:xfrm flipH="1">
            <a:off x="7665180" y="2021918"/>
            <a:ext cx="1828807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76" name="Соединительная линия уступом 29"/>
          <p:cNvSpPr/>
          <p:nvPr/>
        </p:nvSpPr>
        <p:spPr>
          <a:xfrm>
            <a:off x="7663412" y="3407123"/>
            <a:ext cx="2319869" cy="102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77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Roadmap</a:t>
            </a:r>
          </a:p>
        </p:txBody>
      </p:sp>
      <p:grpSp>
        <p:nvGrpSpPr>
          <p:cNvPr id="283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278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79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80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81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82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286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85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8</a:t>
              </a:r>
            </a:p>
          </p:txBody>
        </p:sp>
      </p:grpSp>
      <p:sp>
        <p:nvSpPr>
          <p:cNvPr id="287" name="Текст 2"/>
          <p:cNvSpPr txBox="1"/>
          <p:nvPr/>
        </p:nvSpPr>
        <p:spPr>
          <a:xfrm>
            <a:off x="401751" y="1725701"/>
            <a:ext cx="5386067" cy="4193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8218F5"/>
                </a:solidFill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dirty="0" err="1"/>
              <a:t>Бизнес</a:t>
            </a:r>
            <a:r>
              <a:rPr dirty="0"/>
              <a:t> </a:t>
            </a:r>
            <a:r>
              <a:rPr dirty="0" err="1"/>
              <a:t>идея</a:t>
            </a:r>
            <a:r>
              <a:rPr dirty="0"/>
              <a:t> </a:t>
            </a:r>
            <a:r>
              <a:rPr dirty="0" err="1"/>
              <a:t>была</a:t>
            </a:r>
            <a:r>
              <a:rPr dirty="0"/>
              <a:t> </a:t>
            </a:r>
            <a:r>
              <a:rPr dirty="0" err="1"/>
              <a:t>протестирована</a:t>
            </a:r>
            <a:r>
              <a:rPr dirty="0"/>
              <a:t>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анализа</a:t>
            </a:r>
            <a:r>
              <a:rPr dirty="0"/>
              <a:t> </a:t>
            </a:r>
            <a:r>
              <a:rPr dirty="0" err="1"/>
              <a:t>рынка</a:t>
            </a:r>
            <a:r>
              <a:rPr dirty="0"/>
              <a:t>:</a:t>
            </a:r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SAM </a:t>
            </a:r>
            <a:r>
              <a:rPr dirty="0" err="1"/>
              <a:t>более</a:t>
            </a:r>
            <a:r>
              <a:rPr dirty="0"/>
              <a:t> $5 </a:t>
            </a:r>
            <a:r>
              <a:rPr dirty="0" err="1"/>
              <a:t>млрд</a:t>
            </a:r>
            <a:endParaRPr dirty="0"/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Скорость</a:t>
            </a:r>
            <a:r>
              <a:rPr dirty="0"/>
              <a:t> </a:t>
            </a:r>
            <a:r>
              <a:rPr dirty="0" err="1"/>
              <a:t>роста</a:t>
            </a:r>
            <a:r>
              <a:rPr dirty="0"/>
              <a:t> </a:t>
            </a:r>
            <a:r>
              <a:rPr dirty="0" err="1"/>
              <a:t>рынка</a:t>
            </a:r>
            <a:r>
              <a:rPr dirty="0"/>
              <a:t> </a:t>
            </a:r>
            <a:r>
              <a:rPr dirty="0" err="1"/>
              <a:t>выше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инфляция</a:t>
            </a:r>
            <a:r>
              <a:rPr dirty="0"/>
              <a:t> </a:t>
            </a:r>
            <a:r>
              <a:rPr dirty="0" err="1"/>
              <a:t>доллара</a:t>
            </a:r>
            <a:r>
              <a:rPr dirty="0"/>
              <a:t> (CAGR &gt; 10%)</a:t>
            </a:r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Высокий</a:t>
            </a:r>
            <a:r>
              <a:rPr dirty="0"/>
              <a:t> </a:t>
            </a:r>
            <a:r>
              <a:rPr dirty="0" err="1"/>
              <a:t>интерес</a:t>
            </a:r>
            <a:r>
              <a:rPr dirty="0"/>
              <a:t> </a:t>
            </a:r>
            <a:r>
              <a:rPr dirty="0" err="1"/>
              <a:t>других</a:t>
            </a:r>
            <a:r>
              <a:rPr dirty="0"/>
              <a:t> </a:t>
            </a:r>
            <a:r>
              <a:rPr dirty="0" err="1"/>
              <a:t>индустриальных</a:t>
            </a:r>
            <a:r>
              <a:rPr dirty="0"/>
              <a:t> </a:t>
            </a:r>
            <a:r>
              <a:rPr dirty="0" err="1"/>
              <a:t>инвесторов</a:t>
            </a:r>
            <a:endParaRPr dirty="0"/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анализа</a:t>
            </a:r>
            <a:r>
              <a:rPr dirty="0"/>
              <a:t> </a:t>
            </a:r>
            <a:r>
              <a:rPr dirty="0" err="1"/>
              <a:t>бизнес-модели</a:t>
            </a:r>
            <a:r>
              <a:rPr dirty="0"/>
              <a:t>:</a:t>
            </a:r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Легко</a:t>
            </a:r>
            <a:r>
              <a:rPr dirty="0"/>
              <a:t> </a:t>
            </a:r>
            <a:r>
              <a:rPr dirty="0" err="1"/>
              <a:t>масштабируемая</a:t>
            </a:r>
            <a:r>
              <a:rPr dirty="0"/>
              <a:t> </a:t>
            </a:r>
            <a:r>
              <a:rPr dirty="0" err="1"/>
              <a:t>бизнес-модель</a:t>
            </a:r>
            <a:endParaRPr dirty="0"/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Сходимость</a:t>
            </a:r>
            <a:r>
              <a:rPr dirty="0"/>
              <a:t> </a:t>
            </a:r>
            <a:r>
              <a:rPr dirty="0" err="1"/>
              <a:t>юнит-экономики</a:t>
            </a:r>
            <a:endParaRPr dirty="0"/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Бизнес-модель</a:t>
            </a:r>
            <a:r>
              <a:rPr dirty="0"/>
              <a:t> </a:t>
            </a:r>
            <a:r>
              <a:rPr dirty="0" err="1"/>
              <a:t>подтверждена</a:t>
            </a:r>
            <a:r>
              <a:rPr dirty="0"/>
              <a:t> </a:t>
            </a:r>
            <a:r>
              <a:rPr dirty="0" err="1"/>
              <a:t>продажами</a:t>
            </a:r>
            <a:endParaRPr dirty="0"/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Технология</a:t>
            </a:r>
            <a:r>
              <a:rPr dirty="0"/>
              <a:t>:</a:t>
            </a:r>
          </a:p>
          <a:p>
            <a:pPr marL="228600" lvl="8" indent="-228600">
              <a:buSzPct val="80000"/>
              <a:buBlip>
                <a:blip r:embed="rId2"/>
              </a:buBlip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Технология</a:t>
            </a:r>
            <a:r>
              <a:rPr dirty="0"/>
              <a:t> </a:t>
            </a:r>
            <a:r>
              <a:rPr dirty="0" err="1"/>
              <a:t>готова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внедрению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рынке</a:t>
            </a:r>
            <a:r>
              <a:rPr dirty="0"/>
              <a:t>, </a:t>
            </a:r>
            <a:r>
              <a:rPr dirty="0" err="1"/>
              <a:t>виден</a:t>
            </a:r>
            <a:r>
              <a:rPr dirty="0"/>
              <a:t> </a:t>
            </a:r>
            <a:r>
              <a:rPr dirty="0" err="1"/>
              <a:t>спрос</a:t>
            </a:r>
            <a:endParaRPr dirty="0"/>
          </a:p>
        </p:txBody>
      </p:sp>
      <p:sp>
        <p:nvSpPr>
          <p:cNvPr id="288" name="Текст 2"/>
          <p:cNvSpPr txBox="1"/>
          <p:nvPr/>
        </p:nvSpPr>
        <p:spPr>
          <a:xfrm>
            <a:off x="440159" y="1050977"/>
            <a:ext cx="5309251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SEED</a:t>
            </a:r>
          </a:p>
        </p:txBody>
      </p:sp>
      <p:sp>
        <p:nvSpPr>
          <p:cNvPr id="289" name="Текст 2"/>
          <p:cNvSpPr txBox="1"/>
          <p:nvPr/>
        </p:nvSpPr>
        <p:spPr>
          <a:xfrm>
            <a:off x="6499897" y="5090947"/>
            <a:ext cx="262490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48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🦄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2026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Выручка</a:t>
            </a:r>
            <a:r>
              <a:rPr dirty="0"/>
              <a:t> $ 1 </a:t>
            </a:r>
            <a:r>
              <a:rPr dirty="0" err="1"/>
              <a:t>млрд</a:t>
            </a:r>
            <a:endParaRPr dirty="0"/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Выход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IPO</a:t>
            </a:r>
          </a:p>
        </p:txBody>
      </p:sp>
      <p:sp>
        <p:nvSpPr>
          <p:cNvPr id="290" name="Соединительная линия уступом 26"/>
          <p:cNvSpPr/>
          <p:nvPr/>
        </p:nvSpPr>
        <p:spPr>
          <a:xfrm flipH="1">
            <a:off x="7908944" y="4746102"/>
            <a:ext cx="1828806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Команда проекта</a:t>
            </a:r>
          </a:p>
        </p:txBody>
      </p:sp>
      <p:grpSp>
        <p:nvGrpSpPr>
          <p:cNvPr id="298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293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94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95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96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297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301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99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300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9</a:t>
              </a:r>
            </a:p>
          </p:txBody>
        </p:sp>
      </p:grpSp>
      <p:pic>
        <p:nvPicPr>
          <p:cNvPr id="302" name="avatara_big.jpg" descr="avatara_b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33" y="1049869"/>
            <a:ext cx="1460771" cy="1460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7" y="0"/>
                </a:moveTo>
                <a:cubicBezTo>
                  <a:pt x="8033" y="0"/>
                  <a:pt x="5271" y="1054"/>
                  <a:pt x="3163" y="3163"/>
                </a:cubicBezTo>
                <a:cubicBezTo>
                  <a:pt x="1054" y="5271"/>
                  <a:pt x="0" y="8033"/>
                  <a:pt x="0" y="10797"/>
                </a:cubicBezTo>
                <a:cubicBezTo>
                  <a:pt x="0" y="13561"/>
                  <a:pt x="1054" y="16329"/>
                  <a:pt x="3163" y="18437"/>
                </a:cubicBezTo>
                <a:cubicBezTo>
                  <a:pt x="5271" y="20546"/>
                  <a:pt x="8033" y="21600"/>
                  <a:pt x="10797" y="21600"/>
                </a:cubicBezTo>
                <a:cubicBezTo>
                  <a:pt x="13561" y="21600"/>
                  <a:pt x="16329" y="20546"/>
                  <a:pt x="18437" y="18437"/>
                </a:cubicBezTo>
                <a:cubicBezTo>
                  <a:pt x="20546" y="16329"/>
                  <a:pt x="21600" y="13561"/>
                  <a:pt x="21600" y="10797"/>
                </a:cubicBezTo>
                <a:cubicBezTo>
                  <a:pt x="21600" y="8033"/>
                  <a:pt x="20546" y="5271"/>
                  <a:pt x="18437" y="3163"/>
                </a:cubicBezTo>
                <a:cubicBezTo>
                  <a:pt x="16329" y="1054"/>
                  <a:pt x="13561" y="0"/>
                  <a:pt x="10797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3" name="Текст 2"/>
          <p:cNvSpPr txBox="1"/>
          <p:nvPr/>
        </p:nvSpPr>
        <p:spPr>
          <a:xfrm>
            <a:off x="1071617" y="2707838"/>
            <a:ext cx="2723609" cy="828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 err="1"/>
              <a:t>Павел</a:t>
            </a:r>
            <a:r>
              <a:rPr dirty="0"/>
              <a:t> </a:t>
            </a:r>
            <a:r>
              <a:rPr dirty="0" err="1"/>
              <a:t>Курта</a:t>
            </a:r>
            <a:endParaRPr dirty="0"/>
          </a:p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Founder, CEO</a:t>
            </a:r>
          </a:p>
        </p:txBody>
      </p:sp>
      <p:sp>
        <p:nvSpPr>
          <p:cNvPr id="304" name="Текст 2"/>
          <p:cNvSpPr txBox="1"/>
          <p:nvPr/>
        </p:nvSpPr>
        <p:spPr>
          <a:xfrm>
            <a:off x="773303" y="3582315"/>
            <a:ext cx="3701669" cy="292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Серийный</a:t>
            </a:r>
            <a:r>
              <a:rPr dirty="0"/>
              <a:t> </a:t>
            </a:r>
            <a:r>
              <a:rPr dirty="0" err="1"/>
              <a:t>предприниматель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200</a:t>
            </a:r>
            <a:r>
              <a:rPr lang="en-US" dirty="0"/>
              <a:t>7</a:t>
            </a:r>
            <a:r>
              <a:rPr dirty="0"/>
              <a:t> </a:t>
            </a:r>
            <a:r>
              <a:rPr dirty="0" err="1"/>
              <a:t>года</a:t>
            </a:r>
            <a:endParaRPr dirty="0"/>
          </a:p>
        </p:txBody>
      </p:sp>
      <p:pic>
        <p:nvPicPr>
          <p:cNvPr id="305" name="2023-10-03 09.26.26.jpg" descr="2023-10-03 09.26.26.jpg"/>
          <p:cNvPicPr>
            <a:picLocks noChangeAspect="1"/>
          </p:cNvPicPr>
          <p:nvPr/>
        </p:nvPicPr>
        <p:blipFill>
          <a:blip r:embed="rId3"/>
          <a:srcRect r="315"/>
          <a:stretch>
            <a:fillRect/>
          </a:stretch>
        </p:blipFill>
        <p:spPr>
          <a:xfrm>
            <a:off x="6103035" y="1074903"/>
            <a:ext cx="1472532" cy="1472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5" h="21600" extrusionOk="0">
                <a:moveTo>
                  <a:pt x="10297" y="0"/>
                </a:moveTo>
                <a:cubicBezTo>
                  <a:pt x="7661" y="0"/>
                  <a:pt x="5025" y="1053"/>
                  <a:pt x="3014" y="3161"/>
                </a:cubicBezTo>
                <a:cubicBezTo>
                  <a:pt x="1004" y="5270"/>
                  <a:pt x="0" y="8036"/>
                  <a:pt x="0" y="10800"/>
                </a:cubicBezTo>
                <a:cubicBezTo>
                  <a:pt x="0" y="13564"/>
                  <a:pt x="1004" y="16330"/>
                  <a:pt x="3014" y="18439"/>
                </a:cubicBezTo>
                <a:cubicBezTo>
                  <a:pt x="5025" y="20547"/>
                  <a:pt x="7661" y="21600"/>
                  <a:pt x="10297" y="21600"/>
                </a:cubicBezTo>
                <a:cubicBezTo>
                  <a:pt x="12932" y="21600"/>
                  <a:pt x="15568" y="20547"/>
                  <a:pt x="17579" y="18439"/>
                </a:cubicBezTo>
                <a:cubicBezTo>
                  <a:pt x="21600" y="14221"/>
                  <a:pt x="21600" y="7379"/>
                  <a:pt x="17579" y="3161"/>
                </a:cubicBezTo>
                <a:cubicBezTo>
                  <a:pt x="15568" y="1053"/>
                  <a:pt x="12932" y="0"/>
                  <a:pt x="10297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6" name="Текст 2"/>
          <p:cNvSpPr txBox="1"/>
          <p:nvPr/>
        </p:nvSpPr>
        <p:spPr>
          <a:xfrm>
            <a:off x="5117765" y="2733595"/>
            <a:ext cx="3443072" cy="828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Константин Израилов</a:t>
            </a:r>
          </a:p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СТО, к.т.н</a:t>
            </a:r>
          </a:p>
        </p:txBody>
      </p:sp>
      <p:sp>
        <p:nvSpPr>
          <p:cNvPr id="307" name="Текст 2"/>
          <p:cNvSpPr txBox="1"/>
          <p:nvPr/>
        </p:nvSpPr>
        <p:spPr>
          <a:xfrm>
            <a:off x="4988466" y="3639975"/>
            <a:ext cx="3701669" cy="892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Технический</a:t>
            </a:r>
            <a:r>
              <a:rPr dirty="0"/>
              <a:t> </a:t>
            </a:r>
            <a:r>
              <a:rPr dirty="0" err="1"/>
              <a:t>специалист</a:t>
            </a:r>
            <a:r>
              <a:rPr dirty="0"/>
              <a:t>, </a:t>
            </a:r>
            <a:r>
              <a:rPr dirty="0" err="1"/>
              <a:t>научный</a:t>
            </a:r>
            <a:r>
              <a:rPr dirty="0"/>
              <a:t> </a:t>
            </a:r>
            <a:r>
              <a:rPr dirty="0" err="1"/>
              <a:t>сотрудник</a:t>
            </a:r>
            <a:endParaRPr dirty="0"/>
          </a:p>
          <a:p>
            <a:pPr lvl="8">
              <a:defRPr sz="1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 lvl="8">
              <a:defRPr sz="1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Пишет</a:t>
            </a:r>
            <a:r>
              <a:rPr dirty="0"/>
              <a:t> </a:t>
            </a:r>
            <a:r>
              <a:rPr dirty="0" err="1"/>
              <a:t>докторскую</a:t>
            </a:r>
            <a:r>
              <a:rPr dirty="0"/>
              <a:t> </a:t>
            </a:r>
            <a:r>
              <a:rPr dirty="0" err="1"/>
              <a:t>диссертацию</a:t>
            </a:r>
            <a:r>
              <a:rPr dirty="0"/>
              <a:t>, </a:t>
            </a:r>
            <a:r>
              <a:rPr dirty="0" err="1"/>
              <a:t>множество</a:t>
            </a:r>
            <a:r>
              <a:rPr dirty="0"/>
              <a:t> </a:t>
            </a:r>
            <a:r>
              <a:rPr dirty="0" err="1"/>
              <a:t>научных</a:t>
            </a:r>
            <a:r>
              <a:rPr dirty="0"/>
              <a:t> </a:t>
            </a:r>
            <a:r>
              <a:rPr dirty="0" err="1"/>
              <a:t>разработок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патентов</a:t>
            </a:r>
            <a:endParaRPr dirty="0"/>
          </a:p>
        </p:txBody>
      </p:sp>
      <p:sp>
        <p:nvSpPr>
          <p:cNvPr id="308" name="10+"/>
          <p:cNvSpPr/>
          <p:nvPr/>
        </p:nvSpPr>
        <p:spPr>
          <a:xfrm>
            <a:off x="10041928" y="1074903"/>
            <a:ext cx="1472532" cy="1515848"/>
          </a:xfrm>
          <a:prstGeom prst="ellipse">
            <a:avLst/>
          </a:prstGeom>
          <a:solidFill>
            <a:srgbClr val="FD493D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 algn="ctr" defTabSz="821531">
              <a:defRPr sz="3000"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dirty="0"/>
              <a:t>10+</a:t>
            </a:r>
          </a:p>
        </p:txBody>
      </p:sp>
      <p:sp>
        <p:nvSpPr>
          <p:cNvPr id="309" name="Текст 2"/>
          <p:cNvSpPr txBox="1"/>
          <p:nvPr/>
        </p:nvSpPr>
        <p:spPr>
          <a:xfrm>
            <a:off x="9056658" y="2917023"/>
            <a:ext cx="3443072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 err="1"/>
              <a:t>Эксперты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D49139-EE26-E55D-3B7E-6F77F55E9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008" y="4096519"/>
            <a:ext cx="630505" cy="630505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5FF35FCC-2503-5486-FE2B-458CA5C814F8}"/>
              </a:ext>
            </a:extLst>
          </p:cNvPr>
          <p:cNvSpPr txBox="1"/>
          <p:nvPr/>
        </p:nvSpPr>
        <p:spPr>
          <a:xfrm>
            <a:off x="374312" y="3886644"/>
            <a:ext cx="419346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3600">
                <a:solidFill>
                  <a:srgbClr val="FD493D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400" dirty="0"/>
              <a:t>Проекты</a:t>
            </a:r>
            <a:endParaRPr sz="14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64E5C2E2-3DE8-30EE-3245-E35B32125CB1}"/>
              </a:ext>
            </a:extLst>
          </p:cNvPr>
          <p:cNvSpPr txBox="1"/>
          <p:nvPr/>
        </p:nvSpPr>
        <p:spPr>
          <a:xfrm>
            <a:off x="1211524" y="4645773"/>
            <a:ext cx="101747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US" sz="1000" dirty="0"/>
              <a:t>2008</a:t>
            </a:r>
          </a:p>
          <a:p>
            <a:r>
              <a:rPr lang="en-US" sz="1000" dirty="0" err="1"/>
              <a:t>FactoryApps</a:t>
            </a:r>
            <a:endParaRPr sz="1000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F8FC338E-71F1-FEB8-0143-8270FD1C5B9C}"/>
              </a:ext>
            </a:extLst>
          </p:cNvPr>
          <p:cNvSpPr txBox="1"/>
          <p:nvPr/>
        </p:nvSpPr>
        <p:spPr>
          <a:xfrm>
            <a:off x="1404108" y="4970354"/>
            <a:ext cx="63050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Успех</a:t>
            </a: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DCE9B3-50B2-54F9-25B3-8073097FF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50" y="4125848"/>
            <a:ext cx="576231" cy="600241"/>
          </a:xfrm>
          <a:prstGeom prst="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C55C3686-C91E-F3CF-F7A0-43D00CB15610}"/>
              </a:ext>
            </a:extLst>
          </p:cNvPr>
          <p:cNvSpPr txBox="1"/>
          <p:nvPr/>
        </p:nvSpPr>
        <p:spPr>
          <a:xfrm>
            <a:off x="336581" y="4664807"/>
            <a:ext cx="101747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000" dirty="0"/>
              <a:t>2007</a:t>
            </a:r>
            <a:endParaRPr lang="en-US" sz="1000" dirty="0"/>
          </a:p>
          <a:p>
            <a:r>
              <a:rPr lang="en-US" sz="1000" dirty="0" err="1"/>
              <a:t>NordCleaning</a:t>
            </a:r>
            <a:endParaRPr sz="1000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D875BCD8-7594-D2C2-AFF6-5598D434B577}"/>
              </a:ext>
            </a:extLst>
          </p:cNvPr>
          <p:cNvSpPr txBox="1"/>
          <p:nvPr/>
        </p:nvSpPr>
        <p:spPr>
          <a:xfrm>
            <a:off x="526277" y="4970265"/>
            <a:ext cx="63050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Успех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CB57B19B-E1C1-73D4-5939-440E667DA88E}"/>
              </a:ext>
            </a:extLst>
          </p:cNvPr>
          <p:cNvSpPr txBox="1"/>
          <p:nvPr/>
        </p:nvSpPr>
        <p:spPr>
          <a:xfrm>
            <a:off x="1988296" y="4644838"/>
            <a:ext cx="101747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000" dirty="0"/>
              <a:t>2012</a:t>
            </a:r>
          </a:p>
          <a:p>
            <a:r>
              <a:rPr lang="en-US" sz="1000" dirty="0" err="1"/>
              <a:t>MojoClub</a:t>
            </a:r>
            <a:endParaRPr lang="en-US" sz="1000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2AD5D0F8-335E-1412-ED3B-55D96E8AFFA5}"/>
              </a:ext>
            </a:extLst>
          </p:cNvPr>
          <p:cNvSpPr txBox="1"/>
          <p:nvPr/>
        </p:nvSpPr>
        <p:spPr>
          <a:xfrm>
            <a:off x="2180880" y="4969419"/>
            <a:ext cx="63050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US" dirty="0">
                <a:solidFill>
                  <a:srgbClr val="FD483D"/>
                </a:solidFill>
              </a:rPr>
              <a:t>Fail</a:t>
            </a:r>
            <a:endParaRPr dirty="0">
              <a:solidFill>
                <a:srgbClr val="FD483D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3CE71B-DF75-9B30-F923-985DC44BCC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564" y="4221097"/>
            <a:ext cx="818152" cy="400105"/>
          </a:xfrm>
          <a:prstGeom prst="rect">
            <a:avLst/>
          </a:prstGeom>
        </p:spPr>
      </p:pic>
      <p:sp>
        <p:nvSpPr>
          <p:cNvPr id="16" name="Текст 2">
            <a:extLst>
              <a:ext uri="{FF2B5EF4-FFF2-40B4-BE49-F238E27FC236}">
                <a16:creationId xmlns:a16="http://schemas.microsoft.com/office/drawing/2014/main" id="{ACAD2678-D409-83F1-6EE8-48709723735A}"/>
              </a:ext>
            </a:extLst>
          </p:cNvPr>
          <p:cNvSpPr txBox="1"/>
          <p:nvPr/>
        </p:nvSpPr>
        <p:spPr>
          <a:xfrm>
            <a:off x="3660908" y="4640657"/>
            <a:ext cx="101747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000" dirty="0"/>
              <a:t>2014</a:t>
            </a:r>
          </a:p>
          <a:p>
            <a:r>
              <a:rPr lang="en-US" sz="1000" dirty="0"/>
              <a:t>Hampton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9E919982-1612-23E0-280F-46009EEFB0A2}"/>
              </a:ext>
            </a:extLst>
          </p:cNvPr>
          <p:cNvSpPr txBox="1"/>
          <p:nvPr/>
        </p:nvSpPr>
        <p:spPr>
          <a:xfrm>
            <a:off x="3854391" y="4984973"/>
            <a:ext cx="63050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US" dirty="0">
                <a:solidFill>
                  <a:srgbClr val="FD483D"/>
                </a:solidFill>
              </a:rPr>
              <a:t>Fail</a:t>
            </a:r>
            <a:endParaRPr dirty="0">
              <a:solidFill>
                <a:srgbClr val="FD483D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FF1F7BA-E998-7362-CAF7-C1E91F1D3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837" y="4272040"/>
            <a:ext cx="869141" cy="2923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625D846-AFA9-0DA5-9A89-D40A0BE585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338" y="4125848"/>
            <a:ext cx="629570" cy="629570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2748B9D4-4A7A-BD81-EDDB-841FA69A5BD4}"/>
              </a:ext>
            </a:extLst>
          </p:cNvPr>
          <p:cNvSpPr txBox="1"/>
          <p:nvPr/>
        </p:nvSpPr>
        <p:spPr>
          <a:xfrm>
            <a:off x="2841855" y="4648631"/>
            <a:ext cx="1017471" cy="384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000" dirty="0"/>
              <a:t>2012</a:t>
            </a:r>
          </a:p>
          <a:p>
            <a:r>
              <a:rPr lang="en-US" sz="900" dirty="0" err="1"/>
              <a:t>Raskachaem.Ru</a:t>
            </a:r>
            <a:endParaRPr lang="en-US" sz="900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7957A751-5896-559E-5284-972F8F5E9777}"/>
              </a:ext>
            </a:extLst>
          </p:cNvPr>
          <p:cNvSpPr txBox="1"/>
          <p:nvPr/>
        </p:nvSpPr>
        <p:spPr>
          <a:xfrm>
            <a:off x="3034439" y="4965518"/>
            <a:ext cx="63050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1400">
                <a:solidFill>
                  <a:srgbClr val="FCAF17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US" dirty="0">
                <a:solidFill>
                  <a:srgbClr val="FD483D"/>
                </a:solidFill>
              </a:rPr>
              <a:t>Fail</a:t>
            </a:r>
            <a:endParaRPr dirty="0">
              <a:solidFill>
                <a:srgbClr val="FD483D"/>
              </a:solidFill>
            </a:endParaRP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536D304C-B9F1-45EF-27F2-3AEDB9B885C6}"/>
              </a:ext>
            </a:extLst>
          </p:cNvPr>
          <p:cNvSpPr txBox="1"/>
          <p:nvPr/>
        </p:nvSpPr>
        <p:spPr>
          <a:xfrm>
            <a:off x="455376" y="5214381"/>
            <a:ext cx="4161994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3600">
                <a:solidFill>
                  <a:srgbClr val="FD493D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400" dirty="0">
                <a:solidFill>
                  <a:srgbClr val="8F00FF"/>
                </a:solidFill>
              </a:rPr>
              <a:t>Компетенции</a:t>
            </a:r>
          </a:p>
          <a:p>
            <a:r>
              <a:rPr lang="ru-RU" sz="1400" dirty="0"/>
              <a:t>Создание сложных программный продуктов</a:t>
            </a:r>
          </a:p>
          <a:p>
            <a:r>
              <a:rPr lang="ru-RU" sz="1400" dirty="0"/>
              <a:t>Маркетинг, реклама, </a:t>
            </a:r>
            <a:r>
              <a:rPr lang="en-US" sz="1400" dirty="0"/>
              <a:t>PR</a:t>
            </a:r>
            <a:r>
              <a:rPr lang="ru-RU" sz="1400" dirty="0"/>
              <a:t>, продажи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F45B41EE-2376-77D4-FE64-B1FA386E9918}"/>
              </a:ext>
            </a:extLst>
          </p:cNvPr>
          <p:cNvSpPr txBox="1"/>
          <p:nvPr/>
        </p:nvSpPr>
        <p:spPr>
          <a:xfrm>
            <a:off x="420955" y="5890732"/>
            <a:ext cx="419346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3600">
                <a:solidFill>
                  <a:srgbClr val="FD493D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400" dirty="0">
                <a:solidFill>
                  <a:srgbClr val="8F00FF"/>
                </a:solidFill>
              </a:rPr>
              <a:t>Цифра</a:t>
            </a:r>
          </a:p>
          <a:p>
            <a:r>
              <a:rPr lang="en-US" sz="1400" dirty="0"/>
              <a:t>9 </a:t>
            </a:r>
            <a:r>
              <a:rPr lang="ru-RU" sz="1400" dirty="0"/>
              <a:t>Патентов на программы для ЭВМ 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495AC74-FEF3-42CB-6110-86B1D077EB49}"/>
              </a:ext>
            </a:extLst>
          </p:cNvPr>
          <p:cNvSpPr txBox="1"/>
          <p:nvPr/>
        </p:nvSpPr>
        <p:spPr>
          <a:xfrm>
            <a:off x="4843157" y="5890732"/>
            <a:ext cx="419346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3600">
                <a:solidFill>
                  <a:srgbClr val="FD493D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400" dirty="0">
                <a:solidFill>
                  <a:srgbClr val="8F00FF"/>
                </a:solidFill>
              </a:rPr>
              <a:t>Цифра</a:t>
            </a:r>
          </a:p>
          <a:p>
            <a:r>
              <a:rPr lang="en-US" sz="1400" dirty="0"/>
              <a:t>141 </a:t>
            </a:r>
            <a:r>
              <a:rPr lang="ru-RU" sz="1400" dirty="0"/>
              <a:t>научная публикация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296DDE60-565B-79E3-01B5-4155350C25C0}"/>
              </a:ext>
            </a:extLst>
          </p:cNvPr>
          <p:cNvSpPr txBox="1"/>
          <p:nvPr/>
        </p:nvSpPr>
        <p:spPr>
          <a:xfrm>
            <a:off x="4858892" y="5214381"/>
            <a:ext cx="4161994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3600">
                <a:solidFill>
                  <a:srgbClr val="FD493D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400" dirty="0">
                <a:solidFill>
                  <a:srgbClr val="8F00FF"/>
                </a:solidFill>
              </a:rPr>
              <a:t>Компетенции</a:t>
            </a:r>
          </a:p>
          <a:p>
            <a:r>
              <a:rPr lang="ru-RU" sz="1400" dirty="0"/>
              <a:t>Реализация венчурных проектов</a:t>
            </a:r>
          </a:p>
          <a:p>
            <a:r>
              <a:rPr lang="ru-RU" sz="1400" dirty="0"/>
              <a:t>Информационная безопасность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Прямоугольник 16"/>
          <p:cNvGrpSpPr/>
          <p:nvPr/>
        </p:nvGrpSpPr>
        <p:grpSpPr>
          <a:xfrm>
            <a:off x="-18522" y="6358525"/>
            <a:ext cx="542263" cy="506844"/>
            <a:chOff x="0" y="0"/>
            <a:chExt cx="542262" cy="506842"/>
          </a:xfrm>
        </p:grpSpPr>
        <p:sp>
          <p:nvSpPr>
            <p:cNvPr id="311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312" name="7"/>
            <p:cNvSpPr txBox="1"/>
            <p:nvPr/>
          </p:nvSpPr>
          <p:spPr>
            <a:xfrm>
              <a:off x="37054" y="118801"/>
              <a:ext cx="468151" cy="269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10</a:t>
              </a:r>
            </a:p>
          </p:txBody>
        </p:sp>
      </p:grpSp>
      <p:sp>
        <p:nvSpPr>
          <p:cNvPr id="314" name="Текст 2"/>
          <p:cNvSpPr txBox="1"/>
          <p:nvPr/>
        </p:nvSpPr>
        <p:spPr>
          <a:xfrm>
            <a:off x="420955" y="356858"/>
            <a:ext cx="651893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cap="all"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Инвестиции</a:t>
            </a:r>
          </a:p>
        </p:txBody>
      </p:sp>
      <p:grpSp>
        <p:nvGrpSpPr>
          <p:cNvPr id="320" name="Группа 5"/>
          <p:cNvGrpSpPr/>
          <p:nvPr/>
        </p:nvGrpSpPr>
        <p:grpSpPr>
          <a:xfrm>
            <a:off x="-1" y="692500"/>
            <a:ext cx="2624904" cy="97078"/>
            <a:chOff x="0" y="0"/>
            <a:chExt cx="2624903" cy="97077"/>
          </a:xfrm>
        </p:grpSpPr>
        <p:sp>
          <p:nvSpPr>
            <p:cNvPr id="315" name="Прямоугольник 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316" name="Прямоугольник 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317" name="Прямоугольник 8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318" name="Прямоугольник 9"/>
            <p:cNvSpPr/>
            <p:nvPr/>
          </p:nvSpPr>
          <p:spPr>
            <a:xfrm>
              <a:off x="993856" y="-1"/>
              <a:ext cx="1294465" cy="97079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319" name="Прямоугольник 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21" name="Текст 2"/>
          <p:cNvSpPr txBox="1"/>
          <p:nvPr/>
        </p:nvSpPr>
        <p:spPr>
          <a:xfrm>
            <a:off x="926252" y="1053885"/>
            <a:ext cx="10339497" cy="176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 err="1"/>
              <a:t>Инвестиции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размере</a:t>
            </a:r>
            <a:r>
              <a:rPr dirty="0"/>
              <a:t> </a:t>
            </a:r>
          </a:p>
          <a:p>
            <a:pPr algn="ctr"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ctr"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$ </a:t>
            </a:r>
            <a:r>
              <a:rPr lang="ru-RU" dirty="0"/>
              <a:t>60</a:t>
            </a:r>
            <a:r>
              <a:rPr dirty="0"/>
              <a:t>0к</a:t>
            </a:r>
          </a:p>
        </p:txBody>
      </p:sp>
      <p:sp>
        <p:nvSpPr>
          <p:cNvPr id="322" name="Текст 2"/>
          <p:cNvSpPr txBox="1"/>
          <p:nvPr/>
        </p:nvSpPr>
        <p:spPr>
          <a:xfrm>
            <a:off x="2086198" y="3186012"/>
            <a:ext cx="8329040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 b="1" dirty="0" err="1"/>
              <a:t>Усиление</a:t>
            </a:r>
            <a:r>
              <a:rPr sz="2400" b="1" dirty="0"/>
              <a:t> </a:t>
            </a:r>
            <a:r>
              <a:rPr sz="2400" b="1" dirty="0" err="1"/>
              <a:t>команды</a:t>
            </a:r>
            <a:r>
              <a:rPr lang="en-US" sz="2400" b="1" dirty="0"/>
              <a:t> </a:t>
            </a:r>
            <a:r>
              <a:rPr lang="ru-RU" sz="2400" b="1" dirty="0"/>
              <a:t>(в том числе маркетолог, </a:t>
            </a:r>
            <a:r>
              <a:rPr lang="ru-RU" sz="2400" b="1" dirty="0" err="1"/>
              <a:t>сейлз</a:t>
            </a:r>
            <a:r>
              <a:rPr lang="ru-RU" sz="2400" b="1" dirty="0"/>
              <a:t> с техническим </a:t>
            </a:r>
            <a:r>
              <a:rPr lang="ru-RU" sz="2400" b="1" dirty="0" err="1"/>
              <a:t>бекграундом</a:t>
            </a:r>
            <a:r>
              <a:rPr lang="ru-RU" sz="2400" b="1" dirty="0"/>
              <a:t>)</a:t>
            </a:r>
            <a:r>
              <a:rPr lang="en-US" sz="2400" b="1" dirty="0"/>
              <a:t> - 15%</a:t>
            </a:r>
            <a:endParaRPr sz="2400" b="1"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 b="1" dirty="0" err="1"/>
              <a:t>Разработка</a:t>
            </a:r>
            <a:r>
              <a:rPr sz="2400" b="1" dirty="0"/>
              <a:t> </a:t>
            </a:r>
            <a:r>
              <a:rPr sz="2400" b="1" dirty="0" err="1"/>
              <a:t>программного</a:t>
            </a:r>
            <a:r>
              <a:rPr sz="2400" b="1" dirty="0"/>
              <a:t> </a:t>
            </a:r>
            <a:r>
              <a:rPr sz="2400" b="1" dirty="0" err="1"/>
              <a:t>обеспечения</a:t>
            </a:r>
            <a:r>
              <a:rPr lang="en-US" sz="2400" b="1" dirty="0"/>
              <a:t> – 30%</a:t>
            </a:r>
            <a:endParaRPr sz="2400" b="1"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 dirty="0" err="1"/>
              <a:t>Закупка</a:t>
            </a:r>
            <a:r>
              <a:rPr sz="2400" dirty="0"/>
              <a:t> </a:t>
            </a:r>
            <a:r>
              <a:rPr sz="2400" dirty="0" err="1"/>
              <a:t>се</a:t>
            </a:r>
            <a:r>
              <a:rPr lang="ru-RU" sz="2400" dirty="0"/>
              <a:t>р</a:t>
            </a:r>
            <a:r>
              <a:rPr sz="2400" dirty="0" err="1"/>
              <a:t>верной</a:t>
            </a:r>
            <a:r>
              <a:rPr sz="2400" dirty="0"/>
              <a:t> </a:t>
            </a:r>
            <a:r>
              <a:rPr sz="2400" dirty="0" err="1"/>
              <a:t>инфраструктур</a:t>
            </a:r>
            <a:r>
              <a:rPr lang="ru-RU" sz="2400" dirty="0"/>
              <a:t>ы</a:t>
            </a:r>
            <a:r>
              <a:rPr lang="en-US" sz="2400" dirty="0"/>
              <a:t> – 20%</a:t>
            </a:r>
            <a:endParaRPr sz="2400"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Д</a:t>
            </a:r>
            <a:r>
              <a:rPr sz="2400" dirty="0" err="1"/>
              <a:t>оговора</a:t>
            </a:r>
            <a:r>
              <a:rPr sz="2400" dirty="0"/>
              <a:t> </a:t>
            </a:r>
            <a:r>
              <a:rPr sz="2400" dirty="0" err="1"/>
              <a:t>с</a:t>
            </a:r>
            <a:r>
              <a:rPr sz="2400" dirty="0"/>
              <a:t> </a:t>
            </a:r>
            <a:r>
              <a:rPr sz="2400" dirty="0" err="1"/>
              <a:t>поставщиками</a:t>
            </a:r>
            <a:r>
              <a:rPr sz="2400" dirty="0"/>
              <a:t> </a:t>
            </a:r>
            <a:r>
              <a:rPr sz="2400" dirty="0" err="1"/>
              <a:t>оборудования</a:t>
            </a:r>
            <a:r>
              <a:rPr lang="ru-RU" sz="2400" dirty="0"/>
              <a:t> – 10</a:t>
            </a:r>
            <a:r>
              <a:rPr lang="en-US" sz="2400" dirty="0"/>
              <a:t>%</a:t>
            </a:r>
            <a:endParaRPr sz="2400" dirty="0"/>
          </a:p>
          <a:p>
            <a:pPr marL="228600" lvl="8" indent="-228600">
              <a:buSzPct val="10000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Агрессивные п</a:t>
            </a:r>
            <a:r>
              <a:rPr sz="2400" dirty="0" err="1"/>
              <a:t>родажи</a:t>
            </a:r>
            <a:r>
              <a:rPr sz="2400" dirty="0"/>
              <a:t>, </a:t>
            </a:r>
            <a:r>
              <a:rPr sz="2400" dirty="0" err="1"/>
              <a:t>маркетинг</a:t>
            </a:r>
            <a:r>
              <a:rPr sz="2400" dirty="0"/>
              <a:t> </a:t>
            </a:r>
            <a:r>
              <a:rPr sz="2400" dirty="0" err="1"/>
              <a:t>и</a:t>
            </a:r>
            <a:r>
              <a:rPr sz="2400" dirty="0"/>
              <a:t> PR</a:t>
            </a:r>
            <a:r>
              <a:rPr lang="ru-RU" sz="2400" dirty="0"/>
              <a:t> </a:t>
            </a:r>
            <a:r>
              <a:rPr lang="ru-RU" sz="2400" b="1" dirty="0"/>
              <a:t>-25</a:t>
            </a:r>
            <a:r>
              <a:rPr lang="en-US" sz="2400" b="1" dirty="0"/>
              <a:t>%</a:t>
            </a:r>
            <a:endParaRPr sz="2400" b="1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5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6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27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28" name="Рисунок 24" descr="Рисунок 24"/>
          <p:cNvPicPr>
            <a:picLocks noChangeAspect="1"/>
          </p:cNvPicPr>
          <p:nvPr/>
        </p:nvPicPr>
        <p:blipFill>
          <a:blip r:embed="rId2"/>
          <a:srcRect b="5187"/>
          <a:stretch>
            <a:fillRect/>
          </a:stretch>
        </p:blipFill>
        <p:spPr>
          <a:xfrm>
            <a:off x="8806690" y="2300577"/>
            <a:ext cx="3417973" cy="45574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image2.png" descr="image2.png"/>
          <p:cNvPicPr>
            <a:picLocks noChangeAspect="1"/>
          </p:cNvPicPr>
          <p:nvPr/>
        </p:nvPicPr>
        <p:blipFill>
          <a:blip r:embed="rId3"/>
          <a:srcRect t="720" b="5620"/>
          <a:stretch>
            <a:fillRect/>
          </a:stretch>
        </p:blipFill>
        <p:spPr>
          <a:xfrm>
            <a:off x="8362274" y="1788747"/>
            <a:ext cx="3862390" cy="5087334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СПАСИБО</a:t>
            </a:r>
            <a:r>
              <a:rPr sz="720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КОНТАКТЫ</a:t>
            </a:r>
            <a:endParaRPr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+7 921 652 85 44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expert@kurta.ru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Telegram @pkurta</a:t>
            </a:r>
          </a:p>
        </p:txBody>
      </p:sp>
      <p:pic>
        <p:nvPicPr>
          <p:cNvPr id="331" name="Kurta VCARD NetRobotics qrcode.png" descr="Kurta VCARD NetRobotics qrcod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9353" y="1789843"/>
            <a:ext cx="5062480" cy="50624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692</Words>
  <Application>Microsoft Macintosh PowerPoint</Application>
  <PresentationFormat>Широкоэкранный</PresentationFormat>
  <Paragraphs>187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Gilroy Bold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Kurta Pavel</cp:lastModifiedBy>
  <cp:revision>38</cp:revision>
  <dcterms:modified xsi:type="dcterms:W3CDTF">2023-12-01T08:40:25Z</dcterms:modified>
</cp:coreProperties>
</file>