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1" r:id="rId2"/>
    <p:sldId id="257" r:id="rId3"/>
    <p:sldId id="273" r:id="rId4"/>
    <p:sldId id="274" r:id="rId5"/>
    <p:sldId id="275" r:id="rId6"/>
    <p:sldId id="258" r:id="rId7"/>
    <p:sldId id="259" r:id="rId8"/>
    <p:sldId id="260" r:id="rId9"/>
    <p:sldId id="278" r:id="rId10"/>
    <p:sldId id="261" r:id="rId11"/>
    <p:sldId id="262" r:id="rId12"/>
    <p:sldId id="263" r:id="rId13"/>
    <p:sldId id="279" r:id="rId14"/>
    <p:sldId id="283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913F"/>
    <a:srgbClr val="6BA42C"/>
    <a:srgbClr val="476A51"/>
    <a:srgbClr val="719F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D0E3F-E290-4721-9560-82633C056850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482FF-AC2B-4F30-981A-C56BEECEBC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52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87155-5BFC-4DFE-8EA0-954EF16BC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1EAF66-24DD-192F-7D27-D685DD752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A19F48-83EC-03B8-6D6B-9E17CA36B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4D7E63-5FDF-E28E-CE3D-D340847BC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B02571-ADB4-52DC-AB09-49C36341F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15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7EE94-05A2-11F3-AA92-CC97A2590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0CFB91-ADF3-6A15-2815-1F6F24815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93E6EC-C8CF-9DF5-07C0-C10256D51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9D4B8C-F875-57B8-FBAB-C0DC00601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D12CA6-2A3F-4855-A756-6756675E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97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1CB2E-95B0-EE1E-D6FE-6C11B1D8B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B5B496-ADED-522B-BF01-699256019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3A3996-5BA8-960E-4287-1FC7BF1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21C656-910D-141A-5807-D2AA07B8C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6CA718-5366-C1FA-46CF-B63E963A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463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69A8F-CE2C-E18D-D232-F7BE5DD2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EBA2B7-89D5-3416-5A96-D59D29407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737820-3949-89C0-C7DA-E447FAC4C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C7573F-A854-C082-47D8-3DFBCF91D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2FDBDA-1FF1-E89A-F335-2F54B9AC5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586177-3553-FE67-BEBF-6244F4236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06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39AF6-DEAA-E919-90E8-D3DF92FA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58E20E-838E-F6F9-A05C-8D1F18B3A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A29331-1100-9974-65BC-A830BE6DE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985DBB-E2EF-0BCE-A6B3-BB45B419F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6C6856-5AF5-23F4-106E-E9CC92DC2E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9900B5D-B453-9F5F-63B9-FE0CF6B35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783BE07-03B5-FF9C-BAFA-C40FBD44D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B4CEDB-93A9-2A76-18EF-E327B2C74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68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2E28F-3477-35A4-C275-E2EF8DD5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C697CC-F487-E71B-CE01-73DB150F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282F8F4-FFAB-C360-850A-2ED2E77CB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DACE77-0051-5843-00C0-090A7B418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73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7DC07F3-175F-54BF-17A3-12B848CF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03DA2F3-7A65-2C33-5418-22129941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336FF5-C061-2B0C-8E6B-8DBF3927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11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4BF8E-5CEB-01B5-38AC-867E31EF5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50DC2E-3A98-6623-D25E-90691294D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3239D7-808D-F30A-6637-050DC6738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AAAB9E-646E-023C-46EA-AEB8580A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C15240-83E8-9866-BB33-86B7693C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0CBDC0-9ECE-1C43-E77C-08B84084A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991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5F210-9D2A-31A1-89DA-D54B14AF0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A77BEC1-C441-3E55-2AB5-2B2229688E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A21DAC-03E8-2A1D-5210-A999659AF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B9C3D9-234D-4D37-4B34-546EF65C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3172BD-FA03-36C7-8A3B-3DDD8452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9CE840-5C05-0576-276E-61DA7A73E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61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B30B8-85FF-FF72-EEB0-517352C1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84774E-56B2-41FC-B9CC-CDCD295D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BA0A90-0CE0-5685-14A4-9600F0F54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1A4488-1222-732B-CA07-53BB3944F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0E56CD-BA3C-D83E-71B3-8B8C2BC84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01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9AEA3FF-BA51-EA09-A7AF-36EB65164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9C1D30-DB91-9098-AF0A-17711956D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BE2C15-8DBC-FD56-DB5E-B6F4E5D93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0C3206-1201-FA14-8C7B-EC907006D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6C5E91-AFE7-ABC9-4C87-B13817ED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04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D4F91-A091-C83C-D88C-B304428D5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705230-B96A-F204-3595-5B42E83C1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5A98F2-0364-9AB5-9D05-C21604208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EA64B-0201-4C93-B54F-151C424E251A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AC7B9D-8DFB-FA3B-0789-5CF4A4A77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3F05A1-6627-EE99-C2D4-E2CEF69A6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23449-9C9D-4113-AA51-0F9B74BA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54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4D7215-D1D4-036A-2361-524928296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t="15842" b="17041"/>
          <a:stretch/>
        </p:blipFill>
        <p:spPr>
          <a:xfrm>
            <a:off x="0" y="-1177038"/>
            <a:ext cx="12192000" cy="818294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FF6651-71B8-BCE0-BF6F-2E6FFA1C3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5340" y="363571"/>
            <a:ext cx="5707224" cy="210871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3800" b="1" dirty="0">
                <a:solidFill>
                  <a:srgbClr val="92D050"/>
                </a:solidFill>
                <a:latin typeface="Stencil" panose="040409050D0802020404" pitchFamily="82" charset="0"/>
              </a:rPr>
              <a:t>Smart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9326AB-469D-FC62-215A-9FF125FBC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3371" y="4720039"/>
            <a:ext cx="9144000" cy="1118001"/>
          </a:xfrm>
        </p:spPr>
        <p:txBody>
          <a:bodyPr>
            <a:normAutofit/>
          </a:bodyPr>
          <a:lstStyle/>
          <a:p>
            <a:endParaRPr lang="ru-RU" sz="24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899595-FBC4-C349-8961-5107E381B051}"/>
              </a:ext>
            </a:extLst>
          </p:cNvPr>
          <p:cNvSpPr txBox="1"/>
          <p:nvPr/>
        </p:nvSpPr>
        <p:spPr>
          <a:xfrm>
            <a:off x="3854711" y="1298989"/>
            <a:ext cx="511550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valdi" panose="03020602050506090804" pitchFamily="66" charset="0"/>
                <a:ea typeface="+mn-ea"/>
                <a:cs typeface="+mn-cs"/>
              </a:rPr>
              <a:t>garden: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D653A9-5930-A713-8C86-27FAE5820332}"/>
              </a:ext>
            </a:extLst>
          </p:cNvPr>
          <p:cNvSpPr txBox="1"/>
          <p:nvPr/>
        </p:nvSpPr>
        <p:spPr>
          <a:xfrm>
            <a:off x="2916594" y="3105834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Современный уход за растениями в парниках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Light" panose="020B0300000000000000" pitchFamily="34" charset="-128"/>
              <a:ea typeface="Yu Gothic Light" panose="020B03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89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0B1DD1-B342-C7B5-D387-E120D63163D4}"/>
              </a:ext>
            </a:extLst>
          </p:cNvPr>
          <p:cNvSpPr txBox="1"/>
          <p:nvPr/>
        </p:nvSpPr>
        <p:spPr>
          <a:xfrm>
            <a:off x="126743" y="2325182"/>
            <a:ext cx="4090694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Целью проекта является разработка и внедрение инновационной системы ухода за растениями в парниках, основанной на передовых технологиях. Основные задачи включают создание автоматизированных средств ухода за растениями, обеспечение оптимальных условий для их роста и развития.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306398-6A71-0101-04E6-B670EC81CD89}"/>
              </a:ext>
            </a:extLst>
          </p:cNvPr>
          <p:cNvSpPr txBox="1"/>
          <p:nvPr/>
        </p:nvSpPr>
        <p:spPr>
          <a:xfrm>
            <a:off x="0" y="375658"/>
            <a:ext cx="3150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Цель проекта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CCDA20-5068-DE09-36B0-545E29D7CCDE}"/>
              </a:ext>
            </a:extLst>
          </p:cNvPr>
          <p:cNvSpPr txBox="1"/>
          <p:nvPr/>
        </p:nvSpPr>
        <p:spPr>
          <a:xfrm>
            <a:off x="353657" y="3013020"/>
            <a:ext cx="8798768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Технологическое направление: </a:t>
            </a:r>
            <a:r>
              <a:rPr lang="ru-RU" sz="1800" dirty="0">
                <a:latin typeface="+mj-lt"/>
                <a:cs typeface="Aharoni" panose="02010803020104030203" pitchFamily="2" charset="-79"/>
              </a:rPr>
              <a:t>технологии мониторинга и прогнозирования состояния окружающей среды, предотвращения и ликвидации ее загрязнения</a:t>
            </a:r>
          </a:p>
          <a:p>
            <a:endParaRPr lang="ru-RU" sz="1800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Рынки НТИ: </a:t>
            </a:r>
            <a:r>
              <a:rPr lang="en-US" sz="1800" dirty="0">
                <a:latin typeface="+mj-lt"/>
                <a:cs typeface="Aharoni" panose="02010803020104030203" pitchFamily="2" charset="-79"/>
              </a:rPr>
              <a:t>ECONET, TECHNET</a:t>
            </a:r>
            <a:endParaRPr lang="ru-RU" sz="1800" dirty="0">
              <a:latin typeface="+mj-lt"/>
              <a:cs typeface="Aharoni" panose="02010803020104030203" pitchFamily="2" charset="-79"/>
            </a:endParaRPr>
          </a:p>
          <a:p>
            <a:endParaRPr lang="ru-RU" sz="1800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Сквозные технологии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: 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Новые производственные технологии</a:t>
            </a:r>
            <a:endParaRPr lang="ru-RU" sz="1800" dirty="0">
              <a:latin typeface="+mj-lt"/>
              <a:cs typeface="Aharoni" panose="02010803020104030203" pitchFamily="2" charset="-79"/>
            </a:endParaRPr>
          </a:p>
          <a:p>
            <a:endParaRPr lang="ru-RU" sz="1800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endParaRPr lang="ru-RU" sz="18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7591D-4CA4-35FD-65A0-C2634761ADFE}"/>
              </a:ext>
            </a:extLst>
          </p:cNvPr>
          <p:cNvSpPr txBox="1"/>
          <p:nvPr/>
        </p:nvSpPr>
        <p:spPr>
          <a:xfrm>
            <a:off x="780648" y="1479932"/>
            <a:ext cx="106307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+mj-lt"/>
              </a:rPr>
              <a:t>Целью проекта является разработка и внедрение инновационной системы ухода за растениями в парниках, основанной на передовых технологиях. Основные задачи включают создание автоматизированных средств ухода за растениями, обеспечение оптимальных условий для их роста и развития.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99974A6-650E-E9BB-DB13-42AEFDB66A5B}"/>
              </a:ext>
            </a:extLst>
          </p:cNvPr>
          <p:cNvSpPr/>
          <p:nvPr/>
        </p:nvSpPr>
        <p:spPr>
          <a:xfrm>
            <a:off x="-914400" y="42918"/>
            <a:ext cx="3722914" cy="1103964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C3E80EA-411A-AFDB-CA2F-C77A0B956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091" y="3507536"/>
            <a:ext cx="3355910" cy="335591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F42B925-A349-4819-1436-BFDDD25B8FBA}"/>
              </a:ext>
            </a:extLst>
          </p:cNvPr>
          <p:cNvSpPr/>
          <p:nvPr/>
        </p:nvSpPr>
        <p:spPr>
          <a:xfrm>
            <a:off x="7272435" y="4007498"/>
            <a:ext cx="3032449" cy="3350464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495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A5AF10-0E1E-A84F-2251-93586D1F5F0D}"/>
              </a:ext>
            </a:extLst>
          </p:cNvPr>
          <p:cNvSpPr/>
          <p:nvPr/>
        </p:nvSpPr>
        <p:spPr>
          <a:xfrm>
            <a:off x="0" y="0"/>
            <a:ext cx="10767527" cy="5682363"/>
          </a:xfrm>
          <a:prstGeom prst="rect">
            <a:avLst/>
          </a:prstGeom>
          <a:solidFill>
            <a:srgbClr val="476A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E7C893-9AFC-ED4C-A6BB-07DFCC327395}"/>
              </a:ext>
            </a:extLst>
          </p:cNvPr>
          <p:cNvSpPr txBox="1"/>
          <p:nvPr/>
        </p:nvSpPr>
        <p:spPr>
          <a:xfrm>
            <a:off x="981888" y="1563908"/>
            <a:ext cx="880374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Система умного ухода за растениями – это инновационный продукт, который обеспечивает автоматический контроль и управление всеми процессами ухода за растениями в теплицах и парниках.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AA0E42-4191-6878-DCD5-455EC12EAFB6}"/>
              </a:ext>
            </a:extLst>
          </p:cNvPr>
          <p:cNvSpPr/>
          <p:nvPr/>
        </p:nvSpPr>
        <p:spPr>
          <a:xfrm>
            <a:off x="8115010" y="4086071"/>
            <a:ext cx="3972560" cy="395224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A4A950-8EE2-F571-0A13-64A8D1E93CD2}"/>
              </a:ext>
            </a:extLst>
          </p:cNvPr>
          <p:cNvSpPr/>
          <p:nvPr/>
        </p:nvSpPr>
        <p:spPr>
          <a:xfrm>
            <a:off x="-1215679" y="-2608411"/>
            <a:ext cx="3972560" cy="395224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295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9A3FC6D-DFB9-3118-75C5-ADDB3E657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177" y="-19296"/>
            <a:ext cx="8430411" cy="6888955"/>
          </a:xfrm>
          <a:prstGeom prst="rect">
            <a:avLst/>
          </a:prstGeom>
        </p:spPr>
      </p:pic>
      <p:sp>
        <p:nvSpPr>
          <p:cNvPr id="2" name="Блок-схема: ручной ввод 1">
            <a:extLst>
              <a:ext uri="{FF2B5EF4-FFF2-40B4-BE49-F238E27FC236}">
                <a16:creationId xmlns:a16="http://schemas.microsoft.com/office/drawing/2014/main" id="{7E26980C-B022-DCC6-F18D-7B8B998AD19B}"/>
              </a:ext>
            </a:extLst>
          </p:cNvPr>
          <p:cNvSpPr/>
          <p:nvPr/>
        </p:nvSpPr>
        <p:spPr>
          <a:xfrm rot="16200000">
            <a:off x="4126077" y="-1196265"/>
            <a:ext cx="6990959" cy="91408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9059 h 17059"/>
              <a:gd name="connsiteX1" fmla="*/ 9983 w 10000"/>
              <a:gd name="connsiteY1" fmla="*/ 0 h 17059"/>
              <a:gd name="connsiteX2" fmla="*/ 10000 w 10000"/>
              <a:gd name="connsiteY2" fmla="*/ 17059 h 17059"/>
              <a:gd name="connsiteX3" fmla="*/ 0 w 10000"/>
              <a:gd name="connsiteY3" fmla="*/ 17059 h 17059"/>
              <a:gd name="connsiteX4" fmla="*/ 0 w 10000"/>
              <a:gd name="connsiteY4" fmla="*/ 9059 h 17059"/>
              <a:gd name="connsiteX0" fmla="*/ 0 w 10017"/>
              <a:gd name="connsiteY0" fmla="*/ 9987 h 17059"/>
              <a:gd name="connsiteX1" fmla="*/ 10000 w 10017"/>
              <a:gd name="connsiteY1" fmla="*/ 0 h 17059"/>
              <a:gd name="connsiteX2" fmla="*/ 10017 w 10017"/>
              <a:gd name="connsiteY2" fmla="*/ 17059 h 17059"/>
              <a:gd name="connsiteX3" fmla="*/ 17 w 10017"/>
              <a:gd name="connsiteY3" fmla="*/ 17059 h 17059"/>
              <a:gd name="connsiteX4" fmla="*/ 0 w 10017"/>
              <a:gd name="connsiteY4" fmla="*/ 9987 h 17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7" h="17059">
                <a:moveTo>
                  <a:pt x="0" y="9987"/>
                </a:moveTo>
                <a:lnTo>
                  <a:pt x="10000" y="0"/>
                </a:lnTo>
                <a:cubicBezTo>
                  <a:pt x="10006" y="5686"/>
                  <a:pt x="10011" y="11373"/>
                  <a:pt x="10017" y="17059"/>
                </a:cubicBezTo>
                <a:lnTo>
                  <a:pt x="17" y="17059"/>
                </a:lnTo>
                <a:cubicBezTo>
                  <a:pt x="11" y="14702"/>
                  <a:pt x="6" y="12344"/>
                  <a:pt x="0" y="9987"/>
                </a:cubicBezTo>
                <a:close/>
              </a:path>
            </a:pathLst>
          </a:custGeom>
          <a:solidFill>
            <a:srgbClr val="476A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42550A5-452A-A6D8-BCDF-0968B0923253}"/>
              </a:ext>
            </a:extLst>
          </p:cNvPr>
          <p:cNvSpPr/>
          <p:nvPr/>
        </p:nvSpPr>
        <p:spPr>
          <a:xfrm>
            <a:off x="3437681" y="659757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FEE3E0BC-D244-EF1A-4DC1-397DD3790868}"/>
              </a:ext>
            </a:extLst>
          </p:cNvPr>
          <p:cNvSpPr/>
          <p:nvPr/>
        </p:nvSpPr>
        <p:spPr>
          <a:xfrm>
            <a:off x="4352081" y="1776715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373D8E1-D09B-C3FB-119E-CCC6F5FE2D62}"/>
              </a:ext>
            </a:extLst>
          </p:cNvPr>
          <p:cNvSpPr/>
          <p:nvPr/>
        </p:nvSpPr>
        <p:spPr>
          <a:xfrm>
            <a:off x="5349433" y="2893673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4A83C22-CFCE-DE67-2A00-0B0A3404B6D1}"/>
              </a:ext>
            </a:extLst>
          </p:cNvPr>
          <p:cNvSpPr/>
          <p:nvPr/>
        </p:nvSpPr>
        <p:spPr>
          <a:xfrm>
            <a:off x="6213676" y="4099367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07282F5-8B89-D0F8-6326-06B31CE01573}"/>
              </a:ext>
            </a:extLst>
          </p:cNvPr>
          <p:cNvSpPr/>
          <p:nvPr/>
        </p:nvSpPr>
        <p:spPr>
          <a:xfrm>
            <a:off x="7128076" y="5305061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61E04F-C221-1FB8-DBDB-AD65AE445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90" b="99523" l="2609" r="96522">
                        <a14:foregroundMark x1="20109" y1="26372" x2="20109" y2="26372"/>
                        <a14:foregroundMark x1="18261" y1="31026" x2="20109" y2="21838"/>
                        <a14:foregroundMark x1="18261" y1="30191" x2="23152" y2="43675"/>
                        <a14:foregroundMark x1="19239" y1="22554" x2="20435" y2="43914"/>
                        <a14:foregroundMark x1="20435" y1="43914" x2="21522" y2="47255"/>
                        <a14:foregroundMark x1="12935" y1="7876" x2="6413" y2="16706"/>
                        <a14:foregroundMark x1="6413" y1="16706" x2="3043" y2="27327"/>
                        <a14:foregroundMark x1="3043" y1="27327" x2="6848" y2="44391"/>
                        <a14:foregroundMark x1="6848" y1="44391" x2="12500" y2="54415"/>
                        <a14:foregroundMark x1="40000" y1="33771" x2="49565" y2="33294"/>
                        <a14:foregroundMark x1="49565" y1="33294" x2="55978" y2="33294"/>
                        <a14:foregroundMark x1="50217" y1="38425" x2="50870" y2="84129"/>
                        <a14:foregroundMark x1="50870" y1="84129" x2="53261" y2="89737"/>
                        <a14:foregroundMark x1="47717" y1="99642" x2="53913" y2="94988"/>
                        <a14:foregroundMark x1="78478" y1="20644" x2="82391" y2="41050"/>
                        <a14:foregroundMark x1="82391" y1="41050" x2="81413" y2="43914"/>
                        <a14:foregroundMark x1="94239" y1="13962" x2="94239" y2="13962"/>
                        <a14:foregroundMark x1="94239" y1="13962" x2="95326" y2="41647"/>
                        <a14:foregroundMark x1="95326" y1="41647" x2="91196" y2="52029"/>
                        <a14:foregroundMark x1="62283" y1="35800" x2="66196" y2="35800"/>
                        <a14:foregroundMark x1="86304" y1="58950" x2="94239" y2="43198"/>
                        <a14:foregroundMark x1="94239" y1="43198" x2="96522" y2="31265"/>
                        <a14:foregroundMark x1="96522" y1="31265" x2="96522" y2="31265"/>
                        <a14:foregroundMark x1="92391" y1="12411" x2="86848" y2="6086"/>
                        <a14:foregroundMark x1="14130" y1="1790" x2="14130" y2="1790"/>
                        <a14:foregroundMark x1="2609" y1="28162" x2="2609" y2="28162"/>
                        <a14:backgroundMark x1="29674" y1="36277" x2="27609" y2="963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3551" y="915354"/>
            <a:ext cx="442659" cy="4032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BBE925-A76B-D4AA-A9F6-E27C37EF9A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65" b="95046" l="2000" r="97556">
                        <a14:foregroundMark x1="8778" y1="31943" x2="8778" y2="31943"/>
                        <a14:foregroundMark x1="5556" y1="37419" x2="5556" y2="37419"/>
                        <a14:foregroundMark x1="4778" y1="37419" x2="2000" y2="35984"/>
                        <a14:foregroundMark x1="46111" y1="95176" x2="61444" y2="95437"/>
                        <a14:foregroundMark x1="61444" y1="95437" x2="71000" y2="95176"/>
                        <a14:foregroundMark x1="71000" y1="95176" x2="70889" y2="94785"/>
                        <a14:foregroundMark x1="89889" y1="54498" x2="96000" y2="33116"/>
                        <a14:foregroundMark x1="96000" y1="33116" x2="97556" y2="11864"/>
                        <a14:foregroundMark x1="90222" y1="5346" x2="81444" y2="1565"/>
                        <a14:foregroundMark x1="81444" y1="1565" x2="72000" y2="105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1489" y="1940976"/>
            <a:ext cx="595583" cy="5075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0AD9BD-590C-8348-1C9A-CB1A3AF53B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50" b="95375" l="10000" r="90000">
                        <a14:foregroundMark x1="63444" y1="7000" x2="54889" y2="3250"/>
                        <a14:foregroundMark x1="54889" y1="3250" x2="36444" y2="5625"/>
                        <a14:foregroundMark x1="60778" y1="38000" x2="60778" y2="38000"/>
                        <a14:foregroundMark x1="44778" y1="52625" x2="44778" y2="52625"/>
                        <a14:foregroundMark x1="38556" y1="24750" x2="38556" y2="24750"/>
                        <a14:foregroundMark x1="51000" y1="95375" x2="51000" y2="95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9965" y="3055922"/>
            <a:ext cx="753336" cy="66963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41A0A88-DE58-E4EA-E911-03EF13519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00" b="90300" l="10000" r="90000">
                        <a14:foregroundMark x1="55000" y1="18100" x2="55000" y2="18100"/>
                        <a14:foregroundMark x1="53300" y1="90300" x2="53300" y2="90300"/>
                        <a14:foregroundMark x1="61400" y1="83900" x2="61400" y2="83900"/>
                        <a14:foregroundMark x1="40000" y1="19400" x2="40000" y2="19400"/>
                        <a14:foregroundMark x1="53400" y1="9800" x2="53400" y2="9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4954">
            <a:off x="6329595" y="4174577"/>
            <a:ext cx="744638" cy="74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267826C-D283-6CAA-8CCB-7EFEBBEEE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6888" y="5442991"/>
            <a:ext cx="696776" cy="63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8310BF-77E6-0914-BEA1-91C2E422BE5E}"/>
              </a:ext>
            </a:extLst>
          </p:cNvPr>
          <p:cNvSpPr txBox="1"/>
          <p:nvPr/>
        </p:nvSpPr>
        <p:spPr>
          <a:xfrm>
            <a:off x="3437681" y="744453"/>
            <a:ext cx="60998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Open Sans"/>
                <a:cs typeface="Open Sans"/>
                <a:sym typeface="Open Sans"/>
              </a:rPr>
              <a:t>Умный датчик окружающей среды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8FFCF6-66B7-CA29-796E-B2F91963588D}"/>
              </a:ext>
            </a:extLst>
          </p:cNvPr>
          <p:cNvSpPr txBox="1"/>
          <p:nvPr/>
        </p:nvSpPr>
        <p:spPr>
          <a:xfrm>
            <a:off x="5266480" y="1825429"/>
            <a:ext cx="34639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Open Sans"/>
                <a:cs typeface="Open Sans"/>
                <a:sym typeface="Open Sans"/>
              </a:rPr>
              <a:t>Автоматический полив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61B6AB-6640-F908-4481-97A58D1A6819}"/>
              </a:ext>
            </a:extLst>
          </p:cNvPr>
          <p:cNvSpPr txBox="1"/>
          <p:nvPr/>
        </p:nvSpPr>
        <p:spPr>
          <a:xfrm>
            <a:off x="6246043" y="2981541"/>
            <a:ext cx="34639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Open Sans"/>
                <a:cs typeface="Open Sans"/>
                <a:sym typeface="Open Sans"/>
              </a:rPr>
              <a:t>Управление освещением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D3946A-5675-3D6B-C0EE-E68F9433EAFF}"/>
              </a:ext>
            </a:extLst>
          </p:cNvPr>
          <p:cNvSpPr txBox="1"/>
          <p:nvPr/>
        </p:nvSpPr>
        <p:spPr>
          <a:xfrm>
            <a:off x="6462532" y="4204301"/>
            <a:ext cx="60998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Open Sans"/>
                <a:cs typeface="Open Sans"/>
                <a:sym typeface="Open Sans"/>
              </a:rPr>
              <a:t>Мониторинг и управление удаленно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8E719D-935D-450C-3C01-F242EC3A6530}"/>
              </a:ext>
            </a:extLst>
          </p:cNvPr>
          <p:cNvSpPr txBox="1"/>
          <p:nvPr/>
        </p:nvSpPr>
        <p:spPr>
          <a:xfrm>
            <a:off x="8028972" y="5427061"/>
            <a:ext cx="36662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Open Sans"/>
                <a:cs typeface="Open Sans"/>
                <a:sym typeface="Open Sans"/>
              </a:rPr>
              <a:t>Рекомендации 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126878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B6E233-40A9-DE27-AA55-83B6A8D512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0" b="2221"/>
          <a:stretch/>
        </p:blipFill>
        <p:spPr>
          <a:xfrm>
            <a:off x="1179889" y="633997"/>
            <a:ext cx="9924384" cy="5528405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9A97030-3B6E-88A2-AF99-2E9C9BDB0F81}"/>
              </a:ext>
            </a:extLst>
          </p:cNvPr>
          <p:cNvCxnSpPr/>
          <p:nvPr/>
        </p:nvCxnSpPr>
        <p:spPr>
          <a:xfrm flipH="1" flipV="1">
            <a:off x="3693111" y="825623"/>
            <a:ext cx="1837677" cy="8522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31EE19F-68D9-3F73-4EF6-2A1810344336}"/>
              </a:ext>
            </a:extLst>
          </p:cNvPr>
          <p:cNvSpPr txBox="1"/>
          <p:nvPr/>
        </p:nvSpPr>
        <p:spPr>
          <a:xfrm>
            <a:off x="2942948" y="590105"/>
            <a:ext cx="1500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контроллер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423F918-E864-6021-2CD7-74C217B6DFD7}"/>
              </a:ext>
            </a:extLst>
          </p:cNvPr>
          <p:cNvCxnSpPr/>
          <p:nvPr/>
        </p:nvCxnSpPr>
        <p:spPr>
          <a:xfrm>
            <a:off x="1722268" y="4154749"/>
            <a:ext cx="0" cy="1367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37CB46-50A8-88E4-066D-040B54EB6811}"/>
              </a:ext>
            </a:extLst>
          </p:cNvPr>
          <p:cNvSpPr txBox="1"/>
          <p:nvPr/>
        </p:nvSpPr>
        <p:spPr>
          <a:xfrm>
            <a:off x="1397083" y="5427786"/>
            <a:ext cx="996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бочка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4A20874-530C-D484-CF80-44F9A0133EFE}"/>
              </a:ext>
            </a:extLst>
          </p:cNvPr>
          <p:cNvCxnSpPr/>
          <p:nvPr/>
        </p:nvCxnSpPr>
        <p:spPr>
          <a:xfrm>
            <a:off x="3693111" y="4048217"/>
            <a:ext cx="0" cy="1367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D4EC174-BA16-6D38-DA9B-92BFAA03EE8B}"/>
              </a:ext>
            </a:extLst>
          </p:cNvPr>
          <p:cNvSpPr txBox="1"/>
          <p:nvPr/>
        </p:nvSpPr>
        <p:spPr>
          <a:xfrm>
            <a:off x="3387675" y="5408266"/>
            <a:ext cx="13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насос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B893C16-E066-CA55-EDCB-ED85D226FA6C}"/>
              </a:ext>
            </a:extLst>
          </p:cNvPr>
          <p:cNvCxnSpPr/>
          <p:nvPr/>
        </p:nvCxnSpPr>
        <p:spPr>
          <a:xfrm>
            <a:off x="5406501" y="4261282"/>
            <a:ext cx="0" cy="11540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C3BAC05-DB40-5D19-C144-C095B524B546}"/>
              </a:ext>
            </a:extLst>
          </p:cNvPr>
          <p:cNvSpPr txBox="1"/>
          <p:nvPr/>
        </p:nvSpPr>
        <p:spPr>
          <a:xfrm>
            <a:off x="5127491" y="5386954"/>
            <a:ext cx="1242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шланг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7ABFF6E-B067-F89E-39F8-A5640AD379B2}"/>
              </a:ext>
            </a:extLst>
          </p:cNvPr>
          <p:cNvCxnSpPr>
            <a:cxnSpLocks/>
          </p:cNvCxnSpPr>
          <p:nvPr/>
        </p:nvCxnSpPr>
        <p:spPr>
          <a:xfrm>
            <a:off x="6096000" y="4261282"/>
            <a:ext cx="615518" cy="1604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42FE36D-9461-AA5E-1902-35F8D470D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325" y="2596718"/>
            <a:ext cx="513634" cy="471036"/>
          </a:xfrm>
          <a:prstGeom prst="rect">
            <a:avLst/>
          </a:prstGeom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5AD1F66-9B99-F080-75BE-937BA8FF17AB}"/>
              </a:ext>
            </a:extLst>
          </p:cNvPr>
          <p:cNvCxnSpPr/>
          <p:nvPr/>
        </p:nvCxnSpPr>
        <p:spPr>
          <a:xfrm flipH="1" flipV="1">
            <a:off x="1589103" y="1828800"/>
            <a:ext cx="4506897" cy="1003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4DC05DE2-9E19-5A20-99E6-83DD2995B8A6}"/>
              </a:ext>
            </a:extLst>
          </p:cNvPr>
          <p:cNvCxnSpPr/>
          <p:nvPr/>
        </p:nvCxnSpPr>
        <p:spPr>
          <a:xfrm flipV="1">
            <a:off x="9241654" y="2596718"/>
            <a:ext cx="1908699" cy="1198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42ABF-7C96-0FAE-E83D-6DA0F6D252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8376" r="69235"/>
                    </a14:imgEffect>
                  </a14:imgLayer>
                </a14:imgProps>
              </a:ext>
            </a:extLst>
          </a:blip>
          <a:srcRect l="23269" r="25658"/>
          <a:stretch/>
        </p:blipFill>
        <p:spPr>
          <a:xfrm>
            <a:off x="8887817" y="3776820"/>
            <a:ext cx="163069" cy="54279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D91C7CA-8FC6-74D9-D579-47680326FB52}"/>
              </a:ext>
            </a:extLst>
          </p:cNvPr>
          <p:cNvSpPr txBox="1"/>
          <p:nvPr/>
        </p:nvSpPr>
        <p:spPr>
          <a:xfrm>
            <a:off x="5927325" y="5854625"/>
            <a:ext cx="3009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Электромагнитный клапан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D152DB-145F-8F14-E93E-DC87DA639C59}"/>
              </a:ext>
            </a:extLst>
          </p:cNvPr>
          <p:cNvSpPr txBox="1"/>
          <p:nvPr/>
        </p:nvSpPr>
        <p:spPr>
          <a:xfrm>
            <a:off x="527800" y="1588583"/>
            <a:ext cx="1713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Таймер полива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A519DD4-3915-100B-90F8-832516725CB6}"/>
              </a:ext>
            </a:extLst>
          </p:cNvPr>
          <p:cNvCxnSpPr>
            <a:cxnSpLocks/>
          </p:cNvCxnSpPr>
          <p:nvPr/>
        </p:nvCxnSpPr>
        <p:spPr>
          <a:xfrm>
            <a:off x="8936216" y="4034722"/>
            <a:ext cx="1658855" cy="6036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7898625-BA03-F7CD-044A-F17E4208885E}"/>
              </a:ext>
            </a:extLst>
          </p:cNvPr>
          <p:cNvSpPr txBox="1"/>
          <p:nvPr/>
        </p:nvSpPr>
        <p:spPr>
          <a:xfrm>
            <a:off x="10048882" y="4541902"/>
            <a:ext cx="2023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Датчик влажности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B4C5F5-A485-49E1-6984-5B48041FB324}"/>
              </a:ext>
            </a:extLst>
          </p:cNvPr>
          <p:cNvSpPr txBox="1"/>
          <p:nvPr/>
        </p:nvSpPr>
        <p:spPr>
          <a:xfrm>
            <a:off x="11126679" y="2386891"/>
            <a:ext cx="1065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свет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C11703E-4B9D-1331-F806-4C64D1519975}"/>
              </a:ext>
            </a:extLst>
          </p:cNvPr>
          <p:cNvCxnSpPr>
            <a:cxnSpLocks/>
          </p:cNvCxnSpPr>
          <p:nvPr/>
        </p:nvCxnSpPr>
        <p:spPr>
          <a:xfrm>
            <a:off x="7750206" y="4261282"/>
            <a:ext cx="1411549" cy="14742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C08EEE6-E250-27DF-5C67-705B107D01E2}"/>
              </a:ext>
            </a:extLst>
          </p:cNvPr>
          <p:cNvSpPr txBox="1"/>
          <p:nvPr/>
        </p:nvSpPr>
        <p:spPr>
          <a:xfrm>
            <a:off x="8697904" y="5655505"/>
            <a:ext cx="26129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Опрыскиватель для полива</a:t>
            </a:r>
          </a:p>
        </p:txBody>
      </p:sp>
    </p:spTree>
    <p:extLst>
      <p:ext uri="{BB962C8B-B14F-4D97-AF65-F5344CB8AC3E}">
        <p14:creationId xmlns:p14="http://schemas.microsoft.com/office/powerpoint/2010/main" val="2927861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DA65C1A-3619-4539-37DC-8B819E31A9C7}"/>
              </a:ext>
            </a:extLst>
          </p:cNvPr>
          <p:cNvSpPr txBox="1"/>
          <p:nvPr/>
        </p:nvSpPr>
        <p:spPr>
          <a:xfrm>
            <a:off x="2943225" y="5590211"/>
            <a:ext cx="8932761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Экологически осознанные потребители</a:t>
            </a:r>
            <a:endParaRPr lang="ru-RU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36F90-579C-3982-37BD-8A79DC11D250}"/>
              </a:ext>
            </a:extLst>
          </p:cNvPr>
          <p:cNvSpPr txBox="1"/>
          <p:nvPr/>
        </p:nvSpPr>
        <p:spPr>
          <a:xfrm>
            <a:off x="234388" y="318830"/>
            <a:ext cx="58616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Потенциальные</a:t>
            </a:r>
            <a:r>
              <a:rPr lang="ru-RU" sz="3200" b="1" spc="-2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потребительские</a:t>
            </a:r>
            <a:r>
              <a:rPr lang="ru-RU" sz="3200" b="1" spc="-2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сегменты</a:t>
            </a:r>
            <a:endParaRPr lang="ru-RU" sz="3200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DBE1A12-43B8-F666-A161-7D3120C85C97}"/>
              </a:ext>
            </a:extLst>
          </p:cNvPr>
          <p:cNvSpPr/>
          <p:nvPr/>
        </p:nvSpPr>
        <p:spPr>
          <a:xfrm>
            <a:off x="-1485418" y="0"/>
            <a:ext cx="7546694" cy="1840375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BC98815D-5663-3FA4-DBFE-9262B8204D3C}"/>
              </a:ext>
            </a:extLst>
          </p:cNvPr>
          <p:cNvSpPr/>
          <p:nvPr/>
        </p:nvSpPr>
        <p:spPr>
          <a:xfrm>
            <a:off x="1865453" y="2252312"/>
            <a:ext cx="844952" cy="844952"/>
          </a:xfrm>
          <a:prstGeom prst="ellipse">
            <a:avLst/>
          </a:prstGeom>
          <a:gradFill flip="none" rotWithShape="1">
            <a:gsLst>
              <a:gs pos="0">
                <a:srgbClr val="476A51">
                  <a:shade val="30000"/>
                  <a:satMod val="115000"/>
                </a:srgbClr>
              </a:gs>
              <a:gs pos="50000">
                <a:srgbClr val="476A51">
                  <a:shade val="67500"/>
                  <a:satMod val="115000"/>
                </a:srgbClr>
              </a:gs>
              <a:gs pos="100000">
                <a:srgbClr val="476A51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5C31E-84B2-F05F-4551-168E22584BA5}"/>
              </a:ext>
            </a:extLst>
          </p:cNvPr>
          <p:cNvSpPr txBox="1"/>
          <p:nvPr/>
        </p:nvSpPr>
        <p:spPr>
          <a:xfrm>
            <a:off x="2943225" y="2512386"/>
            <a:ext cx="809625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Семейные домовладельцы и любители садоводства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4C08743-1C21-3EED-975A-006649F9715C}"/>
              </a:ext>
            </a:extLst>
          </p:cNvPr>
          <p:cNvSpPr/>
          <p:nvPr/>
        </p:nvSpPr>
        <p:spPr>
          <a:xfrm>
            <a:off x="1865453" y="3271487"/>
            <a:ext cx="844952" cy="844952"/>
          </a:xfrm>
          <a:prstGeom prst="ellipse">
            <a:avLst/>
          </a:prstGeom>
          <a:gradFill flip="none" rotWithShape="1">
            <a:gsLst>
              <a:gs pos="0">
                <a:srgbClr val="476A51">
                  <a:shade val="30000"/>
                  <a:satMod val="115000"/>
                </a:srgbClr>
              </a:gs>
              <a:gs pos="50000">
                <a:srgbClr val="476A51">
                  <a:shade val="67500"/>
                  <a:satMod val="115000"/>
                </a:srgbClr>
              </a:gs>
              <a:gs pos="100000">
                <a:srgbClr val="476A51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D51EE0-A19F-C305-D85A-F85A63282DA9}"/>
              </a:ext>
            </a:extLst>
          </p:cNvPr>
          <p:cNvSpPr txBox="1"/>
          <p:nvPr/>
        </p:nvSpPr>
        <p:spPr>
          <a:xfrm>
            <a:off x="2943225" y="3461987"/>
            <a:ext cx="809625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Профессиональные садоводы и фермеры</a:t>
            </a:r>
            <a:endParaRPr lang="ru-RU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D4C0335-419F-7D32-44EF-CA4D0DE68777}"/>
              </a:ext>
            </a:extLst>
          </p:cNvPr>
          <p:cNvSpPr/>
          <p:nvPr/>
        </p:nvSpPr>
        <p:spPr>
          <a:xfrm>
            <a:off x="1865453" y="4290662"/>
            <a:ext cx="844952" cy="844952"/>
          </a:xfrm>
          <a:prstGeom prst="ellipse">
            <a:avLst/>
          </a:prstGeom>
          <a:gradFill flip="none" rotWithShape="1">
            <a:gsLst>
              <a:gs pos="0">
                <a:srgbClr val="476A51">
                  <a:shade val="30000"/>
                  <a:satMod val="115000"/>
                </a:srgbClr>
              </a:gs>
              <a:gs pos="50000">
                <a:srgbClr val="476A51">
                  <a:shade val="67500"/>
                  <a:satMod val="115000"/>
                </a:srgbClr>
              </a:gs>
              <a:gs pos="100000">
                <a:srgbClr val="476A51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CE4C57-D5A0-673D-1888-9B679EE71B1D}"/>
              </a:ext>
            </a:extLst>
          </p:cNvPr>
          <p:cNvSpPr txBox="1"/>
          <p:nvPr/>
        </p:nvSpPr>
        <p:spPr>
          <a:xfrm>
            <a:off x="2943225" y="4526099"/>
            <a:ext cx="809625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Коммерческие тепличные хозяйства и сельскохозяйственные предприятия</a:t>
            </a:r>
            <a:endParaRPr lang="ru-RU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89F2D4A-EABA-887D-EE96-3913BCD1547E}"/>
              </a:ext>
            </a:extLst>
          </p:cNvPr>
          <p:cNvSpPr/>
          <p:nvPr/>
        </p:nvSpPr>
        <p:spPr>
          <a:xfrm>
            <a:off x="1865453" y="5309837"/>
            <a:ext cx="844952" cy="844952"/>
          </a:xfrm>
          <a:prstGeom prst="ellipse">
            <a:avLst/>
          </a:prstGeom>
          <a:gradFill flip="none" rotWithShape="1">
            <a:gsLst>
              <a:gs pos="0">
                <a:srgbClr val="476A51">
                  <a:shade val="30000"/>
                  <a:satMod val="115000"/>
                </a:srgbClr>
              </a:gs>
              <a:gs pos="50000">
                <a:srgbClr val="476A51">
                  <a:shade val="67500"/>
                  <a:satMod val="115000"/>
                </a:srgbClr>
              </a:gs>
              <a:gs pos="100000">
                <a:srgbClr val="476A51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90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Диаграмма ответов в Формах. Вопрос: Занимаетесь ли вы садоводством или выращиванием растений в парнике?. Количество ответов: 34 ответа.">
            <a:extLst>
              <a:ext uri="{FF2B5EF4-FFF2-40B4-BE49-F238E27FC236}">
                <a16:creationId xmlns:a16="http://schemas.microsoft.com/office/drawing/2014/main" id="{30152B95-46D4-9B5C-5060-9E63D1EC7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04568" cy="282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Диаграмма ответов в Формах. Вопрос: Считаете ли вы, что такая система помогла бы вам сэкономить время и улучшить урожайность ваших растений?&#10;. Количество ответов: 33 ответа.">
            <a:extLst>
              <a:ext uri="{FF2B5EF4-FFF2-40B4-BE49-F238E27FC236}">
                <a16:creationId xmlns:a16="http://schemas.microsoft.com/office/drawing/2014/main" id="{3985AC84-C66C-E6C7-57E9-E6955BE8E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0834"/>
            <a:ext cx="5953045" cy="269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Диаграмма ответов в Формах. Вопрос: Знаете ли вы о системах умного ухода за растениями?. Количество ответов: 34 ответа.">
            <a:extLst>
              <a:ext uri="{FF2B5EF4-FFF2-40B4-BE49-F238E27FC236}">
                <a16:creationId xmlns:a16="http://schemas.microsoft.com/office/drawing/2014/main" id="{FD1C7315-3E5C-8B80-6080-48F905F05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09" y="3844212"/>
            <a:ext cx="6417349" cy="269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Диаграмма ответов в Формах. Вопрос: Готовы ли вы изучать и использовать новые технологии, связанные с уходом за растениями?&#10;. Количество ответов: 34 ответа.">
            <a:extLst>
              <a:ext uri="{FF2B5EF4-FFF2-40B4-BE49-F238E27FC236}">
                <a16:creationId xmlns:a16="http://schemas.microsoft.com/office/drawing/2014/main" id="{03B7E960-B805-DEC0-9B3E-A49324B85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44212"/>
            <a:ext cx="6094250" cy="276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26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9C6F08-BD8D-C502-1F1D-EE6D3F8520EF}"/>
              </a:ext>
            </a:extLst>
          </p:cNvPr>
          <p:cNvSpPr txBox="1"/>
          <p:nvPr/>
        </p:nvSpPr>
        <p:spPr>
          <a:xfrm>
            <a:off x="249594" y="390707"/>
            <a:ext cx="3413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Наши конкуренты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E97E8B9-7340-9971-2C38-2802C79C9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4736"/>
            <a:ext cx="3063316" cy="8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B271E7-B6A4-910A-8FCD-4ABB67AB4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80" y="5320984"/>
            <a:ext cx="3413586" cy="1053798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53A4289-461E-12C1-3679-1211F487B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072" y="390707"/>
            <a:ext cx="2771192" cy="8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DBE645-1AE2-AB3D-54D9-47EA5ACEDBDD}"/>
              </a:ext>
            </a:extLst>
          </p:cNvPr>
          <p:cNvSpPr txBox="1"/>
          <p:nvPr/>
        </p:nvSpPr>
        <p:spPr>
          <a:xfrm>
            <a:off x="3391677" y="1997839"/>
            <a:ext cx="6201982" cy="2862322"/>
          </a:xfrm>
          <a:prstGeom prst="rect">
            <a:avLst/>
          </a:prstGeom>
          <a:noFill/>
          <a:ln w="762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latin typeface="+mj-lt"/>
                <a:ea typeface="Yu Gothic UI Light" panose="020B0300000000000000" pitchFamily="34" charset="-128"/>
              </a:rPr>
              <a:t>Наш продукт предлагает полную и автоматизированную систему ухода за растениями в парниках, а также встраивается в уже существующие на участках парники из-за чего мы имеем преимущество перед конкурентами, так как они производят лишь полноценные теплицы. Наш же проект более гибок, так как у большинства людей уже есть свои парники на участках и мы встраиваем систему как раз в них. Также, если вдруг что-то сломается можно купить запчасть и самостоятельно ее заменить, либо вызвать нашего специалиста</a:t>
            </a:r>
            <a:r>
              <a:rPr lang="ru-RU" sz="1800" dirty="0">
                <a:latin typeface="+mj-lt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1ADE387-A052-E4D3-F2A9-B018BD048B75}"/>
              </a:ext>
            </a:extLst>
          </p:cNvPr>
          <p:cNvSpPr/>
          <p:nvPr/>
        </p:nvSpPr>
        <p:spPr>
          <a:xfrm>
            <a:off x="-628902" y="0"/>
            <a:ext cx="4370477" cy="13716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A45D9F-6FB2-ABF2-376A-39B60661398F}"/>
              </a:ext>
            </a:extLst>
          </p:cNvPr>
          <p:cNvSpPr txBox="1"/>
          <p:nvPr/>
        </p:nvSpPr>
        <p:spPr>
          <a:xfrm>
            <a:off x="9922020" y="2659559"/>
            <a:ext cx="64287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FC000"/>
                </a:solidFill>
                <a:latin typeface="Arial Black" panose="020B0A04020102020204" pitchFamily="34" charset="0"/>
              </a:rPr>
              <a:t>EDYN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802AF41-FE07-2B18-A627-ED3134508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9" t="33378" r="8075" b="34167"/>
          <a:stretch/>
        </p:blipFill>
        <p:spPr bwMode="auto">
          <a:xfrm>
            <a:off x="8665030" y="5277353"/>
            <a:ext cx="2771190" cy="106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017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EDC659-6790-B2B1-6F97-382337991597}"/>
              </a:ext>
            </a:extLst>
          </p:cNvPr>
          <p:cNvSpPr txBox="1"/>
          <p:nvPr/>
        </p:nvSpPr>
        <p:spPr>
          <a:xfrm>
            <a:off x="5878288" y="443654"/>
            <a:ext cx="60940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Система умного ухода за растениями основана на использовании технологий машинного обучения. Датчики собирают данные о состоянии растений и окружающей среды, а контроллер обрабатывает эту информацию и передает ее на облачную платформу, где программное обеспечение анализирует полученные данные и принимает решения о том, какие действия необходимо предпринять для оптимизации процессов ухода за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растениями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E4B29-E8D8-0DCB-A57B-A89B28EC4939}"/>
              </a:ext>
            </a:extLst>
          </p:cNvPr>
          <p:cNvSpPr txBox="1"/>
          <p:nvPr/>
        </p:nvSpPr>
        <p:spPr>
          <a:xfrm>
            <a:off x="457377" y="766819"/>
            <a:ext cx="60940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Технология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497C00-B5F6-71E4-BF78-A035422FF228}"/>
              </a:ext>
            </a:extLst>
          </p:cNvPr>
          <p:cNvSpPr txBox="1"/>
          <p:nvPr/>
        </p:nvSpPr>
        <p:spPr>
          <a:xfrm>
            <a:off x="457377" y="4158670"/>
            <a:ext cx="5915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Unit-</a:t>
            </a:r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экономика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69DA3E-F321-F5BA-673E-DFFF9FA27E51}"/>
              </a:ext>
            </a:extLst>
          </p:cNvPr>
          <p:cNvSpPr txBox="1"/>
          <p:nvPr/>
        </p:nvSpPr>
        <p:spPr>
          <a:xfrm>
            <a:off x="5878288" y="3987436"/>
            <a:ext cx="6225848" cy="1173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Выручка на 1 клиента = 37946,5 (36 504 496 / 969).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Затраты на 1 клиента = 24016,7 (23 104 111 / 969).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Прибыль на 1 клиента = 4078,6 (3 923 569 / 969).</a:t>
            </a:r>
          </a:p>
        </p:txBody>
      </p:sp>
    </p:spTree>
    <p:extLst>
      <p:ext uri="{BB962C8B-B14F-4D97-AF65-F5344CB8AC3E}">
        <p14:creationId xmlns:p14="http://schemas.microsoft.com/office/powerpoint/2010/main" val="3481966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C1B24C-5301-4F95-68B3-BBABA6065E15}"/>
              </a:ext>
            </a:extLst>
          </p:cNvPr>
          <p:cNvSpPr txBox="1"/>
          <p:nvPr/>
        </p:nvSpPr>
        <p:spPr>
          <a:xfrm>
            <a:off x="736086" y="2721113"/>
            <a:ext cx="35784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Инвестиции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DAE2979-E6EB-E6F8-4D78-32FE0B2F0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716225"/>
              </p:ext>
            </p:extLst>
          </p:nvPr>
        </p:nvGraphicFramePr>
        <p:xfrm>
          <a:off x="5044752" y="-1"/>
          <a:ext cx="7147248" cy="68580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706717">
                  <a:extLst>
                    <a:ext uri="{9D8B030D-6E8A-4147-A177-3AD203B41FA5}">
                      <a16:colId xmlns:a16="http://schemas.microsoft.com/office/drawing/2014/main" val="1581393116"/>
                    </a:ext>
                  </a:extLst>
                </a:gridCol>
                <a:gridCol w="1440531">
                  <a:extLst>
                    <a:ext uri="{9D8B030D-6E8A-4147-A177-3AD203B41FA5}">
                      <a16:colId xmlns:a16="http://schemas.microsoft.com/office/drawing/2014/main" val="1694315183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Разработка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solidFill>
                            <a:schemeClr val="bg1"/>
                          </a:solidFill>
                          <a:effectLst/>
                        </a:rPr>
                        <a:t>400 000</a:t>
                      </a:r>
                      <a:endParaRPr lang="ru-RU" sz="1600" b="1" i="1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04592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Сайт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>
                          <a:solidFill>
                            <a:schemeClr val="bg1"/>
                          </a:solidFill>
                          <a:effectLst/>
                        </a:rPr>
                        <a:t>100 000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61386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Мобильное приложение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>
                          <a:solidFill>
                            <a:schemeClr val="bg1"/>
                          </a:solidFill>
                          <a:effectLst/>
                        </a:rPr>
                        <a:t>200 000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65879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Сервер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100 000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80281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Рабочее место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solidFill>
                            <a:schemeClr val="bg1"/>
                          </a:solidFill>
                          <a:effectLst/>
                        </a:rPr>
                        <a:t>296 128</a:t>
                      </a:r>
                      <a:endParaRPr lang="ru-RU" sz="1600" b="1" i="1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92814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Монитор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x7</a:t>
                      </a: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83 993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91454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Системный блок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x7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122 493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5333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Компьютерная мышка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x7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2 940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8816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Клавиатура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x7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5 719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83340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Офисный стол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x7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40 544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51265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Офисный стул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x7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40 439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9267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solidFill>
                            <a:schemeClr val="bg1"/>
                          </a:solidFill>
                          <a:effectLst/>
                        </a:rPr>
                        <a:t>Оборудование </a:t>
                      </a:r>
                      <a:endParaRPr lang="ru-RU" sz="1600" b="1" i="1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52 968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66786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Набор инструментов ключей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x4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30 360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06631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Набор инструментов 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x4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14 528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41772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Мультиметр цифровой автоматический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x4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4 344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25647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Паяльник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x4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3 736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71646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77092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solidFill>
                            <a:schemeClr val="bg1"/>
                          </a:solidFill>
                          <a:effectLst/>
                        </a:rPr>
                        <a:t>Реклама </a:t>
                      </a:r>
                      <a:endParaRPr lang="ru-RU" sz="1600" b="1" i="1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600 000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15398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solidFill>
                            <a:schemeClr val="bg1"/>
                          </a:solidFill>
                          <a:effectLst/>
                        </a:rPr>
                        <a:t>регистрация ООО</a:t>
                      </a:r>
                      <a:endParaRPr lang="ru-RU" sz="1600" b="1" i="1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7 000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8247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2 772 084</a:t>
                      </a: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5191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Операционная деятельность 1 месяц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1 415 988</a:t>
                      </a: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5494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ФОТ (Бэк офис)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578 694</a:t>
                      </a: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40887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Аренда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120 300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5321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Фот (Бэк офис)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578 694</a:t>
                      </a: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17972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Аренда офис/Производство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>
                          <a:solidFill>
                            <a:schemeClr val="bg1"/>
                          </a:solidFill>
                          <a:effectLst/>
                        </a:rPr>
                        <a:t>120 300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61126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Организационные расходы (вкл. Интернет)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8 000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43709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Аутсорсинг клининг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10 000,00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5" marR="6715" marT="6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134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806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72B9B4-CD3D-2887-BC19-F75BC9B702A1}"/>
              </a:ext>
            </a:extLst>
          </p:cNvPr>
          <p:cNvSpPr txBox="1"/>
          <p:nvPr/>
        </p:nvSpPr>
        <p:spPr>
          <a:xfrm>
            <a:off x="135334" y="0"/>
            <a:ext cx="64147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6">
                    <a:lumMod val="50000"/>
                  </a:schemeClr>
                </a:solidFill>
              </a:rPr>
              <a:t>Текущие затраты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F2AF55-56B1-6985-790F-3D99B50E5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69" y="769441"/>
            <a:ext cx="9912668" cy="37583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B2EF1E-7653-D2F8-D743-19627B7DF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541" y="3201817"/>
            <a:ext cx="4048690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99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FBB165-AA0B-246A-8F7F-81702A18B57D}"/>
              </a:ext>
            </a:extLst>
          </p:cNvPr>
          <p:cNvSpPr txBox="1"/>
          <p:nvPr/>
        </p:nvSpPr>
        <p:spPr>
          <a:xfrm>
            <a:off x="290215" y="0"/>
            <a:ext cx="60975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6">
                    <a:lumMod val="50000"/>
                  </a:schemeClr>
                </a:solidFill>
              </a:rPr>
              <a:t>Бизнес-модель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21FF8BA-1058-E220-0085-025FC6626A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768524"/>
              </p:ext>
            </p:extLst>
          </p:nvPr>
        </p:nvGraphicFramePr>
        <p:xfrm>
          <a:off x="228071" y="1239228"/>
          <a:ext cx="11892907" cy="4247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133">
                  <a:extLst>
                    <a:ext uri="{9D8B030D-6E8A-4147-A177-3AD203B41FA5}">
                      <a16:colId xmlns:a16="http://schemas.microsoft.com/office/drawing/2014/main" val="1132623570"/>
                    </a:ext>
                  </a:extLst>
                </a:gridCol>
                <a:gridCol w="736846">
                  <a:extLst>
                    <a:ext uri="{9D8B030D-6E8A-4147-A177-3AD203B41FA5}">
                      <a16:colId xmlns:a16="http://schemas.microsoft.com/office/drawing/2014/main" val="2227811512"/>
                    </a:ext>
                  </a:extLst>
                </a:gridCol>
                <a:gridCol w="798990">
                  <a:extLst>
                    <a:ext uri="{9D8B030D-6E8A-4147-A177-3AD203B41FA5}">
                      <a16:colId xmlns:a16="http://schemas.microsoft.com/office/drawing/2014/main" val="2880496517"/>
                    </a:ext>
                  </a:extLst>
                </a:gridCol>
                <a:gridCol w="842387">
                  <a:extLst>
                    <a:ext uri="{9D8B030D-6E8A-4147-A177-3AD203B41FA5}">
                      <a16:colId xmlns:a16="http://schemas.microsoft.com/office/drawing/2014/main" val="799733086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1468140279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457910185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3456881113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469078186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40866238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1150449236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1460998879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3378447559"/>
                    </a:ext>
                  </a:extLst>
                </a:gridCol>
                <a:gridCol w="914839">
                  <a:extLst>
                    <a:ext uri="{9D8B030D-6E8A-4147-A177-3AD203B41FA5}">
                      <a16:colId xmlns:a16="http://schemas.microsoft.com/office/drawing/2014/main" val="1705263780"/>
                    </a:ext>
                  </a:extLst>
                </a:gridCol>
              </a:tblGrid>
              <a:tr h="947833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январь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февраль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март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апрель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май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июнь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июль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август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сентябрь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октябрь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ноябрь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</a:rPr>
                        <a:t>декабрь</a:t>
                      </a:r>
                    </a:p>
                  </a:txBody>
                  <a:tcPr anchor="ctr">
                    <a:solidFill>
                      <a:srgbClr val="476A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585752"/>
                  </a:ext>
                </a:extLst>
              </a:tr>
              <a:tr h="3863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Выручка 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640 430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762 111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906 913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1 079 226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1 284 279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1 528 292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1 818 667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7 309 864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9 703 487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4 916 240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3 277 493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3 277 493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233705"/>
                  </a:ext>
                </a:extLst>
              </a:tr>
              <a:tr h="671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Переменные затраты 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-2 520 497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-1 835 930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-1 883 617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-1 955 147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-2 002 833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-2 074 363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-1 216 006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-2 074 363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-2 074 363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-2 074 363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-2 074 363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-2 074 363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363007"/>
                  </a:ext>
                </a:extLst>
              </a:tr>
              <a:tr h="4499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Валовая прибыль 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-1 880 067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-1 073 819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-976 704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-875 921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-718 554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-546 071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602 661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5 235 501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7 629 124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2 841 877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1 203 131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1 203 131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145523"/>
                  </a:ext>
                </a:extLst>
              </a:tr>
              <a:tr h="671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Постоянные затраты 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-707 994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651289"/>
                  </a:ext>
                </a:extLst>
              </a:tr>
              <a:tr h="671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Операционная прибыль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-2 588 060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-1 781 813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-1 684 698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-1 583 914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-1 426 548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-1 254 065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-105 332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4 527 507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6 921 131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2 133 884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495 137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495 137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326755"/>
                  </a:ext>
                </a:extLst>
              </a:tr>
              <a:tr h="4499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Чистая прибыль 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-2 349 577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-2 138 175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-2 021 637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-1 900 697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-1 711 857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-1 504 878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-126 398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5 433 009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8 305 357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2 560 660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594 164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594 164</a:t>
                      </a:r>
                    </a:p>
                  </a:txBody>
                  <a:tcPr marL="7620" marR="7620" marT="7620" marB="0" anchor="ctr">
                    <a:solidFill>
                      <a:srgbClr val="719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546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11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3E1836-954D-9DBA-3ED0-7266041EFBBA}"/>
              </a:ext>
            </a:extLst>
          </p:cNvPr>
          <p:cNvSpPr/>
          <p:nvPr/>
        </p:nvSpPr>
        <p:spPr>
          <a:xfrm>
            <a:off x="0" y="0"/>
            <a:ext cx="3377682" cy="737118"/>
          </a:xfrm>
          <a:prstGeom prst="rect">
            <a:avLst/>
          </a:prstGeom>
          <a:solidFill>
            <a:srgbClr val="476A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F43A92-F6EC-8353-653E-8B5E6CE87EBD}"/>
              </a:ext>
            </a:extLst>
          </p:cNvPr>
          <p:cNvSpPr/>
          <p:nvPr/>
        </p:nvSpPr>
        <p:spPr>
          <a:xfrm>
            <a:off x="8814318" y="6120882"/>
            <a:ext cx="3377682" cy="737118"/>
          </a:xfrm>
          <a:prstGeom prst="rect">
            <a:avLst/>
          </a:prstGeom>
          <a:solidFill>
            <a:srgbClr val="476A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CEC7D1D-A602-684A-FAA3-8189384FB176}"/>
              </a:ext>
            </a:extLst>
          </p:cNvPr>
          <p:cNvSpPr/>
          <p:nvPr/>
        </p:nvSpPr>
        <p:spPr>
          <a:xfrm>
            <a:off x="653144" y="1183691"/>
            <a:ext cx="1035697" cy="9517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5984CB7-D0A3-A599-3E90-50DA79DD109A}"/>
              </a:ext>
            </a:extLst>
          </p:cNvPr>
          <p:cNvSpPr/>
          <p:nvPr/>
        </p:nvSpPr>
        <p:spPr>
          <a:xfrm>
            <a:off x="797131" y="1316004"/>
            <a:ext cx="747722" cy="687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C7FB6EF-8206-7F41-9CCB-698127AD2571}"/>
              </a:ext>
            </a:extLst>
          </p:cNvPr>
          <p:cNvSpPr/>
          <p:nvPr/>
        </p:nvSpPr>
        <p:spPr>
          <a:xfrm>
            <a:off x="653143" y="2267192"/>
            <a:ext cx="1035697" cy="9517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E04DA65-94F4-2683-91D0-085B706B07DC}"/>
              </a:ext>
            </a:extLst>
          </p:cNvPr>
          <p:cNvSpPr/>
          <p:nvPr/>
        </p:nvSpPr>
        <p:spPr>
          <a:xfrm>
            <a:off x="797130" y="2399505"/>
            <a:ext cx="747722" cy="687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19D2846-710A-698A-1B57-7964E0FE76ED}"/>
              </a:ext>
            </a:extLst>
          </p:cNvPr>
          <p:cNvSpPr/>
          <p:nvPr/>
        </p:nvSpPr>
        <p:spPr>
          <a:xfrm>
            <a:off x="646849" y="4447736"/>
            <a:ext cx="1035697" cy="9517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F20450F-8864-7056-56F9-FB19E0BCAD59}"/>
              </a:ext>
            </a:extLst>
          </p:cNvPr>
          <p:cNvSpPr/>
          <p:nvPr/>
        </p:nvSpPr>
        <p:spPr>
          <a:xfrm>
            <a:off x="790836" y="4580049"/>
            <a:ext cx="747722" cy="687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2D0DA5-8A62-F9CE-EAC6-36B3042F24C0}"/>
              </a:ext>
            </a:extLst>
          </p:cNvPr>
          <p:cNvSpPr txBox="1"/>
          <p:nvPr/>
        </p:nvSpPr>
        <p:spPr>
          <a:xfrm>
            <a:off x="1682545" y="1433350"/>
            <a:ext cx="413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u="none" strike="noStrike" dirty="0">
                <a:solidFill>
                  <a:srgbClr val="000000"/>
                </a:solidFill>
                <a:effectLst/>
                <a:latin typeface="+mj-lt"/>
              </a:rPr>
              <a:t>Чистая прибыль 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</a:t>
            </a:r>
            <a:r>
              <a:rPr lang="ru-RU" sz="1800" dirty="0">
                <a:latin typeface="+mj-lt"/>
              </a:rPr>
              <a:t> </a:t>
            </a:r>
            <a:r>
              <a:rPr lang="ru-RU" sz="1800" u="none" strike="noStrike" dirty="0">
                <a:solidFill>
                  <a:srgbClr val="000000"/>
                </a:solidFill>
                <a:effectLst/>
                <a:latin typeface="+mj-lt"/>
              </a:rPr>
              <a:t>4 074 789 </a:t>
            </a:r>
            <a:r>
              <a:rPr lang="ru-RU" sz="1800" dirty="0">
                <a:latin typeface="+mj-lt"/>
              </a:rPr>
              <a:t>рублей</a:t>
            </a:r>
            <a:endParaRPr lang="ru-RU" sz="180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9937DA-0C29-7285-B8F2-EAEBA072416F}"/>
              </a:ext>
            </a:extLst>
          </p:cNvPr>
          <p:cNvSpPr txBox="1"/>
          <p:nvPr/>
        </p:nvSpPr>
        <p:spPr>
          <a:xfrm>
            <a:off x="1688839" y="2522736"/>
            <a:ext cx="3857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latin typeface="+mj-lt"/>
              </a:rPr>
              <a:t>Рентабельность </a:t>
            </a:r>
            <a:r>
              <a:rPr lang="ru-RU" dirty="0">
                <a:latin typeface="+mj-lt"/>
              </a:rPr>
              <a:t>продукта</a:t>
            </a:r>
            <a:r>
              <a:rPr lang="en-US" dirty="0">
                <a:latin typeface="+mj-lt"/>
              </a:rPr>
              <a:t> 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</a:t>
            </a:r>
            <a:r>
              <a:rPr lang="ru-RU" sz="1800" dirty="0">
                <a:latin typeface="+mj-lt"/>
              </a:rPr>
              <a:t> 18%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4387D9-04F5-1C85-9002-031315BCC0FF}"/>
              </a:ext>
            </a:extLst>
          </p:cNvPr>
          <p:cNvSpPr txBox="1"/>
          <p:nvPr/>
        </p:nvSpPr>
        <p:spPr>
          <a:xfrm>
            <a:off x="1682545" y="4748988"/>
            <a:ext cx="3051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latin typeface="+mj-lt"/>
              </a:rPr>
              <a:t>Срок окупаемости 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</a:t>
            </a:r>
            <a:r>
              <a:rPr lang="ru-RU" sz="1800" dirty="0">
                <a:latin typeface="+mj-lt"/>
              </a:rPr>
              <a:t> 3</a:t>
            </a:r>
            <a:r>
              <a:rPr lang="en-US" sz="1800" dirty="0">
                <a:latin typeface="+mj-lt"/>
              </a:rPr>
              <a:t> </a:t>
            </a:r>
            <a:r>
              <a:rPr lang="ru-RU" dirty="0">
                <a:latin typeface="+mj-lt"/>
              </a:rPr>
              <a:t>года</a:t>
            </a:r>
            <a:endParaRPr lang="ru-RU" sz="1800" dirty="0">
              <a:latin typeface="+mj-lt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4786068-CAC8-772D-75F3-4BE9BB22F080}"/>
              </a:ext>
            </a:extLst>
          </p:cNvPr>
          <p:cNvSpPr/>
          <p:nvPr/>
        </p:nvSpPr>
        <p:spPr>
          <a:xfrm>
            <a:off x="5690327" y="1088389"/>
            <a:ext cx="1035697" cy="9517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B85DEF1-87BE-C280-91D9-1B4BF6EA874D}"/>
              </a:ext>
            </a:extLst>
          </p:cNvPr>
          <p:cNvSpPr/>
          <p:nvPr/>
        </p:nvSpPr>
        <p:spPr>
          <a:xfrm>
            <a:off x="5834314" y="1220702"/>
            <a:ext cx="747722" cy="687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D1B39483-8F9F-59CB-5B58-DD80CB85C7B6}"/>
              </a:ext>
            </a:extLst>
          </p:cNvPr>
          <p:cNvSpPr/>
          <p:nvPr/>
        </p:nvSpPr>
        <p:spPr>
          <a:xfrm>
            <a:off x="5690327" y="2183619"/>
            <a:ext cx="1035697" cy="9517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96C5197-6FF7-AB5D-8E4E-08FE90C12FAC}"/>
              </a:ext>
            </a:extLst>
          </p:cNvPr>
          <p:cNvSpPr/>
          <p:nvPr/>
        </p:nvSpPr>
        <p:spPr>
          <a:xfrm>
            <a:off x="5834314" y="2315932"/>
            <a:ext cx="747722" cy="687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8ED256-AE8C-7CBB-8102-AA98CDE56317}"/>
              </a:ext>
            </a:extLst>
          </p:cNvPr>
          <p:cNvSpPr txBox="1"/>
          <p:nvPr/>
        </p:nvSpPr>
        <p:spPr>
          <a:xfrm>
            <a:off x="6739811" y="1380577"/>
            <a:ext cx="2475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>
                <a:latin typeface="+mj-lt"/>
                <a:sym typeface="Symbol" panose="05050102010706020507" pitchFamily="18" charset="2"/>
              </a:rPr>
              <a:t>ТБУ</a:t>
            </a:r>
            <a:r>
              <a:rPr lang="en-US" dirty="0">
                <a:latin typeface="+mj-lt"/>
                <a:sym typeface="Symbol" panose="05050102010706020507" pitchFamily="18" charset="2"/>
              </a:rPr>
              <a:t> 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</a:t>
            </a:r>
            <a:r>
              <a:rPr lang="en-US" sz="1800" dirty="0">
                <a:latin typeface="+mj-lt"/>
              </a:rPr>
              <a:t> </a:t>
            </a:r>
            <a:r>
              <a:rPr lang="ru-RU" sz="1800" dirty="0">
                <a:latin typeface="+mj-lt"/>
              </a:rPr>
              <a:t>1 928 672 рублей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5B4706-DB0E-C586-9A9B-74A290DA96F4}"/>
              </a:ext>
            </a:extLst>
          </p:cNvPr>
          <p:cNvSpPr txBox="1"/>
          <p:nvPr/>
        </p:nvSpPr>
        <p:spPr>
          <a:xfrm>
            <a:off x="6793563" y="2474814"/>
            <a:ext cx="2288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>
                <a:latin typeface="+mj-lt"/>
              </a:rPr>
              <a:t>NVP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</a:t>
            </a:r>
            <a:r>
              <a:rPr lang="ru-RU" sz="1800" dirty="0">
                <a:latin typeface="+mj-lt"/>
              </a:rPr>
              <a:t>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487747,20</a:t>
            </a:r>
            <a:endParaRPr lang="ru-RU" dirty="0">
              <a:latin typeface="+mj-lt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8AF6A38A-8926-B6B1-659F-F9512581084A}"/>
              </a:ext>
            </a:extLst>
          </p:cNvPr>
          <p:cNvSpPr/>
          <p:nvPr/>
        </p:nvSpPr>
        <p:spPr>
          <a:xfrm>
            <a:off x="5690327" y="3278850"/>
            <a:ext cx="1035697" cy="9517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BA50055-E151-C601-CFF2-69DAA9F01C5D}"/>
              </a:ext>
            </a:extLst>
          </p:cNvPr>
          <p:cNvSpPr/>
          <p:nvPr/>
        </p:nvSpPr>
        <p:spPr>
          <a:xfrm>
            <a:off x="5834315" y="3411163"/>
            <a:ext cx="747722" cy="687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A0B75-4E1D-A2AC-E7E7-AEAAA3872F06}"/>
              </a:ext>
            </a:extLst>
          </p:cNvPr>
          <p:cNvSpPr txBox="1"/>
          <p:nvPr/>
        </p:nvSpPr>
        <p:spPr>
          <a:xfrm>
            <a:off x="6726024" y="3555075"/>
            <a:ext cx="385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Конечная цена 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</a:t>
            </a:r>
            <a:r>
              <a:rPr lang="ru-RU" dirty="0">
                <a:latin typeface="+mj-lt"/>
              </a:rPr>
              <a:t>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37 672 рублей</a:t>
            </a:r>
            <a:r>
              <a:rPr lang="ru-RU" dirty="0">
                <a:latin typeface="+mj-lt"/>
              </a:rPr>
              <a:t> 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3D17B85-76C0-9510-CEF6-F50F0783911D}"/>
              </a:ext>
            </a:extLst>
          </p:cNvPr>
          <p:cNvSpPr/>
          <p:nvPr/>
        </p:nvSpPr>
        <p:spPr>
          <a:xfrm>
            <a:off x="647558" y="3357464"/>
            <a:ext cx="1035697" cy="9517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11A97C09-A3DD-331D-971D-5E396E9C10AF}"/>
              </a:ext>
            </a:extLst>
          </p:cNvPr>
          <p:cNvSpPr/>
          <p:nvPr/>
        </p:nvSpPr>
        <p:spPr>
          <a:xfrm>
            <a:off x="791546" y="3489777"/>
            <a:ext cx="747722" cy="687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E1A71F-F98D-307B-7EE1-0FCA6E4939FF}"/>
              </a:ext>
            </a:extLst>
          </p:cNvPr>
          <p:cNvSpPr txBox="1"/>
          <p:nvPr/>
        </p:nvSpPr>
        <p:spPr>
          <a:xfrm>
            <a:off x="1682545" y="3565441"/>
            <a:ext cx="348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j-lt"/>
              </a:rPr>
              <a:t>Рентабельность проекта 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 </a:t>
            </a:r>
            <a:r>
              <a:rPr lang="ru-RU" dirty="0">
                <a:latin typeface="+mj-lt"/>
                <a:sym typeface="Symbol" panose="05050102010706020507" pitchFamily="18" charset="2"/>
              </a:rPr>
              <a:t>35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%</a:t>
            </a:r>
            <a:endParaRPr lang="ru-RU" dirty="0">
              <a:latin typeface="+mj-lt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FEF701E7-815B-EA5F-B5D6-7D79D12268BE}"/>
              </a:ext>
            </a:extLst>
          </p:cNvPr>
          <p:cNvSpPr/>
          <p:nvPr/>
        </p:nvSpPr>
        <p:spPr>
          <a:xfrm>
            <a:off x="5690327" y="4372131"/>
            <a:ext cx="1035697" cy="9517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215C8CB3-400B-824B-4755-49CE75457423}"/>
              </a:ext>
            </a:extLst>
          </p:cNvPr>
          <p:cNvSpPr/>
          <p:nvPr/>
        </p:nvSpPr>
        <p:spPr>
          <a:xfrm>
            <a:off x="5834314" y="4504444"/>
            <a:ext cx="747722" cy="687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EECD46-2413-D90D-15D9-14F9418AEED0}"/>
              </a:ext>
            </a:extLst>
          </p:cNvPr>
          <p:cNvSpPr txBox="1"/>
          <p:nvPr/>
        </p:nvSpPr>
        <p:spPr>
          <a:xfrm>
            <a:off x="6793563" y="4620663"/>
            <a:ext cx="385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IRR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800" dirty="0">
                <a:latin typeface="+mj-lt"/>
                <a:sym typeface="Symbol" panose="05050102010706020507" pitchFamily="18" charset="2"/>
              </a:rPr>
              <a:t>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 1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38,2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%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2581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058C02-53D6-1BE5-8BC6-9102470C3A02}"/>
              </a:ext>
            </a:extLst>
          </p:cNvPr>
          <p:cNvSpPr/>
          <p:nvPr/>
        </p:nvSpPr>
        <p:spPr>
          <a:xfrm>
            <a:off x="377301" y="2632229"/>
            <a:ext cx="11437398" cy="97654"/>
          </a:xfrm>
          <a:prstGeom prst="rect">
            <a:avLst/>
          </a:prstGeom>
          <a:solidFill>
            <a:srgbClr val="476A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DCA8EA4-99B5-E166-77A0-775BEEBC63EF}"/>
              </a:ext>
            </a:extLst>
          </p:cNvPr>
          <p:cNvSpPr/>
          <p:nvPr/>
        </p:nvSpPr>
        <p:spPr>
          <a:xfrm>
            <a:off x="656947" y="2632229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5DE62EF-0292-8B48-EA76-CE6950FD1776}"/>
              </a:ext>
            </a:extLst>
          </p:cNvPr>
          <p:cNvCxnSpPr>
            <a:cxnSpLocks/>
          </p:cNvCxnSpPr>
          <p:nvPr/>
        </p:nvCxnSpPr>
        <p:spPr>
          <a:xfrm>
            <a:off x="3746377" y="1012054"/>
            <a:ext cx="0" cy="39261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41D8C99-8D7B-1739-96DF-98FE99B51A02}"/>
              </a:ext>
            </a:extLst>
          </p:cNvPr>
          <p:cNvCxnSpPr>
            <a:cxnSpLocks/>
          </p:cNvCxnSpPr>
          <p:nvPr/>
        </p:nvCxnSpPr>
        <p:spPr>
          <a:xfrm>
            <a:off x="8183516" y="1012054"/>
            <a:ext cx="0" cy="39261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B8BB486-26D2-638E-D680-4935068FB681}"/>
              </a:ext>
            </a:extLst>
          </p:cNvPr>
          <p:cNvSpPr txBox="1"/>
          <p:nvPr/>
        </p:nvSpPr>
        <p:spPr>
          <a:xfrm>
            <a:off x="1350885" y="47067"/>
            <a:ext cx="9490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ПЛАН ДАЛЬНЕЙШЕГО РАЗВИТИЯ СТАРТАП-ПРОЕКТА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B5797C-D8B7-4132-D56C-48FAC20FF937}"/>
              </a:ext>
            </a:extLst>
          </p:cNvPr>
          <p:cNvSpPr txBox="1"/>
          <p:nvPr/>
        </p:nvSpPr>
        <p:spPr>
          <a:xfrm>
            <a:off x="1322772" y="1435836"/>
            <a:ext cx="221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Год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1C7C5C-54B6-725E-B4D1-047929854D50}"/>
              </a:ext>
            </a:extLst>
          </p:cNvPr>
          <p:cNvSpPr txBox="1"/>
          <p:nvPr/>
        </p:nvSpPr>
        <p:spPr>
          <a:xfrm>
            <a:off x="5475271" y="1435836"/>
            <a:ext cx="229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Год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A6BB06-46D1-1CEE-BE95-CDB2B5D46DC4}"/>
              </a:ext>
            </a:extLst>
          </p:cNvPr>
          <p:cNvSpPr txBox="1"/>
          <p:nvPr/>
        </p:nvSpPr>
        <p:spPr>
          <a:xfrm>
            <a:off x="9707670" y="1435836"/>
            <a:ext cx="1811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Год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6FE534-DD40-FF66-28BD-0FA0EFDEECEA}"/>
              </a:ext>
            </a:extLst>
          </p:cNvPr>
          <p:cNvSpPr txBox="1"/>
          <p:nvPr/>
        </p:nvSpPr>
        <p:spPr>
          <a:xfrm rot="16838494">
            <a:off x="-303625" y="3040073"/>
            <a:ext cx="2368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Месяц 1-3:</a:t>
            </a:r>
            <a:b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Подготовка и запуск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i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BD3FE97C-CFFF-5D2D-FDE1-0E7451DE0774}"/>
              </a:ext>
            </a:extLst>
          </p:cNvPr>
          <p:cNvSpPr/>
          <p:nvPr/>
        </p:nvSpPr>
        <p:spPr>
          <a:xfrm>
            <a:off x="1882386" y="2636669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4E520CD3-9C93-1F10-0494-144CBC25DCD6}"/>
              </a:ext>
            </a:extLst>
          </p:cNvPr>
          <p:cNvSpPr/>
          <p:nvPr/>
        </p:nvSpPr>
        <p:spPr>
          <a:xfrm>
            <a:off x="3036805" y="2627788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14B2E-F333-DEEF-E42D-7CA20EE65CA6}"/>
              </a:ext>
            </a:extLst>
          </p:cNvPr>
          <p:cNvSpPr txBox="1"/>
          <p:nvPr/>
        </p:nvSpPr>
        <p:spPr>
          <a:xfrm rot="16962992">
            <a:off x="779033" y="3331060"/>
            <a:ext cx="2033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+mj-lt"/>
              </a:rPr>
              <a:t>Месяц 4-6:</a:t>
            </a:r>
          </a:p>
          <a:p>
            <a:r>
              <a:rPr lang="ru-RU" sz="1600" i="1" dirty="0">
                <a:latin typeface="+mj-lt"/>
              </a:rPr>
              <a:t>Первые установки и обратная связь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9184C3-2C13-7D86-1F8F-89DE78B7FFA2}"/>
              </a:ext>
            </a:extLst>
          </p:cNvPr>
          <p:cNvSpPr txBox="1"/>
          <p:nvPr/>
        </p:nvSpPr>
        <p:spPr>
          <a:xfrm rot="16917767">
            <a:off x="1933576" y="2809868"/>
            <a:ext cx="2419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+mj-lt"/>
              </a:rPr>
              <a:t>Месяц 7-12: </a:t>
            </a:r>
          </a:p>
          <a:p>
            <a:r>
              <a:rPr lang="ru-RU" sz="1600" i="1" dirty="0">
                <a:latin typeface="+mj-lt"/>
              </a:rPr>
              <a:t>Оптимизация и развитие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B3B51DE-EB89-B442-5159-00341143B1D1}"/>
              </a:ext>
            </a:extLst>
          </p:cNvPr>
          <p:cNvSpPr/>
          <p:nvPr/>
        </p:nvSpPr>
        <p:spPr>
          <a:xfrm>
            <a:off x="4315492" y="2627788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D453D82-A3DB-3DB5-E68D-4F191EF35B36}"/>
              </a:ext>
            </a:extLst>
          </p:cNvPr>
          <p:cNvSpPr/>
          <p:nvPr/>
        </p:nvSpPr>
        <p:spPr>
          <a:xfrm>
            <a:off x="5883911" y="2629744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5631BB5-5CF2-A929-89E2-04F706EEB4FA}"/>
              </a:ext>
            </a:extLst>
          </p:cNvPr>
          <p:cNvSpPr/>
          <p:nvPr/>
        </p:nvSpPr>
        <p:spPr>
          <a:xfrm>
            <a:off x="7477119" y="2627788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ED3D5D1B-9A82-66E5-F7E0-02E144F1E438}"/>
              </a:ext>
            </a:extLst>
          </p:cNvPr>
          <p:cNvSpPr/>
          <p:nvPr/>
        </p:nvSpPr>
        <p:spPr>
          <a:xfrm>
            <a:off x="8702557" y="2621367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772E6BF-9A5D-3923-F0AB-7E0ACB2E5351}"/>
              </a:ext>
            </a:extLst>
          </p:cNvPr>
          <p:cNvSpPr/>
          <p:nvPr/>
        </p:nvSpPr>
        <p:spPr>
          <a:xfrm>
            <a:off x="10091849" y="2621365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8FB359A-BEB7-47AB-BF99-B2E08FEDF8AE}"/>
              </a:ext>
            </a:extLst>
          </p:cNvPr>
          <p:cNvSpPr/>
          <p:nvPr/>
        </p:nvSpPr>
        <p:spPr>
          <a:xfrm>
            <a:off x="11412182" y="2621365"/>
            <a:ext cx="106533" cy="976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ECC93B-8347-7DE5-02A6-48E8BE5FCF1B}"/>
              </a:ext>
            </a:extLst>
          </p:cNvPr>
          <p:cNvSpPr txBox="1"/>
          <p:nvPr/>
        </p:nvSpPr>
        <p:spPr>
          <a:xfrm rot="16867559">
            <a:off x="3208765" y="3474656"/>
            <a:ext cx="2263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+mj-lt"/>
              </a:rPr>
              <a:t>Месяц 1-3:</a:t>
            </a:r>
          </a:p>
          <a:p>
            <a:r>
              <a:rPr lang="ru-RU" sz="1600" i="1" dirty="0">
                <a:latin typeface="+mj-lt"/>
              </a:rPr>
              <a:t>Расширение географии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C66683-CE91-2CCF-806F-95238E162729}"/>
              </a:ext>
            </a:extLst>
          </p:cNvPr>
          <p:cNvSpPr txBox="1"/>
          <p:nvPr/>
        </p:nvSpPr>
        <p:spPr>
          <a:xfrm rot="16898400">
            <a:off x="4564071" y="3301577"/>
            <a:ext cx="2310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+mj-lt"/>
              </a:rPr>
              <a:t>Месяц 4-6: </a:t>
            </a:r>
          </a:p>
          <a:p>
            <a:r>
              <a:rPr lang="ru-RU" sz="1600" i="1" dirty="0">
                <a:latin typeface="+mj-lt"/>
              </a:rPr>
              <a:t>Исследование рынка и партнерства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A496B3-F6F1-564B-B2A0-8C1EC2D565F1}"/>
              </a:ext>
            </a:extLst>
          </p:cNvPr>
          <p:cNvSpPr txBox="1"/>
          <p:nvPr/>
        </p:nvSpPr>
        <p:spPr>
          <a:xfrm rot="16917714">
            <a:off x="6167926" y="2943904"/>
            <a:ext cx="232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+mj-lt"/>
              </a:rPr>
              <a:t>Месяц 7-12: Поддержание и развитие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4220FB-6AC2-783C-831A-28671C32E271}"/>
              </a:ext>
            </a:extLst>
          </p:cNvPr>
          <p:cNvSpPr txBox="1"/>
          <p:nvPr/>
        </p:nvSpPr>
        <p:spPr>
          <a:xfrm rot="16885374">
            <a:off x="8069810" y="3011251"/>
            <a:ext cx="1517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+mj-lt"/>
              </a:rPr>
              <a:t>Месяц 1-3: </a:t>
            </a:r>
          </a:p>
          <a:p>
            <a:r>
              <a:rPr lang="ru-RU" sz="1600" i="1" dirty="0">
                <a:latin typeface="+mj-lt"/>
              </a:rPr>
              <a:t>Экспансия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54CB5A-B20D-3CA2-8C8F-19CFBF8F3178}"/>
              </a:ext>
            </a:extLst>
          </p:cNvPr>
          <p:cNvSpPr txBox="1"/>
          <p:nvPr/>
        </p:nvSpPr>
        <p:spPr>
          <a:xfrm rot="16884482">
            <a:off x="8687433" y="3248583"/>
            <a:ext cx="2382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+mj-lt"/>
              </a:rPr>
              <a:t>Месяц 4-6: </a:t>
            </a:r>
          </a:p>
          <a:p>
            <a:r>
              <a:rPr lang="ru-RU" sz="1600" i="1" dirty="0">
                <a:latin typeface="+mj-lt"/>
              </a:rPr>
              <a:t>Укрепление позиций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2953E7-1EA2-C20A-A7A5-7065CFD08E8F}"/>
              </a:ext>
            </a:extLst>
          </p:cNvPr>
          <p:cNvSpPr txBox="1"/>
          <p:nvPr/>
        </p:nvSpPr>
        <p:spPr>
          <a:xfrm rot="16934977">
            <a:off x="9691881" y="3648628"/>
            <a:ext cx="2598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+mj-lt"/>
              </a:rPr>
              <a:t>Месяц 7-12:</a:t>
            </a:r>
          </a:p>
          <a:p>
            <a:r>
              <a:rPr lang="ru-RU" sz="1600" i="1" dirty="0">
                <a:latin typeface="+mj-lt"/>
              </a:rPr>
              <a:t>Оптимизация и инновации</a:t>
            </a:r>
          </a:p>
        </p:txBody>
      </p:sp>
    </p:spTree>
    <p:extLst>
      <p:ext uri="{BB962C8B-B14F-4D97-AF65-F5344CB8AC3E}">
        <p14:creationId xmlns:p14="http://schemas.microsoft.com/office/powerpoint/2010/main" val="2978111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6A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38A4D8-A784-9B7D-A9F0-9A02B3DC0366}"/>
              </a:ext>
            </a:extLst>
          </p:cNvPr>
          <p:cNvSpPr txBox="1"/>
          <p:nvPr/>
        </p:nvSpPr>
        <p:spPr>
          <a:xfrm>
            <a:off x="325897" y="86055"/>
            <a:ext cx="4042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Наша команда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CF48BF-60A5-28B1-CC5E-EE1E368CC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99" y="1064737"/>
            <a:ext cx="1994733" cy="2965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C62C68-6441-D6E3-3FFE-FF667AE7AB42}"/>
              </a:ext>
            </a:extLst>
          </p:cNvPr>
          <p:cNvSpPr txBox="1"/>
          <p:nvPr/>
        </p:nvSpPr>
        <p:spPr>
          <a:xfrm>
            <a:off x="585662" y="4012833"/>
            <a:ext cx="2476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+mj-lt"/>
              </a:rPr>
              <a:t>Гузенко Лариса Алексеевна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BFC084-3C89-E7F4-6A05-EE424EAF9A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35"/>
          <a:stretch/>
        </p:blipFill>
        <p:spPr>
          <a:xfrm>
            <a:off x="3424383" y="1056801"/>
            <a:ext cx="2235200" cy="29794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206DDC-68D9-65B8-E7BB-2923C86184B5}"/>
              </a:ext>
            </a:extLst>
          </p:cNvPr>
          <p:cNvSpPr txBox="1"/>
          <p:nvPr/>
        </p:nvSpPr>
        <p:spPr>
          <a:xfrm>
            <a:off x="3378061" y="4024915"/>
            <a:ext cx="2327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+mj-lt"/>
              </a:rPr>
              <a:t>Дорошенко Мария Андреевна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460531-8DCE-0955-5F09-DA1E09686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834" y="1023330"/>
            <a:ext cx="2257349" cy="30129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26D61E-E4C6-4279-471D-889C8FD80405}"/>
              </a:ext>
            </a:extLst>
          </p:cNvPr>
          <p:cNvSpPr txBox="1"/>
          <p:nvPr/>
        </p:nvSpPr>
        <p:spPr>
          <a:xfrm>
            <a:off x="6010674" y="4058818"/>
            <a:ext cx="2761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+mj-lt"/>
              </a:rPr>
              <a:t>Иванова Юлия Андреевна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113826-AAE1-999D-3E91-12C2D8FB7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3434" y="1061709"/>
            <a:ext cx="2476205" cy="30100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F86C89-0428-5A76-22A2-8DC523C9FB69}"/>
              </a:ext>
            </a:extLst>
          </p:cNvPr>
          <p:cNvSpPr txBox="1"/>
          <p:nvPr/>
        </p:nvSpPr>
        <p:spPr>
          <a:xfrm>
            <a:off x="8863185" y="4039136"/>
            <a:ext cx="2996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+mj-lt"/>
              </a:rPr>
              <a:t>Уланова Валерия Максимовна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710912-A7A6-0AC5-63D4-375467FC82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787" y="4597608"/>
            <a:ext cx="2148405" cy="21484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45524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881</Words>
  <Application>Microsoft Office PowerPoint</Application>
  <PresentationFormat>Широкоэкранный</PresentationFormat>
  <Paragraphs>220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Yu Gothic Light</vt:lpstr>
      <vt:lpstr>Arial</vt:lpstr>
      <vt:lpstr>Arial Black</vt:lpstr>
      <vt:lpstr>Calibri</vt:lpstr>
      <vt:lpstr>Calibri Light</vt:lpstr>
      <vt:lpstr>Open Sans</vt:lpstr>
      <vt:lpstr>Stencil</vt:lpstr>
      <vt:lpstr>Vivaldi</vt:lpstr>
      <vt:lpstr>Тема Office</vt:lpstr>
      <vt:lpstr>Smart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</dc:title>
  <dc:creator>Мария Дорошенко</dc:creator>
  <cp:lastModifiedBy>Larisa Guzenko</cp:lastModifiedBy>
  <cp:revision>21</cp:revision>
  <dcterms:created xsi:type="dcterms:W3CDTF">2023-11-18T19:29:16Z</dcterms:created>
  <dcterms:modified xsi:type="dcterms:W3CDTF">2023-12-18T12:33:37Z</dcterms:modified>
</cp:coreProperties>
</file>