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Montserrat Light" panose="020B0604020202020204" charset="-52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Black" panose="020B0A04020102020204" pitchFamily="34" charset="0"/>
      <p:bold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  <p:cmAuthor id="1" name="RePack by Diakov" initials="RbD" lastIdx="1" clrIdx="1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1B88AF"/>
    <a:srgbClr val="D1EBF7"/>
    <a:srgbClr val="155D7D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77494" autoAdjust="0"/>
  </p:normalViewPr>
  <p:slideViewPr>
    <p:cSldViewPr snapToGrid="0" snapToObjects="1">
      <p:cViewPr varScale="1">
        <p:scale>
          <a:sx n="59" d="100"/>
          <a:sy n="59" d="100"/>
        </p:scale>
        <p:origin x="90" y="73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748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675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5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265654" y="1625306"/>
            <a:ext cx="353634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967207" y="3267408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195487" y="2233234"/>
            <a:ext cx="5527582" cy="177785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Антинаркотический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виртуальной реальности «Демоны молодости: история одной зависимости»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5897038" y="3871849"/>
            <a:ext cx="6018847" cy="233182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Тулунова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Алина Арнольдовна;</a:t>
            </a:r>
            <a:endParaRPr lang="ru-RU" sz="2400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Производитель -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Бухаров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Даниил Владимирович;</a:t>
            </a:r>
          </a:p>
          <a:p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Производитель 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Батанов Алексей Дмитриевич;</a:t>
            </a:r>
          </a:p>
          <a:p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Интегратор -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Козик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Антон Игоревич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2" y="4011093"/>
            <a:ext cx="4009550" cy="258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1" y="914400"/>
            <a:ext cx="10811690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u="sng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</a:t>
            </a:r>
            <a:r>
              <a:rPr lang="ru-RU" sz="2400" u="sng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аспространение </a:t>
            </a:r>
            <a:r>
              <a:rPr lang="ru-RU" sz="2400" u="sng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 употребление различных наркотических веществ</a:t>
            </a:r>
            <a:endParaRPr lang="ru-RU" sz="2400" u="sng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95944" y="1706881"/>
            <a:ext cx="11553146" cy="4034792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 внедрением новых технологий внедряются и новые способы распространения наркотических веществ. 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dirty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2020 − 2021 годах число наркоманов в России увеличилось до 5 млн, а периодически принимают наркотики примерно 13 млн россиян</a:t>
            </a:r>
            <a:r>
              <a:rPr lang="ru-RU" sz="2200" dirty="0" smtClean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dirty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200" dirty="0" smtClean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еальная </a:t>
            </a:r>
            <a:r>
              <a:rPr lang="ru-RU" sz="2200" dirty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 куда страшнее — в 2023 году количество </a:t>
            </a:r>
            <a:r>
              <a:rPr lang="ru-RU" sz="2200" dirty="0" smtClean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 </a:t>
            </a:r>
            <a:r>
              <a:rPr lang="ru-RU" sz="2200" dirty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приближается к 6 млн, а это 3,5% от численности населения </a:t>
            </a:r>
            <a:r>
              <a:rPr lang="ru-RU" sz="2200" dirty="0" smtClean="0">
                <a:solidFill>
                  <a:srgbClr val="1B88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страны.</a:t>
            </a: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AutoShape 4" descr="https://top-fon.com/uploads/posts/2023-02/1675260178_top-fon-com-p-fon-dlya-prezentatsii-narkotiki-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151"/>
          <a:stretch/>
        </p:blipFill>
        <p:spPr>
          <a:xfrm>
            <a:off x="1280160" y="4039609"/>
            <a:ext cx="3238052" cy="2494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376" y="4039609"/>
            <a:ext cx="3732464" cy="249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0375" y="934808"/>
            <a:ext cx="11749086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Антинаркотический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виртуальной реальности «Демоны молодости: история одной зависимости»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11306174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Показать все негативные последствия наркотических веществ путём интерактивного представления через </a:t>
            </a:r>
            <a:r>
              <a:rPr lang="ru-RU" sz="2200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квест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комнаты реализованных с помощью виртуальной реальности.</a:t>
            </a: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https://top-fon.com/uploads/posts/2023-02/1675260239_top-fon-com-p-fon-dlya-prezentatsii-narkotiki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-291"/>
          <a:stretch/>
        </p:blipFill>
        <p:spPr>
          <a:xfrm>
            <a:off x="1073356" y="3080794"/>
            <a:ext cx="4025770" cy="33389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457" y="3266405"/>
            <a:ext cx="3172962" cy="296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5943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5A0B3C-6D0C-48E0-9909-DF0612944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44" y="1050439"/>
            <a:ext cx="5653087" cy="56530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4B7250-2CE8-4E4A-ABE6-A0DF7624DA74}"/>
              </a:ext>
            </a:extLst>
          </p:cNvPr>
          <p:cNvSpPr txBox="1"/>
          <p:nvPr/>
        </p:nvSpPr>
        <p:spPr>
          <a:xfrm>
            <a:off x="2626924" y="1068391"/>
            <a:ext cx="975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A7BD2F-2B34-4041-819F-DCE386C85B33}"/>
              </a:ext>
            </a:extLst>
          </p:cNvPr>
          <p:cNvSpPr txBox="1"/>
          <p:nvPr/>
        </p:nvSpPr>
        <p:spPr>
          <a:xfrm>
            <a:off x="2626925" y="2252092"/>
            <a:ext cx="994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60D0A-EBA1-4EF1-BC6C-48564E2A8D06}"/>
              </a:ext>
            </a:extLst>
          </p:cNvPr>
          <p:cNvSpPr txBox="1"/>
          <p:nvPr/>
        </p:nvSpPr>
        <p:spPr>
          <a:xfrm>
            <a:off x="2626923" y="3355779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1B248-AE3A-4106-8AE0-EE92FABFA4A3}"/>
              </a:ext>
            </a:extLst>
          </p:cNvPr>
          <p:cNvSpPr txBox="1"/>
          <p:nvPr/>
        </p:nvSpPr>
        <p:spPr>
          <a:xfrm>
            <a:off x="2646161" y="4443531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3573" y="2175147"/>
            <a:ext cx="46890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- 44 000 000</a:t>
            </a:r>
          </a:p>
          <a:p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453 500 000</a:t>
            </a: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35 512 000 000</a:t>
            </a: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- 42 614 400 000</a:t>
            </a: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09959" y="4827230"/>
            <a:ext cx="975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  <a:r>
              <a:rPr lang="ru-RU" dirty="0" smtClean="0"/>
              <a:t>ркутск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157061" y="3741381"/>
            <a:ext cx="2000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Иркутская область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720592" y="2637605"/>
            <a:ext cx="1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956391" y="1591611"/>
            <a:ext cx="2371060" cy="401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863657" y="1453382"/>
            <a:ext cx="294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С</a:t>
            </a:r>
            <a:r>
              <a:rPr lang="ru-RU" dirty="0" smtClean="0"/>
              <a:t>торонние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87161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34721" y="958591"/>
            <a:ext cx="11726275" cy="4903800"/>
            <a:chOff x="300037" y="1038514"/>
            <a:chExt cx="11726275" cy="4903800"/>
          </a:xfrm>
        </p:grpSpPr>
        <p:graphicFrame>
          <p:nvGraphicFramePr>
            <p:cNvPr id="34" name="Google Shape;132;p5"/>
            <p:cNvGraphicFramePr/>
            <p:nvPr>
              <p:extLst>
                <p:ext uri="{D42A27DB-BD31-4B8C-83A1-F6EECF244321}">
                  <p14:modId xmlns:p14="http://schemas.microsoft.com/office/powerpoint/2010/main" val="2683150994"/>
                </p:ext>
              </p:extLst>
            </p:nvPr>
          </p:nvGraphicFramePr>
          <p:xfrm>
            <a:off x="300037" y="1038514"/>
            <a:ext cx="11726275" cy="4903800"/>
          </p:xfrm>
          <a:graphic>
            <a:graphicData uri="http://schemas.openxmlformats.org/drawingml/2006/table">
              <a:tbl>
                <a:tblPr firstRow="1" bandRow="1">
                  <a:noFill/>
                </a:tblPr>
                <a:tblGrid>
                  <a:gridCol w="2603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5342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303375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244425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2041225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290425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Параметр</a:t>
                        </a:r>
                        <a:endParaRPr/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Создаваемый продукт</a:t>
                        </a:r>
                        <a:endParaRPr sz="1400" b="1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 gridSpan="3"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Основные конкуренты</a:t>
                        </a:r>
                        <a:endParaRPr/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ru-RU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ru-RU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12547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 dirty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Наименование </a:t>
                        </a:r>
                        <a:endParaRPr dirty="0"/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«</a:t>
                        </a:r>
                        <a:r>
                          <a:rPr lang="en-US" sz="1400" b="1" u="none" strike="noStrike" cap="none" dirty="0" smtClean="0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VR</a:t>
                        </a:r>
                        <a:r>
                          <a:rPr lang="ru-RU" sz="1400" b="1" u="none" strike="noStrike" cap="none" baseline="0" dirty="0" smtClean="0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- </a:t>
                        </a:r>
                        <a:r>
                          <a:rPr lang="ru-RU" sz="1400" b="1" u="none" strike="noStrike" cap="none" baseline="0" dirty="0" err="1" smtClean="0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квест</a:t>
                        </a:r>
                        <a:r>
                          <a:rPr lang="ru-RU" sz="1400" b="1" u="none" strike="noStrike" cap="none" baseline="0" dirty="0" smtClean="0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»</a:t>
                        </a:r>
                        <a:endParaRPr sz="1400" b="1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«</a:t>
                        </a:r>
                        <a:r>
                          <a:rPr lang="en-US" sz="1400" b="1" u="none" strike="noStrike" cap="none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VR </a:t>
                        </a:r>
                        <a:r>
                          <a:rPr lang="ru-RU" sz="1400" b="1" u="none" strike="noStrike" cap="none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зона»</a:t>
                        </a:r>
                        <a:endParaRPr sz="1400" b="1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«</a:t>
                        </a:r>
                        <a:r>
                          <a:rPr lang="en-US" sz="1400" b="1" u="none" strike="noStrike" cap="none" dirty="0" smtClean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WARPOINT</a:t>
                        </a:r>
                        <a:r>
                          <a:rPr lang="ru-RU" sz="1400" b="1" u="none" strike="noStrike" cap="none" dirty="0" smtClean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»</a:t>
                        </a:r>
                        <a:endParaRPr sz="14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«</a:t>
                        </a:r>
                        <a:r>
                          <a:rPr lang="ru-RU" sz="1400" b="1" u="none" strike="noStrike" cap="none" dirty="0" err="1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Квест</a:t>
                        </a:r>
                        <a:r>
                          <a:rPr lang="ru-RU" sz="1400" b="1" u="none" strike="noStrike" cap="none" baseline="0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комната</a:t>
                        </a:r>
                        <a:r>
                          <a:rPr lang="ru-RU" sz="1400" b="1" u="none" strike="noStrike" cap="none" dirty="0" smtClean="0">
                            <a:solidFill>
                              <a:schemeClr val="tx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»</a:t>
                        </a:r>
                        <a:endParaRPr sz="1400" b="1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46522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 dirty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Многопользовательский</a:t>
                        </a:r>
                        <a:endParaRPr sz="1400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80300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Адаптивность продукта для разных направлений</a:t>
                        </a:r>
                        <a:endParaRPr lang="ru-RU" sz="1400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49877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Любое</a:t>
                        </a:r>
                        <a:r>
                          <a:rPr lang="ru-RU" sz="1400" b="1" i="0" u="none" strike="noStrike" cap="none" baseline="0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место проведения</a:t>
                        </a:r>
                        <a:endParaRPr sz="1400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443350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 dirty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Возможность доработки </a:t>
                        </a:r>
                        <a:r>
                          <a:rPr lang="ru-RU" sz="1400" b="1" i="0" u="none" strike="noStrike" cap="none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дополнений</a:t>
                        </a:r>
                        <a:endParaRPr sz="1400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46182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Любой</a:t>
                        </a:r>
                        <a:r>
                          <a:rPr lang="ru-RU" sz="1400" b="1" baseline="0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т</a:t>
                        </a:r>
                        <a:r>
                          <a:rPr lang="ru-RU" sz="1400" b="1" dirty="0" smtClean="0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ип помещения</a:t>
                        </a:r>
                        <a:endParaRPr sz="1400" b="1" i="0" u="none" strike="noStrike" cap="none" dirty="0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4852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Стоимость (ср.)</a:t>
                        </a:r>
                        <a:endParaRPr/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b="1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от</a:t>
                        </a:r>
                        <a:r>
                          <a:rPr lang="ru-RU" b="1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ru-RU" sz="1400" b="1" u="none" strike="noStrike" cap="none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500 тысяч рублей</a:t>
                        </a:r>
                        <a:endParaRPr sz="1400" b="1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 млн. </a:t>
                        </a:r>
                        <a:r>
                          <a:rPr lang="ru-RU" sz="1400" b="1" u="none" strike="noStrike" cap="none" dirty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рублей</a:t>
                        </a: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 smtClean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1,5 млн. </a:t>
                        </a:r>
                        <a:r>
                          <a:rPr lang="ru-RU" sz="1400" b="1" u="none" strike="noStrike" cap="none" dirty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рублей</a:t>
                        </a: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0000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u="none" strike="noStrike" cap="none" baseline="0" dirty="0" smtClean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1,1 млн.</a:t>
                        </a:r>
                        <a:r>
                          <a:rPr lang="ru-RU" sz="1400" b="1" u="none" strike="noStrike" cap="none" dirty="0" smtClean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ru-RU" sz="1400" b="1" u="none" strike="noStrike" cap="none" dirty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рублей</a:t>
                        </a: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462975">
                  <a:tc>
                    <a:txBody>
                      <a:bodyPr/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84B4"/>
                          </a:buClr>
                          <a:buSzPts val="1400"/>
                          <a:buFont typeface="Arial"/>
                          <a:buNone/>
                        </a:pPr>
                        <a:r>
                          <a:rPr lang="ru-RU" sz="1400" b="1" i="0" u="none" strike="noStrike" cap="none">
                            <a:solidFill>
                              <a:srgbClr val="0084B4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Разработчик</a:t>
                        </a:r>
                        <a:endParaRPr sz="1400" b="1" i="0" u="none" strike="noStrike" cap="none">
                          <a:solidFill>
                            <a:srgbClr val="0084B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rgbClr val="00B05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Россия</a:t>
                        </a:r>
                        <a:endParaRPr sz="1400" b="1" u="none" strike="noStrike" cap="none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E1EF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Россия</a:t>
                        </a: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Россия</a:t>
                        </a:r>
                        <a:endParaRPr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-RU" sz="1400" b="1" u="none" strike="noStrike" cap="none" dirty="0">
                            <a:solidFill>
                              <a:srgbClr val="FF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Россия</a:t>
                        </a:r>
                        <a:endParaRPr sz="1400" b="1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91450" marR="91450" marT="45700" marB="45700" anchor="ctr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FBE4D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</a:tbl>
            </a:graphicData>
          </a:graphic>
        </p:graphicFrame>
        <p:pic>
          <p:nvPicPr>
            <p:cNvPr id="39" name="Google Shape;137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0100" y="2963262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138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0100" y="3474312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139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0088" y="4015057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140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0100" y="4506828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1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0088" y="2452212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142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23250" y="2452200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143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23250" y="2963250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144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734650" y="2452200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14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696688" y="2452200"/>
              <a:ext cx="443375" cy="44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147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59000" y="4050820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148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59012" y="3544905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149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59000" y="4542578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151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70425" y="4542591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152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70412" y="4050832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15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70412" y="3534542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154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732475" y="3545300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155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732450" y="4050832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156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732475" y="4542603"/>
              <a:ext cx="371850" cy="371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14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9334" y="2895176"/>
            <a:ext cx="443375" cy="4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5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67159" y="2951873"/>
            <a:ext cx="371850" cy="371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-19605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46021"/>
              </p:ext>
            </p:extLst>
          </p:nvPr>
        </p:nvGraphicFramePr>
        <p:xfrm>
          <a:off x="442913" y="521018"/>
          <a:ext cx="11139487" cy="603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321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371419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226451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1259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03699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839755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  <a:endParaRPr lang="ru-RU" sz="1400" b="1" kern="120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Употребление</a:t>
                      </a:r>
                      <a:r>
                        <a:rPr lang="ru-RU" sz="14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распространение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наркотических веществ.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Портативные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недорогие </a:t>
                      </a:r>
                      <a:r>
                        <a:rPr lang="en-US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 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устройства.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Показать все негативные последствия наркотических веществ путём интерактивного представления через </a:t>
                      </a:r>
                      <a:r>
                        <a:rPr lang="ru-RU" sz="1100" b="0" dirty="0" err="1" smtClean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квест</a:t>
                      </a:r>
                      <a:r>
                        <a:rPr lang="ru-RU" sz="1100" b="0" dirty="0" smtClean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 комнаты реализованных с помощью виртуальной реальности.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Портативность</a:t>
                      </a:r>
                      <a:r>
                        <a:rPr lang="ru-RU" sz="11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компактность</a:t>
                      </a:r>
                      <a:endParaRPr lang="ru-RU" sz="11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Добавление</a:t>
                      </a:r>
                      <a:r>
                        <a:rPr lang="ru-RU" sz="11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обновление иных сценарий прохождения </a:t>
                      </a:r>
                      <a:r>
                        <a:rPr lang="ru-RU" sz="1100" b="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квеста</a:t>
                      </a:r>
                      <a:endParaRPr lang="ru-RU" sz="11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«Довести работу до конца</a:t>
                      </a: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1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</a:t>
                      </a:r>
                      <a:r>
                        <a:rPr lang="ru-RU" sz="11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оборудования варьируется от 50-200 тыс. руб.</a:t>
                      </a:r>
                      <a:endParaRPr lang="ru-RU" sz="11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рисков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Употребления различных</a:t>
                      </a:r>
                      <a:r>
                        <a:rPr lang="ru-RU" sz="11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наркотических веществ</a:t>
                      </a: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Показывает влияния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наркотиков на человека, интерактивным способом без вреда для здоровья.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Гибрид между </a:t>
                      </a:r>
                      <a:r>
                        <a:rPr lang="en-US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комнатой и </a:t>
                      </a:r>
                      <a:r>
                        <a:rPr lang="ru-RU" sz="1200" b="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квестом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Вузы, учебные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заведения. Развлечения в сфере </a:t>
                      </a:r>
                      <a:r>
                        <a:rPr lang="en-US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Наркологические клиники.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Детские дома, приюты. 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991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Трудовые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Материальные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656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Прямые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заказы и интернет заказы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Размещение на гос. площадках.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497321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</a:t>
                      </a:r>
                      <a:r>
                        <a:rPr lang="ru-RU" sz="11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ПО, защита товарного знака и самого ПО,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VR-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очки</a:t>
                      </a:r>
                      <a:r>
                        <a:rPr lang="ru-RU" sz="11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Прямые</a:t>
                      </a:r>
                      <a:r>
                        <a:rPr lang="ru-RU" sz="11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продажи ПО и обновления ПО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Платежи</a:t>
                      </a:r>
                      <a:r>
                        <a:rPr lang="ru-RU" sz="11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проходят л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юбыми доступными денежными средствами</a:t>
                      </a:r>
                      <a:endParaRPr lang="ru-RU" sz="11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</a:t>
                      </a:r>
                      <a:r>
                        <a:rPr lang="ru-RU" sz="11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активов / Плата за пользование / Плата по подписке 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/аренда </a:t>
                      </a:r>
                      <a:r>
                        <a:rPr lang="ru-RU" sz="11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Лицензирование Брокерские доходы / Реклама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Фиксированное ценообразование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по прейскуранту / Цена зависит от функций продукта </a:t>
                      </a:r>
                      <a:r>
                        <a:rPr lang="ru-RU" sz="11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</a:t>
                      </a:r>
                      <a:r>
                        <a:rPr lang="ru-RU" sz="11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зависит от типа клиента</a:t>
                      </a:r>
                      <a:endParaRPr lang="ru-RU" sz="11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037785"/>
            <a:ext cx="11306175" cy="218950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2983" y="3255475"/>
            <a:ext cx="10777313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Создание следующих </a:t>
            </a: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комнат: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Стартовая комната;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Отделение полиции;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Морг;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Палата психбольницы (+ смотровая комната);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Комната молодой девушки.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Добавление звуковое </a:t>
            </a:r>
            <a:r>
              <a:rPr lang="ru-RU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сопровождений. </a:t>
            </a:r>
            <a:endParaRPr lang="ru-RU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983" y="97323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Пользовательский интерфейс;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Демонстрационная сцена с интерактивными объектами;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Есть готовый сценарий.</a:t>
            </a:r>
            <a:endParaRPr lang="ru-RU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3" y="2730241"/>
            <a:ext cx="46522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>
                <a:solidFill>
                  <a:srgbClr val="0070C0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/>
                <a:sym typeface="Arial"/>
              </a:rPr>
              <a:t> </a:t>
            </a:r>
            <a:r>
              <a:rPr lang="ru-RU" sz="3000" dirty="0">
                <a:solidFill>
                  <a:srgbClr val="1D7CA8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/>
                <a:sym typeface="Arial"/>
              </a:rPr>
              <a:t>Задачи на будущее:</a:t>
            </a:r>
          </a:p>
        </p:txBody>
      </p:sp>
      <p:pic>
        <p:nvPicPr>
          <p:cNvPr id="1026" name="Picture 2" descr="https://sun9-68.userapi.com/impg/X52G3MretOuupksv276DfdlgMH-CrJeV4BL6tA/IBNU3uWsRTw.jpg?size=1105x634&amp;quality=96&amp;sign=00872a622e3c3da47744079b3ed39408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779053" y="4390769"/>
            <a:ext cx="2985658" cy="171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4.userapi.com/impg/Fh1UIolUGUhCRykQtXFtiGb5W7iNw8mjtXuYXA/B88MTUja0RY.jpg?size=803x723&amp;quality=96&amp;sign=440bd63a4a263a861b2e2e28aa58088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053" y="363639"/>
            <a:ext cx="4129201" cy="371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67082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0660" y="679305"/>
            <a:ext cx="11191740" cy="5657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Тулунова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Алина Арнольдовна – лидер команды, отвечающий за анализ рынка, студент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ИрГУПС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кафедры ЭПС, победитель акселерационной программы ЦИФРА 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Бухаров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Даниил Владимирович – производитель проекта, магистрант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ИрГУПС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Батанов Алексей Дмитриевич – </a:t>
            </a:r>
            <a:r>
              <a:rPr lang="en-US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Unity 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разработчик, отвечающий за написание скриптов, которые в свою очередь отвечают за логику программы., студент </a:t>
            </a:r>
            <a:r>
              <a:rPr lang="ru-RU" sz="2400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ИрГУПС</a:t>
            </a:r>
            <a:r>
              <a:rPr lang="ru-RU" sz="2400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победитель акселерационной программы ЦИФРА 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Козик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Антон Игоревич – интегратор команды, победитель акселерационной программы 2022, студент </a:t>
            </a:r>
            <a:r>
              <a:rPr lang="ru-RU" sz="2400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ИрГУПС</a:t>
            </a:r>
            <a:r>
              <a:rPr lang="ru-RU" sz="2400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кафедры ЭПС.</a:t>
            </a:r>
            <a:endParaRPr lang="ru-RU" sz="2400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3929569"/>
            <a:ext cx="11289959" cy="246221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algn="ctr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Антинаркотический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виртуальной реальности «Демоны молодости: история одной зависимости»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Докладчики: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Козик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Антон Игоревич,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Тулунова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Алина Арнольдовна.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89246184177, 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ms.tulunova@mail.ru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125" y="1169920"/>
            <a:ext cx="5024804" cy="323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11763</TotalTime>
  <Words>555</Words>
  <Application>Microsoft Office PowerPoint</Application>
  <PresentationFormat>Широкоэкранный</PresentationFormat>
  <Paragraphs>127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Tahoma</vt:lpstr>
      <vt:lpstr>Montserrat Light</vt:lpstr>
      <vt:lpstr>Calibri</vt:lpstr>
      <vt:lpstr>Times New Roman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Пользователь</cp:lastModifiedBy>
  <cp:revision>679</cp:revision>
  <dcterms:created xsi:type="dcterms:W3CDTF">2017-01-30T07:16:04Z</dcterms:created>
  <dcterms:modified xsi:type="dcterms:W3CDTF">2023-12-07T07:24:11Z</dcterms:modified>
</cp:coreProperties>
</file>