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8"/>
  </p:notesMasterIdLst>
  <p:handoutMasterIdLst>
    <p:handoutMasterId r:id="rId19"/>
  </p:handoutMasterIdLst>
  <p:sldIdLst>
    <p:sldId id="260" r:id="rId6"/>
    <p:sldId id="295" r:id="rId7"/>
    <p:sldId id="304" r:id="rId8"/>
    <p:sldId id="305" r:id="rId9"/>
    <p:sldId id="297" r:id="rId10"/>
    <p:sldId id="298" r:id="rId11"/>
    <p:sldId id="299" r:id="rId12"/>
    <p:sldId id="300" r:id="rId13"/>
    <p:sldId id="306" r:id="rId14"/>
    <p:sldId id="301" r:id="rId15"/>
    <p:sldId id="302" r:id="rId16"/>
    <p:sldId id="303" r:id="rId17"/>
  </p:sldIdLst>
  <p:sldSz cx="9906000" cy="6858000" type="A4"/>
  <p:notesSz cx="10234613" cy="710406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xmlns="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xmlns="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>
        <p:scale>
          <a:sx n="90" d="100"/>
          <a:sy n="90" d="100"/>
        </p:scale>
        <p:origin x="-1835" y="-347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4434564" cy="355783"/>
          </a:xfrm>
          <a:prstGeom prst="rect">
            <a:avLst/>
          </a:prstGeom>
        </p:spPr>
        <p:txBody>
          <a:bodyPr vert="horz" lIns="94551" tIns="47275" rIns="94551" bIns="4727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796785" y="1"/>
            <a:ext cx="4436197" cy="355783"/>
          </a:xfrm>
          <a:prstGeom prst="rect">
            <a:avLst/>
          </a:prstGeom>
        </p:spPr>
        <p:txBody>
          <a:bodyPr vert="horz" lIns="94551" tIns="47275" rIns="94551" bIns="47275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6748280"/>
            <a:ext cx="4434564" cy="355783"/>
          </a:xfrm>
          <a:prstGeom prst="rect">
            <a:avLst/>
          </a:prstGeom>
        </p:spPr>
        <p:txBody>
          <a:bodyPr vert="horz" lIns="94551" tIns="47275" rIns="94551" bIns="4727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796785" y="6748280"/>
            <a:ext cx="4436197" cy="355783"/>
          </a:xfrm>
          <a:prstGeom prst="rect">
            <a:avLst/>
          </a:prstGeom>
        </p:spPr>
        <p:txBody>
          <a:bodyPr vert="horz" lIns="94551" tIns="47275" rIns="94551" bIns="47275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1"/>
            <a:ext cx="4435215" cy="355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409" tIns="25204" rIns="50409" bIns="25204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796976" y="1"/>
            <a:ext cx="4435215" cy="355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409" tIns="25204" rIns="50409" bIns="25204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386138" y="889000"/>
            <a:ext cx="3462337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023140" y="3418483"/>
            <a:ext cx="8188337" cy="279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409" tIns="25204" rIns="50409" bIns="25204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6748263"/>
            <a:ext cx="4435215" cy="355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409" tIns="25204" rIns="50409" bIns="25204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796976" y="6748263"/>
            <a:ext cx="4435215" cy="355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409" tIns="25204" rIns="50409" bIns="25204" anchor="b" anchorCtr="0">
            <a:noAutofit/>
          </a:bodyPr>
          <a:lstStyle/>
          <a:p>
            <a:pPr algn="r"/>
            <a:fld id="{00000000-1234-1234-1234-123412341234}" type="slidenum">
              <a:rPr lang="ru-RU" sz="6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‹#›</a:t>
            </a:fld>
            <a:endParaRPr lang="ru-RU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8389817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9967302" cy="68580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4638" y="2166347"/>
            <a:ext cx="3646243" cy="1922292"/>
          </a:xfrm>
          <a:prstGeom prst="rect">
            <a:avLst/>
          </a:prstGeom>
        </p:spPr>
        <p:txBody>
          <a:bodyPr lIns="48783" tIns="24392" rIns="48783" bIns="24392" anchor="b"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4638" y="4241459"/>
            <a:ext cx="3646243" cy="1655811"/>
          </a:xfrm>
          <a:prstGeom prst="rect">
            <a:avLst/>
          </a:prstGeom>
        </p:spPr>
        <p:txBody>
          <a:bodyPr lIns="48783" tIns="24392" rIns="48783" bIns="24392"/>
          <a:lstStyle>
            <a:lvl1pPr marL="0" indent="0" algn="l">
              <a:buNone/>
              <a:defRPr sz="1300">
                <a:solidFill>
                  <a:schemeClr val="bg1"/>
                </a:solidFill>
              </a:defRPr>
            </a:lvl1pPr>
            <a:lvl2pPr marL="243916" indent="0" algn="ctr">
              <a:buNone/>
              <a:defRPr sz="1100"/>
            </a:lvl2pPr>
            <a:lvl3pPr marL="487832" indent="0" algn="ctr">
              <a:buNone/>
              <a:defRPr sz="1000"/>
            </a:lvl3pPr>
            <a:lvl4pPr marL="731749" indent="0" algn="ctr">
              <a:buNone/>
              <a:defRPr sz="900"/>
            </a:lvl4pPr>
            <a:lvl5pPr marL="975665" indent="0" algn="ctr">
              <a:buNone/>
              <a:defRPr sz="900"/>
            </a:lvl5pPr>
            <a:lvl6pPr marL="1219581" indent="0" algn="ctr">
              <a:buNone/>
              <a:defRPr sz="900"/>
            </a:lvl6pPr>
            <a:lvl7pPr marL="1463497" indent="0" algn="ctr">
              <a:buNone/>
              <a:defRPr sz="900"/>
            </a:lvl7pPr>
            <a:lvl8pPr marL="1707413" indent="0" algn="ctr">
              <a:buNone/>
              <a:defRPr sz="900"/>
            </a:lvl8pPr>
            <a:lvl9pPr marL="1951330" indent="0" algn="ctr">
              <a:buNone/>
              <a:defRPr sz="9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5588" y="6287463"/>
            <a:ext cx="1812398" cy="32231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700">
                <a:solidFill>
                  <a:srgbClr val="20D7C0"/>
                </a:solidFill>
              </a:defRPr>
            </a:lvl1pPr>
            <a:lvl2pPr>
              <a:defRPr sz="700">
                <a:solidFill>
                  <a:schemeClr val="bg1"/>
                </a:solidFill>
              </a:defRPr>
            </a:lvl2pPr>
            <a:lvl3pPr>
              <a:defRPr sz="700">
                <a:solidFill>
                  <a:schemeClr val="bg1"/>
                </a:solidFill>
              </a:defRPr>
            </a:lvl3pPr>
            <a:lvl4pPr>
              <a:defRPr sz="700">
                <a:solidFill>
                  <a:schemeClr val="bg1"/>
                </a:solidFill>
              </a:defRPr>
            </a:lvl4pPr>
            <a:lvl5pPr>
              <a:defRPr sz="7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29437" y="439690"/>
            <a:ext cx="2676906" cy="11972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10425" y="277694"/>
            <a:ext cx="3157101" cy="34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724458" y="343593"/>
            <a:ext cx="5346089" cy="7061621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7604" y="2166347"/>
            <a:ext cx="3646243" cy="192229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7604" y="4389120"/>
            <a:ext cx="3646243" cy="150815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300">
                <a:solidFill>
                  <a:schemeClr val="bg1"/>
                </a:solidFill>
              </a:defRPr>
            </a:lvl1pPr>
            <a:lvl2pPr marL="243916" indent="0" algn="ctr">
              <a:buNone/>
              <a:defRPr sz="1100"/>
            </a:lvl2pPr>
            <a:lvl3pPr marL="487832" indent="0" algn="ctr">
              <a:buNone/>
              <a:defRPr sz="1000"/>
            </a:lvl3pPr>
            <a:lvl4pPr marL="731749" indent="0" algn="ctr">
              <a:buNone/>
              <a:defRPr sz="900"/>
            </a:lvl4pPr>
            <a:lvl5pPr marL="975665" indent="0" algn="ctr">
              <a:buNone/>
              <a:defRPr sz="900"/>
            </a:lvl5pPr>
            <a:lvl6pPr marL="1219581" indent="0" algn="ctr">
              <a:buNone/>
              <a:defRPr sz="900"/>
            </a:lvl6pPr>
            <a:lvl7pPr marL="1463497" indent="0" algn="ctr">
              <a:buNone/>
              <a:defRPr sz="900"/>
            </a:lvl7pPr>
            <a:lvl8pPr marL="1707413" indent="0" algn="ctr">
              <a:buNone/>
              <a:defRPr sz="900"/>
            </a:lvl8pPr>
            <a:lvl9pPr marL="1951330" indent="0" algn="ctr">
              <a:buNone/>
              <a:defRPr sz="9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8555" y="6287463"/>
            <a:ext cx="1812398" cy="32231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700">
                <a:solidFill>
                  <a:srgbClr val="20D7C0"/>
                </a:solidFill>
              </a:defRPr>
            </a:lvl1pPr>
            <a:lvl2pPr>
              <a:defRPr sz="700">
                <a:solidFill>
                  <a:schemeClr val="bg1"/>
                </a:solidFill>
              </a:defRPr>
            </a:lvl2pPr>
            <a:lvl3pPr>
              <a:defRPr sz="700">
                <a:solidFill>
                  <a:schemeClr val="bg1"/>
                </a:solidFill>
              </a:defRPr>
            </a:lvl3pPr>
            <a:lvl4pPr>
              <a:defRPr sz="700">
                <a:solidFill>
                  <a:schemeClr val="bg1"/>
                </a:solidFill>
              </a:defRPr>
            </a:lvl4pPr>
            <a:lvl5pPr>
              <a:defRPr sz="7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64637" y="448794"/>
            <a:ext cx="2676906" cy="11972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10425" y="439690"/>
            <a:ext cx="3157101" cy="34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29089" y="300663"/>
            <a:ext cx="2945189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576109" y="277694"/>
            <a:ext cx="943163" cy="431659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7244755" y="6521037"/>
            <a:ext cx="2278380" cy="239981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0796" y="1099286"/>
            <a:ext cx="4332701" cy="552176"/>
          </a:xfrm>
          <a:prstGeom prst="rect">
            <a:avLst/>
          </a:prstGeom>
        </p:spPr>
        <p:txBody>
          <a:bodyPr lIns="0" tIns="0" rIns="0" bIns="0"/>
          <a:lstStyle>
            <a:lvl1pPr marL="8469" indent="0">
              <a:buNone/>
              <a:tabLst/>
              <a:defRPr sz="15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795" y="312349"/>
            <a:ext cx="4799842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0795" y="1783272"/>
            <a:ext cx="4332701" cy="4578735"/>
          </a:xfrm>
          <a:prstGeom prst="rect">
            <a:avLst/>
          </a:prstGeom>
        </p:spPr>
        <p:txBody>
          <a:bodyPr lIns="0" tIns="0" rIns="0" bIns="0"/>
          <a:lstStyle>
            <a:lvl1pPr marL="8469" indent="0">
              <a:buNone/>
              <a:tabLst/>
              <a:defRPr sz="11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xmlns="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95582" y="1783272"/>
            <a:ext cx="4332701" cy="4578735"/>
          </a:xfrm>
          <a:prstGeom prst="rect">
            <a:avLst/>
          </a:prstGeom>
        </p:spPr>
        <p:txBody>
          <a:bodyPr lIns="0" tIns="0" rIns="0" bIns="0"/>
          <a:lstStyle>
            <a:lvl1pPr marL="8469" indent="0">
              <a:buNone/>
              <a:tabLst/>
              <a:defRPr sz="11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xmlns="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71646" y="1099286"/>
            <a:ext cx="4356637" cy="552176"/>
          </a:xfrm>
          <a:prstGeom prst="rect">
            <a:avLst/>
          </a:prstGeom>
        </p:spPr>
        <p:txBody>
          <a:bodyPr lIns="0" tIns="0" rIns="0" bIns="0"/>
          <a:lstStyle>
            <a:lvl1pPr marL="8469" indent="0">
              <a:buNone/>
              <a:tabLst/>
              <a:defRPr sz="15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29089" y="300663"/>
            <a:ext cx="2945189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576109" y="277694"/>
            <a:ext cx="943163" cy="431659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7244755" y="6521037"/>
            <a:ext cx="2278380" cy="239981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0796" y="1047810"/>
            <a:ext cx="4799841" cy="552176"/>
          </a:xfrm>
          <a:prstGeom prst="rect">
            <a:avLst/>
          </a:prstGeom>
        </p:spPr>
        <p:txBody>
          <a:bodyPr lIns="0" tIns="0" rIns="0" bIns="0"/>
          <a:lstStyle>
            <a:lvl1pPr marL="8469" indent="0">
              <a:buNone/>
              <a:tabLst/>
              <a:defRPr sz="15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795" y="312349"/>
            <a:ext cx="4799842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0795" y="1783272"/>
            <a:ext cx="9078477" cy="4578735"/>
          </a:xfrm>
          <a:prstGeom prst="rect">
            <a:avLst/>
          </a:prstGeom>
        </p:spPr>
        <p:txBody>
          <a:bodyPr lIns="0" tIns="0" rIns="0" bIns="0"/>
          <a:lstStyle>
            <a:lvl1pPr marL="8469" indent="0">
              <a:buNone/>
              <a:tabLst/>
              <a:defRPr sz="11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29089" y="300663"/>
            <a:ext cx="2945189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576109" y="277694"/>
            <a:ext cx="943163" cy="431659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73267" y="2027113"/>
            <a:ext cx="4046005" cy="552175"/>
          </a:xfrm>
          <a:prstGeom prst="rect">
            <a:avLst/>
          </a:prstGeom>
        </p:spPr>
        <p:txBody>
          <a:bodyPr lIns="0" tIns="0" rIns="0" bIns="0"/>
          <a:lstStyle>
            <a:lvl1pPr marL="8469" indent="0">
              <a:buNone/>
              <a:tabLst/>
              <a:defRPr sz="15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3267" y="1376378"/>
            <a:ext cx="4046005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73267" y="2717097"/>
            <a:ext cx="4046005" cy="3459287"/>
          </a:xfrm>
          <a:prstGeom prst="rect">
            <a:avLst/>
          </a:prstGeom>
        </p:spPr>
        <p:txBody>
          <a:bodyPr lIns="0" tIns="0" rIns="0" bIns="0"/>
          <a:lstStyle>
            <a:lvl1pPr marL="8469" indent="0">
              <a:buNone/>
              <a:tabLst/>
              <a:defRPr sz="11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5027258" cy="6858000"/>
          </a:xfrm>
          <a:prstGeom prst="rect">
            <a:avLst/>
          </a:prstGeom>
        </p:spPr>
        <p:txBody>
          <a:bodyPr lIns="48783" tIns="24392" rIns="48783" bIns="24392"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4262271" y="-1487251"/>
            <a:ext cx="7247604" cy="8345251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0795" y="963084"/>
            <a:ext cx="4799842" cy="688378"/>
          </a:xfrm>
          <a:prstGeom prst="rect">
            <a:avLst/>
          </a:prstGeom>
        </p:spPr>
        <p:txBody>
          <a:bodyPr lIns="0" tIns="0" rIns="0" bIns="0"/>
          <a:lstStyle>
            <a:lvl1pPr marL="8469" indent="0">
              <a:buNone/>
              <a:tabLst/>
              <a:defRPr sz="15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795" y="312349"/>
            <a:ext cx="4799842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29089" y="300663"/>
            <a:ext cx="2945189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576109" y="277694"/>
            <a:ext cx="943163" cy="431659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0795" y="1783272"/>
            <a:ext cx="9082339" cy="4578735"/>
          </a:xfrm>
          <a:prstGeom prst="rect">
            <a:avLst/>
          </a:prstGeom>
        </p:spPr>
        <p:txBody>
          <a:bodyPr lIns="0" tIns="0" rIns="0" bIns="0"/>
          <a:lstStyle>
            <a:lvl1pPr marL="8469" indent="0">
              <a:buNone/>
              <a:tabLst/>
              <a:defRPr sz="11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7244755" y="6521037"/>
            <a:ext cx="2278380" cy="239981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1441353" y="2604059"/>
            <a:ext cx="5160546" cy="5942108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0795" y="963084"/>
            <a:ext cx="4799842" cy="688378"/>
          </a:xfrm>
          <a:prstGeom prst="rect">
            <a:avLst/>
          </a:prstGeom>
        </p:spPr>
        <p:txBody>
          <a:bodyPr lIns="0" tIns="0" rIns="0" bIns="0"/>
          <a:lstStyle>
            <a:lvl1pPr marL="8469" indent="0">
              <a:buNone/>
              <a:tabLst/>
              <a:defRPr sz="15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795" y="312349"/>
            <a:ext cx="4799842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29089" y="300663"/>
            <a:ext cx="2945189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576109" y="277694"/>
            <a:ext cx="943163" cy="431659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0795" y="1783272"/>
            <a:ext cx="4332701" cy="4578735"/>
          </a:xfrm>
          <a:prstGeom prst="rect">
            <a:avLst/>
          </a:prstGeom>
        </p:spPr>
        <p:txBody>
          <a:bodyPr lIns="0" tIns="0" rIns="0" bIns="0"/>
          <a:lstStyle>
            <a:lvl1pPr marL="8469" indent="0">
              <a:buNone/>
              <a:tabLst/>
              <a:defRPr sz="11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7244755" y="6521037"/>
            <a:ext cx="2278380" cy="239981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95582" y="1783272"/>
            <a:ext cx="4332701" cy="4578735"/>
          </a:xfrm>
          <a:prstGeom prst="rect">
            <a:avLst/>
          </a:prstGeom>
        </p:spPr>
        <p:txBody>
          <a:bodyPr lIns="0" tIns="0" rIns="0" bIns="0"/>
          <a:lstStyle>
            <a:lvl1pPr marL="8469" indent="0">
              <a:buNone/>
              <a:tabLst/>
              <a:defRPr sz="11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29089" y="300663"/>
            <a:ext cx="2945189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576109" y="277694"/>
            <a:ext cx="943163" cy="43165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610340" y="136749"/>
            <a:ext cx="8059091" cy="9474562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0795" y="963084"/>
            <a:ext cx="4799842" cy="688378"/>
          </a:xfrm>
          <a:prstGeom prst="rect">
            <a:avLst/>
          </a:prstGeom>
        </p:spPr>
        <p:txBody>
          <a:bodyPr lIns="0" tIns="0" rIns="0" bIns="0"/>
          <a:lstStyle>
            <a:lvl1pPr marL="8469" indent="0">
              <a:buNone/>
              <a:tabLst/>
              <a:defRPr sz="15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795" y="312349"/>
            <a:ext cx="4799842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0795" y="1783272"/>
            <a:ext cx="4332701" cy="4578735"/>
          </a:xfrm>
          <a:prstGeom prst="rect">
            <a:avLst/>
          </a:prstGeom>
        </p:spPr>
        <p:txBody>
          <a:bodyPr lIns="0" tIns="0" rIns="0" bIns="0"/>
          <a:lstStyle>
            <a:lvl1pPr marL="8469" indent="0">
              <a:buNone/>
              <a:tabLst/>
              <a:defRPr sz="11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95582" y="1783272"/>
            <a:ext cx="4332701" cy="4578735"/>
          </a:xfrm>
          <a:prstGeom prst="rect">
            <a:avLst/>
          </a:prstGeom>
        </p:spPr>
        <p:txBody>
          <a:bodyPr lIns="0" tIns="0" rIns="0" bIns="0"/>
          <a:lstStyle>
            <a:lvl1pPr marL="8469" indent="0">
              <a:buNone/>
              <a:tabLst/>
              <a:defRPr sz="11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29089" y="300663"/>
            <a:ext cx="2945189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576109" y="277694"/>
            <a:ext cx="943163" cy="43165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610340" y="136749"/>
            <a:ext cx="8059091" cy="9474562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0795" y="963084"/>
            <a:ext cx="4799842" cy="688378"/>
          </a:xfrm>
          <a:prstGeom prst="rect">
            <a:avLst/>
          </a:prstGeom>
        </p:spPr>
        <p:txBody>
          <a:bodyPr lIns="0" tIns="0" rIns="0" bIns="0"/>
          <a:lstStyle>
            <a:lvl1pPr marL="8469" indent="0">
              <a:buNone/>
              <a:tabLst/>
              <a:defRPr sz="15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795" y="312349"/>
            <a:ext cx="4799842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0795" y="4401103"/>
            <a:ext cx="2037269" cy="1274618"/>
          </a:xfrm>
          <a:prstGeom prst="rect">
            <a:avLst/>
          </a:prstGeom>
        </p:spPr>
        <p:txBody>
          <a:bodyPr lIns="0" tIns="0" rIns="0" bIns="0"/>
          <a:lstStyle>
            <a:lvl1pPr marL="8469" indent="0">
              <a:buNone/>
              <a:tabLst/>
              <a:defRPr sz="11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41171" y="2393757"/>
            <a:ext cx="1054429" cy="1297902"/>
          </a:xfrm>
          <a:prstGeom prst="rect">
            <a:avLst/>
          </a:prstGeom>
        </p:spPr>
        <p:txBody>
          <a:bodyPr lIns="48783" tIns="24392" rIns="48783" bIns="24392"/>
          <a:lstStyle>
            <a:lvl1pPr marL="0" indent="0" algn="ctr">
              <a:buNone/>
              <a:defRPr sz="11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0795" y="4013175"/>
            <a:ext cx="2037269" cy="266007"/>
          </a:xfrm>
          <a:prstGeom prst="rect">
            <a:avLst/>
          </a:prstGeom>
        </p:spPr>
        <p:txBody>
          <a:bodyPr lIns="0" tIns="0" rIns="0" bIns="0"/>
          <a:lstStyle>
            <a:lvl1pPr marL="8469" indent="0">
              <a:buNone/>
              <a:tabLst/>
              <a:defRPr sz="15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xmlns="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781064" y="4401103"/>
            <a:ext cx="2037269" cy="1274618"/>
          </a:xfrm>
          <a:prstGeom prst="rect">
            <a:avLst/>
          </a:prstGeom>
        </p:spPr>
        <p:txBody>
          <a:bodyPr lIns="0" tIns="0" rIns="0" bIns="0"/>
          <a:lstStyle>
            <a:lvl1pPr marL="8469" indent="0">
              <a:buNone/>
              <a:tabLst/>
              <a:defRPr sz="11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781440" y="2393757"/>
            <a:ext cx="1054429" cy="1297902"/>
          </a:xfrm>
          <a:prstGeom prst="rect">
            <a:avLst/>
          </a:prstGeom>
        </p:spPr>
        <p:txBody>
          <a:bodyPr lIns="48783" tIns="24392" rIns="48783" bIns="24392"/>
          <a:lstStyle>
            <a:lvl1pPr marL="0" indent="0" algn="ctr">
              <a:buNone/>
              <a:defRPr sz="11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xmlns="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781064" y="4013175"/>
            <a:ext cx="2037269" cy="266007"/>
          </a:xfrm>
          <a:prstGeom prst="rect">
            <a:avLst/>
          </a:prstGeom>
        </p:spPr>
        <p:txBody>
          <a:bodyPr lIns="0" tIns="0" rIns="0" bIns="0"/>
          <a:lstStyle>
            <a:lvl1pPr marL="8469" indent="0">
              <a:buNone/>
              <a:tabLst/>
              <a:defRPr sz="15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xmlns="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121333" y="4401103"/>
            <a:ext cx="2037269" cy="1274618"/>
          </a:xfrm>
          <a:prstGeom prst="rect">
            <a:avLst/>
          </a:prstGeom>
        </p:spPr>
        <p:txBody>
          <a:bodyPr lIns="0" tIns="0" rIns="0" bIns="0"/>
          <a:lstStyle>
            <a:lvl1pPr marL="8469" indent="0">
              <a:buNone/>
              <a:tabLst/>
              <a:defRPr sz="11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xmlns="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121709" y="2393757"/>
            <a:ext cx="1054429" cy="1297902"/>
          </a:xfrm>
          <a:prstGeom prst="rect">
            <a:avLst/>
          </a:prstGeom>
        </p:spPr>
        <p:txBody>
          <a:bodyPr lIns="48783" tIns="24392" rIns="48783" bIns="24392"/>
          <a:lstStyle>
            <a:lvl1pPr marL="0" indent="0" algn="ctr">
              <a:buNone/>
              <a:defRPr sz="11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xmlns="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121333" y="4013175"/>
            <a:ext cx="2037269" cy="266007"/>
          </a:xfrm>
          <a:prstGeom prst="rect">
            <a:avLst/>
          </a:prstGeom>
        </p:spPr>
        <p:txBody>
          <a:bodyPr lIns="0" tIns="0" rIns="0" bIns="0"/>
          <a:lstStyle>
            <a:lvl1pPr marL="8469" indent="0">
              <a:buNone/>
              <a:tabLst/>
              <a:defRPr sz="15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xmlns="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61602" y="4401103"/>
            <a:ext cx="2037269" cy="1274618"/>
          </a:xfrm>
          <a:prstGeom prst="rect">
            <a:avLst/>
          </a:prstGeom>
        </p:spPr>
        <p:txBody>
          <a:bodyPr lIns="0" tIns="0" rIns="0" bIns="0"/>
          <a:lstStyle>
            <a:lvl1pPr marL="8469" indent="0">
              <a:buNone/>
              <a:tabLst/>
              <a:defRPr sz="11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xmlns="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461978" y="2393757"/>
            <a:ext cx="1054429" cy="1297902"/>
          </a:xfrm>
          <a:prstGeom prst="rect">
            <a:avLst/>
          </a:prstGeom>
        </p:spPr>
        <p:txBody>
          <a:bodyPr lIns="48783" tIns="24392" rIns="48783" bIns="24392"/>
          <a:lstStyle>
            <a:lvl1pPr marL="0" indent="0" algn="ctr">
              <a:buNone/>
              <a:defRPr sz="11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xmlns="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61602" y="4013175"/>
            <a:ext cx="2037269" cy="266007"/>
          </a:xfrm>
          <a:prstGeom prst="rect">
            <a:avLst/>
          </a:prstGeom>
        </p:spPr>
        <p:txBody>
          <a:bodyPr lIns="0" tIns="0" rIns="0" bIns="0"/>
          <a:lstStyle>
            <a:lvl1pPr marL="8469" indent="0">
              <a:buNone/>
              <a:tabLst/>
              <a:defRPr sz="15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7604" y="3590155"/>
            <a:ext cx="7429500" cy="165581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300"/>
            </a:lvl1pPr>
            <a:lvl2pPr marL="243916" indent="0" algn="ctr">
              <a:buNone/>
              <a:defRPr sz="1100"/>
            </a:lvl2pPr>
            <a:lvl3pPr marL="487832" indent="0" algn="ctr">
              <a:buNone/>
              <a:defRPr sz="1000"/>
            </a:lvl3pPr>
            <a:lvl4pPr marL="731749" indent="0" algn="ctr">
              <a:buNone/>
              <a:defRPr sz="900"/>
            </a:lvl4pPr>
            <a:lvl5pPr marL="975665" indent="0" algn="ctr">
              <a:buNone/>
              <a:defRPr sz="900"/>
            </a:lvl5pPr>
            <a:lvl6pPr marL="1219581" indent="0" algn="ctr">
              <a:buNone/>
              <a:defRPr sz="900"/>
            </a:lvl6pPr>
            <a:lvl7pPr marL="1463497" indent="0" algn="ctr">
              <a:buNone/>
              <a:defRPr sz="900"/>
            </a:lvl7pPr>
            <a:lvl8pPr marL="1707413" indent="0" algn="ctr">
              <a:buNone/>
              <a:defRPr sz="900"/>
            </a:lvl8pPr>
            <a:lvl9pPr marL="1951330" indent="0" algn="ctr">
              <a:buNone/>
              <a:defRPr sz="9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2697620" y="-1674320"/>
            <a:ext cx="8667616" cy="10206640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605" y="2104159"/>
            <a:ext cx="8543377" cy="1324841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26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xmlns="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437604" y="6521037"/>
            <a:ext cx="3169920" cy="239981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7217721" y="6521037"/>
            <a:ext cx="2278380" cy="239981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37604" y="432762"/>
            <a:ext cx="1565750" cy="7165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10425" y="277694"/>
            <a:ext cx="3157101" cy="34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73095" y="-2278910"/>
            <a:ext cx="7610451" cy="8766138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7217721" y="6521037"/>
            <a:ext cx="2278380" cy="239981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10425" y="277694"/>
            <a:ext cx="3157101" cy="342199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xmlns="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6616" y="3590155"/>
            <a:ext cx="7429500" cy="165581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300"/>
            </a:lvl1pPr>
            <a:lvl2pPr marL="243916" indent="0" algn="ctr">
              <a:buNone/>
              <a:defRPr sz="1100"/>
            </a:lvl2pPr>
            <a:lvl3pPr marL="487832" indent="0" algn="ctr">
              <a:buNone/>
              <a:defRPr sz="1000"/>
            </a:lvl3pPr>
            <a:lvl4pPr marL="731749" indent="0" algn="ctr">
              <a:buNone/>
              <a:defRPr sz="900"/>
            </a:lvl4pPr>
            <a:lvl5pPr marL="975665" indent="0" algn="ctr">
              <a:buNone/>
              <a:defRPr sz="900"/>
            </a:lvl5pPr>
            <a:lvl6pPr marL="1219581" indent="0" algn="ctr">
              <a:buNone/>
              <a:defRPr sz="900"/>
            </a:lvl6pPr>
            <a:lvl7pPr marL="1463497" indent="0" algn="ctr">
              <a:buNone/>
              <a:defRPr sz="900"/>
            </a:lvl7pPr>
            <a:lvl8pPr marL="1707413" indent="0" algn="ctr">
              <a:buNone/>
              <a:defRPr sz="900"/>
            </a:lvl8pPr>
            <a:lvl9pPr marL="1951330" indent="0" algn="ctr">
              <a:buNone/>
              <a:defRPr sz="9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6616" y="2104159"/>
            <a:ext cx="8543377" cy="1324841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26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xmlns="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446615" y="6521037"/>
            <a:ext cx="3169920" cy="239981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46615" y="432762"/>
            <a:ext cx="1565750" cy="71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xmlns="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3966" y="3590155"/>
            <a:ext cx="4321068" cy="165581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300">
                <a:solidFill>
                  <a:schemeClr val="bg1"/>
                </a:solidFill>
              </a:defRPr>
            </a:lvl1pPr>
            <a:lvl2pPr marL="243916" indent="0" algn="ctr">
              <a:buNone/>
              <a:defRPr sz="1100"/>
            </a:lvl2pPr>
            <a:lvl3pPr marL="487832" indent="0" algn="ctr">
              <a:buNone/>
              <a:defRPr sz="1000"/>
            </a:lvl3pPr>
            <a:lvl4pPr marL="731749" indent="0" algn="ctr">
              <a:buNone/>
              <a:defRPr sz="900"/>
            </a:lvl4pPr>
            <a:lvl5pPr marL="975665" indent="0" algn="ctr">
              <a:buNone/>
              <a:defRPr sz="900"/>
            </a:lvl5pPr>
            <a:lvl6pPr marL="1219581" indent="0" algn="ctr">
              <a:buNone/>
              <a:defRPr sz="900"/>
            </a:lvl6pPr>
            <a:lvl7pPr marL="1463497" indent="0" algn="ctr">
              <a:buNone/>
              <a:defRPr sz="900"/>
            </a:lvl7pPr>
            <a:lvl8pPr marL="1707413" indent="0" algn="ctr">
              <a:buNone/>
              <a:defRPr sz="900"/>
            </a:lvl8pPr>
            <a:lvl9pPr marL="1951330" indent="0" algn="ctr">
              <a:buNone/>
              <a:defRPr sz="9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xmlns="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3966" y="2104159"/>
            <a:ext cx="4321068" cy="1324841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95886" y="-1065869"/>
            <a:ext cx="7400237" cy="9312048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xmlns="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463966" y="6521037"/>
            <a:ext cx="3169920" cy="11191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7217721" y="6521037"/>
            <a:ext cx="2278380" cy="23998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64638" y="458407"/>
            <a:ext cx="1502771" cy="67214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10425" y="277694"/>
            <a:ext cx="3157101" cy="34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7217721" y="6521037"/>
            <a:ext cx="2278380" cy="23998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64638" y="458407"/>
            <a:ext cx="1502771" cy="67214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10425" y="277694"/>
            <a:ext cx="3157101" cy="342199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xmlns="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3966" y="3590155"/>
            <a:ext cx="4321068" cy="165581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300">
                <a:solidFill>
                  <a:schemeClr val="bg1"/>
                </a:solidFill>
              </a:defRPr>
            </a:lvl1pPr>
            <a:lvl2pPr marL="243916" indent="0" algn="ctr">
              <a:buNone/>
              <a:defRPr sz="1100"/>
            </a:lvl2pPr>
            <a:lvl3pPr marL="487832" indent="0" algn="ctr">
              <a:buNone/>
              <a:defRPr sz="1000"/>
            </a:lvl3pPr>
            <a:lvl4pPr marL="731749" indent="0" algn="ctr">
              <a:buNone/>
              <a:defRPr sz="900"/>
            </a:lvl4pPr>
            <a:lvl5pPr marL="975665" indent="0" algn="ctr">
              <a:buNone/>
              <a:defRPr sz="900"/>
            </a:lvl5pPr>
            <a:lvl6pPr marL="1219581" indent="0" algn="ctr">
              <a:buNone/>
              <a:defRPr sz="900"/>
            </a:lvl6pPr>
            <a:lvl7pPr marL="1463497" indent="0" algn="ctr">
              <a:buNone/>
              <a:defRPr sz="900"/>
            </a:lvl7pPr>
            <a:lvl8pPr marL="1707413" indent="0" algn="ctr">
              <a:buNone/>
              <a:defRPr sz="900"/>
            </a:lvl8pPr>
            <a:lvl9pPr marL="1951330" indent="0" algn="ctr">
              <a:buNone/>
              <a:defRPr sz="9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3966" y="2104159"/>
            <a:ext cx="4321068" cy="1324841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xmlns="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463966" y="6521037"/>
            <a:ext cx="3169920" cy="11191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2544215" y="-1265721"/>
            <a:ext cx="9347012" cy="8123721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7217721" y="6521037"/>
            <a:ext cx="2278380" cy="23998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64638" y="458407"/>
            <a:ext cx="1502771" cy="67214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10425" y="277694"/>
            <a:ext cx="3157101" cy="342199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xmlns="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3966" y="3590155"/>
            <a:ext cx="4321068" cy="165581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300">
                <a:solidFill>
                  <a:schemeClr val="bg1"/>
                </a:solidFill>
              </a:defRPr>
            </a:lvl1pPr>
            <a:lvl2pPr marL="243916" indent="0" algn="ctr">
              <a:buNone/>
              <a:defRPr sz="1100"/>
            </a:lvl2pPr>
            <a:lvl3pPr marL="487832" indent="0" algn="ctr">
              <a:buNone/>
              <a:defRPr sz="1000"/>
            </a:lvl3pPr>
            <a:lvl4pPr marL="731749" indent="0" algn="ctr">
              <a:buNone/>
              <a:defRPr sz="900"/>
            </a:lvl4pPr>
            <a:lvl5pPr marL="975665" indent="0" algn="ctr">
              <a:buNone/>
              <a:defRPr sz="900"/>
            </a:lvl5pPr>
            <a:lvl6pPr marL="1219581" indent="0" algn="ctr">
              <a:buNone/>
              <a:defRPr sz="900"/>
            </a:lvl6pPr>
            <a:lvl7pPr marL="1463497" indent="0" algn="ctr">
              <a:buNone/>
              <a:defRPr sz="900"/>
            </a:lvl7pPr>
            <a:lvl8pPr marL="1707413" indent="0" algn="ctr">
              <a:buNone/>
              <a:defRPr sz="900"/>
            </a:lvl8pPr>
            <a:lvl9pPr marL="1951330" indent="0" algn="ctr">
              <a:buNone/>
              <a:defRPr sz="9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xmlns="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3966" y="2104159"/>
            <a:ext cx="4321068" cy="1324841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xmlns="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463966" y="6521037"/>
            <a:ext cx="3169920" cy="11191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7217721" y="6521037"/>
            <a:ext cx="2278380" cy="239981"/>
          </a:xfrm>
          <a:prstGeom prst="rect">
            <a:avLst/>
          </a:prstGeom>
        </p:spPr>
        <p:txBody>
          <a:bodyPr lIns="48783" tIns="24392" rIns="48783" bIns="24392"/>
          <a:lstStyle>
            <a:lvl1pPr algn="r">
              <a:defRPr sz="6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487832" rtl="0" eaLnBrk="1" latinLnBrk="0" hangingPunct="1">
        <a:lnSpc>
          <a:spcPct val="90000"/>
        </a:lnSpc>
        <a:spcBef>
          <a:spcPct val="0"/>
        </a:spcBef>
        <a:buNone/>
        <a:defRPr sz="2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1958" indent="-121958" algn="l" defTabSz="487832" rtl="0" eaLnBrk="1" latinLnBrk="0" hangingPunct="1">
        <a:lnSpc>
          <a:spcPct val="90000"/>
        </a:lnSpc>
        <a:spcBef>
          <a:spcPts val="534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65874" indent="-121958" algn="l" defTabSz="487832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09791" indent="-121958" algn="l" defTabSz="487832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853707" indent="-121958" algn="l" defTabSz="487832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623" indent="-121958" algn="l" defTabSz="487832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341539" indent="-121958" algn="l" defTabSz="487832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85455" indent="-121958" algn="l" defTabSz="487832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829372" indent="-121958" algn="l" defTabSz="487832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73288" indent="-121958" algn="l" defTabSz="487832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87832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43916" algn="l" defTabSz="487832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487832" algn="l" defTabSz="487832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1749" algn="l" defTabSz="487832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975665" algn="l" defTabSz="487832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19581" algn="l" defTabSz="487832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63497" algn="l" defTabSz="487832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07413" algn="l" defTabSz="487832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51330" algn="l" defTabSz="487832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7217721" y="6521037"/>
            <a:ext cx="2278380" cy="239981"/>
          </a:xfrm>
          <a:prstGeom prst="rect">
            <a:avLst/>
          </a:prstGeom>
        </p:spPr>
        <p:txBody>
          <a:bodyPr lIns="48783" tIns="24392" rIns="48783" bIns="24392"/>
          <a:lstStyle>
            <a:lvl1pPr algn="r">
              <a:defRPr sz="6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487832" rtl="0" eaLnBrk="1" latinLnBrk="0" hangingPunct="1">
        <a:lnSpc>
          <a:spcPct val="90000"/>
        </a:lnSpc>
        <a:spcBef>
          <a:spcPct val="0"/>
        </a:spcBef>
        <a:buNone/>
        <a:defRPr sz="2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1958" indent="-121958" algn="l" defTabSz="487832" rtl="0" eaLnBrk="1" latinLnBrk="0" hangingPunct="1">
        <a:lnSpc>
          <a:spcPct val="90000"/>
        </a:lnSpc>
        <a:spcBef>
          <a:spcPts val="534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65874" indent="-121958" algn="l" defTabSz="487832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09791" indent="-121958" algn="l" defTabSz="487832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853707" indent="-121958" algn="l" defTabSz="487832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623" indent="-121958" algn="l" defTabSz="487832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341539" indent="-121958" algn="l" defTabSz="487832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85455" indent="-121958" algn="l" defTabSz="487832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829372" indent="-121958" algn="l" defTabSz="487832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73288" indent="-121958" algn="l" defTabSz="487832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87832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43916" algn="l" defTabSz="487832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487832" algn="l" defTabSz="487832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1749" algn="l" defTabSz="487832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975665" algn="l" defTabSz="487832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19581" algn="l" defTabSz="487832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63497" algn="l" defTabSz="487832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07413" algn="l" defTabSz="487832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51330" algn="l" defTabSz="487832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8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government.ru/news/48532/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pepelats.su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4333" y="1247020"/>
            <a:ext cx="6163733" cy="181791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Комплекс авиационной разведки </a:t>
            </a:r>
            <a:br>
              <a:rPr lang="ru-RU" dirty="0"/>
            </a:br>
            <a:r>
              <a:rPr lang="ru-RU" dirty="0"/>
              <a:t>на базе БАС самолетного типа малого класса </a:t>
            </a:r>
            <a:r>
              <a:rPr lang="ru-RU" dirty="0" err="1" smtClean="0"/>
              <a:t>Тейлситтер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СТРЕКОЗА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34355"/>
              </p:ext>
            </p:extLst>
          </p:nvPr>
        </p:nvGraphicFramePr>
        <p:xfrm>
          <a:off x="0" y="2187137"/>
          <a:ext cx="3276600" cy="467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Acrobat Document" r:id="rId3" imgW="3346560" imgH="4771080" progId="Acrobat.Document.DC">
                  <p:embed/>
                </p:oleObj>
              </mc:Choice>
              <mc:Fallback>
                <p:oleObj name="Acrobat Document" r:id="rId3" imgW="3346560" imgH="477108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2187137"/>
                        <a:ext cx="3276600" cy="467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xmlns="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0795" y="787401"/>
            <a:ext cx="9072235" cy="2455332"/>
          </a:xfrm>
        </p:spPr>
        <p:txBody>
          <a:bodyPr/>
          <a:lstStyle/>
          <a:p>
            <a:r>
              <a:rPr lang="ru-RU" dirty="0"/>
              <a:t>Сфера применения БАС для решения задач </a:t>
            </a:r>
            <a:r>
              <a:rPr lang="ru-RU" dirty="0" err="1"/>
              <a:t>а</a:t>
            </a:r>
            <a:r>
              <a:rPr lang="ru-RU" dirty="0" err="1" smtClean="0"/>
              <a:t>эромониторинга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ru-RU" dirty="0" err="1"/>
              <a:t>авиаконтроля</a:t>
            </a:r>
            <a:r>
              <a:rPr lang="ru-RU" dirty="0"/>
              <a:t> в качестве наиболее эффективного, экономичного, а в некоторых ситуациях – единственно возможного средства, сталкивается с рядом существенных технических ограничений. </a:t>
            </a:r>
            <a:endParaRPr lang="ru-RU" dirty="0" smtClean="0"/>
          </a:p>
          <a:p>
            <a:r>
              <a:rPr lang="ru-RU" dirty="0" smtClean="0"/>
              <a:t>Проект </a:t>
            </a:r>
            <a:r>
              <a:rPr lang="ru-RU" dirty="0"/>
              <a:t>Стрекоза решает ряд вопросов 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энегроэффективности</a:t>
            </a:r>
            <a:r>
              <a:rPr lang="ru-RU" dirty="0" smtClean="0"/>
              <a:t> </a:t>
            </a:r>
            <a:r>
              <a:rPr lang="ru-RU" dirty="0"/>
              <a:t>(+ повышения диапазона скоростей)</a:t>
            </a:r>
          </a:p>
          <a:p>
            <a:r>
              <a:rPr lang="ru-RU" dirty="0"/>
              <a:t>- повышение несущей способности</a:t>
            </a:r>
          </a:p>
          <a:p>
            <a:r>
              <a:rPr lang="ru-RU" dirty="0" smtClean="0"/>
              <a:t>- увеличения </a:t>
            </a:r>
            <a:r>
              <a:rPr lang="ru-RU" dirty="0"/>
              <a:t>высоты, дальности, длительности </a:t>
            </a:r>
            <a:r>
              <a:rPr lang="ru-RU" dirty="0" smtClean="0"/>
              <a:t>полета</a:t>
            </a:r>
          </a:p>
          <a:p>
            <a:r>
              <a:rPr lang="ru-RU" dirty="0" smtClean="0"/>
              <a:t>- увеличение </a:t>
            </a:r>
            <a:r>
              <a:rPr lang="ru-RU" dirty="0"/>
              <a:t>угла </a:t>
            </a:r>
            <a:r>
              <a:rPr lang="ru-RU" dirty="0" smtClean="0"/>
              <a:t>обзора, в том числе  вертикальные поверхности</a:t>
            </a:r>
            <a:endParaRPr lang="ru-RU" strike="sngStrike" dirty="0"/>
          </a:p>
          <a:p>
            <a:r>
              <a:rPr lang="ru-RU" dirty="0" smtClean="0"/>
              <a:t>- возможности </a:t>
            </a:r>
            <a:r>
              <a:rPr lang="ru-RU" dirty="0"/>
              <a:t>работы в городе и на местности с ограниченной площадкой взлета/посадки</a:t>
            </a:r>
          </a:p>
          <a:p>
            <a:pPr marL="294219" indent="-285750">
              <a:buFontTx/>
              <a:buChar char="-"/>
            </a:pPr>
            <a:endParaRPr lang="ru-RU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xmlns="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0796" y="4089400"/>
            <a:ext cx="2035432" cy="227260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xmlns="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95583" y="4314485"/>
            <a:ext cx="2246618" cy="204752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86" y="3335866"/>
            <a:ext cx="1989942" cy="30655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135" y="3501241"/>
            <a:ext cx="4631265" cy="2815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0796" y="1099286"/>
            <a:ext cx="5943071" cy="552176"/>
          </a:xfrm>
        </p:spPr>
        <p:txBody>
          <a:bodyPr/>
          <a:lstStyle/>
          <a:p>
            <a:r>
              <a:rPr lang="ru-RU" sz="2000" dirty="0"/>
              <a:t>Проблема клиента, которую вы решаете.</a:t>
            </a:r>
          </a:p>
          <a:p>
            <a:endParaRPr lang="ru-RU" sz="2000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xmlns="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0795" y="1783272"/>
            <a:ext cx="9287405" cy="4578735"/>
          </a:xfrm>
        </p:spPr>
        <p:txBody>
          <a:bodyPr/>
          <a:lstStyle/>
          <a:p>
            <a:r>
              <a:rPr lang="ru-RU" dirty="0"/>
              <a:t>- </a:t>
            </a:r>
            <a:r>
              <a:rPr lang="ru-RU" sz="1800" dirty="0"/>
              <a:t>Необходимость запуска в условиях ограниченного пространства </a:t>
            </a:r>
          </a:p>
          <a:p>
            <a:r>
              <a:rPr lang="ru-RU" sz="1800" dirty="0"/>
              <a:t>- Возможность приземляться и стартовать в отдаленном месте без непосредственного участия оператора.</a:t>
            </a:r>
          </a:p>
          <a:p>
            <a:r>
              <a:rPr lang="ru-RU" sz="1800" dirty="0"/>
              <a:t>- Возможность посадки и нового старта в условиях отсутствия специальной посадочной площадки</a:t>
            </a:r>
          </a:p>
          <a:p>
            <a:r>
              <a:rPr lang="ru-RU" sz="1800" dirty="0"/>
              <a:t>- Снижение </a:t>
            </a:r>
            <a:r>
              <a:rPr lang="ru-RU" sz="1800" dirty="0" err="1"/>
              <a:t>энергозатратности</a:t>
            </a:r>
            <a:r>
              <a:rPr lang="ru-RU" sz="1800" dirty="0"/>
              <a:t>, </a:t>
            </a:r>
            <a:r>
              <a:rPr lang="ru-RU" sz="1800" dirty="0" smtClean="0"/>
              <a:t> относительно других схем с вертикальным взлетом и посадкой, увеличение </a:t>
            </a:r>
            <a:r>
              <a:rPr lang="ru-RU" sz="1800" dirty="0"/>
              <a:t>длительности полета</a:t>
            </a:r>
          </a:p>
          <a:p>
            <a:r>
              <a:rPr lang="ru-RU" sz="1800" dirty="0"/>
              <a:t>- Увеличение дальности и угла обзора </a:t>
            </a:r>
          </a:p>
          <a:p>
            <a:r>
              <a:rPr lang="ru-RU" sz="1800" dirty="0"/>
              <a:t>- </a:t>
            </a:r>
            <a:r>
              <a:rPr lang="ru-RU" sz="1800" dirty="0" smtClean="0"/>
              <a:t>Повышения </a:t>
            </a:r>
            <a:r>
              <a:rPr lang="ru-RU" sz="1800" dirty="0"/>
              <a:t>несущей способности и увеличения диапазона полезных нагрузок, создание </a:t>
            </a:r>
            <a:r>
              <a:rPr lang="ru-RU" sz="1800" dirty="0" smtClean="0"/>
              <a:t>возможности </a:t>
            </a:r>
            <a:r>
              <a:rPr lang="ru-RU" sz="1800" dirty="0"/>
              <a:t>лучшего технического оснащения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40795" y="312349"/>
            <a:ext cx="4799842" cy="1152384"/>
          </a:xfrm>
        </p:spPr>
        <p:txBody>
          <a:bodyPr/>
          <a:lstStyle/>
          <a:p>
            <a:pPr algn="ctr"/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  <a:br>
              <a:rPr lang="ru-RU" dirty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440795" y="1642534"/>
            <a:ext cx="4332701" cy="4719474"/>
          </a:xfrm>
        </p:spPr>
        <p:txBody>
          <a:bodyPr/>
          <a:lstStyle/>
          <a:p>
            <a:r>
              <a:rPr lang="ru-RU" sz="1200" dirty="0"/>
              <a:t>Для сравнения рассмотрим разные виды ЛА с </a:t>
            </a:r>
            <a:r>
              <a:rPr lang="ru-RU" sz="1200" b="1" dirty="0"/>
              <a:t>вертикальным взлетом и посадкой</a:t>
            </a:r>
            <a:r>
              <a:rPr lang="ru-RU" sz="1200" dirty="0"/>
              <a:t>.</a:t>
            </a:r>
          </a:p>
          <a:p>
            <a:pPr marL="252386" indent="-243916">
              <a:buAutoNum type="arabicPeriod"/>
            </a:pPr>
            <a:r>
              <a:rPr lang="ru-RU" sz="1200" dirty="0"/>
              <a:t>Вертолеты </a:t>
            </a:r>
          </a:p>
          <a:p>
            <a:pPr marL="252386" indent="-243916">
              <a:buAutoNum type="arabicPeriod"/>
            </a:pPr>
            <a:r>
              <a:rPr lang="ru-RU" sz="1200" dirty="0" err="1"/>
              <a:t>Коптеры</a:t>
            </a:r>
            <a:r>
              <a:rPr lang="ru-RU" sz="1200" dirty="0"/>
              <a:t> (многовинтовые ЛА). </a:t>
            </a:r>
          </a:p>
          <a:p>
            <a:pPr lvl="0"/>
            <a:r>
              <a:rPr lang="ru-RU" sz="1200" dirty="0"/>
              <a:t>3. </a:t>
            </a:r>
            <a:r>
              <a:rPr lang="ru-RU" sz="1200" dirty="0" err="1"/>
              <a:t>Конвертопланы</a:t>
            </a:r>
            <a:endParaRPr lang="ru-RU" sz="1200" dirty="0"/>
          </a:p>
          <a:p>
            <a:pPr lvl="0"/>
            <a:r>
              <a:rPr lang="ru-RU" sz="1200" dirty="0"/>
              <a:t>4. </a:t>
            </a:r>
            <a:r>
              <a:rPr lang="ru-RU" sz="1200" dirty="0" err="1"/>
              <a:t>Квадролеты</a:t>
            </a:r>
            <a:r>
              <a:rPr lang="ru-RU" sz="1200" dirty="0"/>
              <a:t> (взлетает как </a:t>
            </a:r>
            <a:r>
              <a:rPr lang="ru-RU" sz="1200" dirty="0" err="1"/>
              <a:t>коптер</a:t>
            </a:r>
            <a:r>
              <a:rPr lang="ru-RU" sz="1200" dirty="0"/>
              <a:t>, далее летит как самолет</a:t>
            </a:r>
          </a:p>
          <a:p>
            <a:r>
              <a:rPr lang="ru-RU" sz="1200" dirty="0"/>
              <a:t>Как вы наверное все знаете, самолет имеет самую </a:t>
            </a:r>
            <a:r>
              <a:rPr lang="ru-RU" sz="1200" dirty="0" err="1"/>
              <a:t>энерго</a:t>
            </a:r>
            <a:r>
              <a:rPr lang="ru-RU" sz="1200" dirty="0"/>
              <a:t> эффективную схему, ему для взлета достаточно 0,3 тяги от веса, а для полета и того меньше 0,2-0,25 в зависимости от того как вы быстро хотите лететь.</a:t>
            </a:r>
          </a:p>
          <a:p>
            <a:endParaRPr lang="ru-RU" sz="1200" dirty="0"/>
          </a:p>
          <a:p>
            <a:r>
              <a:rPr lang="ru-RU" sz="1200" dirty="0"/>
              <a:t>Решаем проблему вертикального взлета и посадки с ограниченной площади, а летаем так же эффективно как и самолет.</a:t>
            </a:r>
          </a:p>
          <a:p>
            <a:r>
              <a:rPr lang="ru-RU" sz="1200" dirty="0"/>
              <a:t>Взлет 10 секунд, скороподъемность 5 м/с</a:t>
            </a:r>
          </a:p>
          <a:p>
            <a:r>
              <a:rPr lang="ru-RU" sz="1200" dirty="0"/>
              <a:t>Посадка 20-30 сек, 1 м/с</a:t>
            </a:r>
          </a:p>
          <a:p>
            <a:r>
              <a:rPr lang="ru-RU" sz="1200" dirty="0"/>
              <a:t>Если мы летаем 100 минут, то потери на вертикальный взлет и посадку составляют 2%</a:t>
            </a:r>
          </a:p>
          <a:p>
            <a:r>
              <a:rPr lang="ru-RU" sz="1200" dirty="0"/>
              <a:t> Даже эффективней чем самолет классической компоновки. </a:t>
            </a:r>
          </a:p>
          <a:p>
            <a:r>
              <a:rPr lang="ru-RU" sz="1200" dirty="0"/>
              <a:t>Поскольку самолет крыло имеет более высокое аэродинамическое качество.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6"/>
          </p:nvPr>
        </p:nvSpPr>
        <p:spPr>
          <a:xfrm>
            <a:off x="5195582" y="1016000"/>
            <a:ext cx="4332701" cy="5346007"/>
          </a:xfrm>
        </p:spPr>
        <p:txBody>
          <a:bodyPr/>
          <a:lstStyle/>
          <a:p>
            <a:pPr algn="ctr"/>
            <a:r>
              <a:rPr lang="ru-RU" sz="1200" b="1" dirty="0"/>
              <a:t>Недостатки вертолета</a:t>
            </a:r>
            <a:r>
              <a:rPr lang="ru-RU" sz="1200" dirty="0"/>
              <a:t>:</a:t>
            </a:r>
          </a:p>
          <a:p>
            <a:pPr marL="252386" indent="-243916">
              <a:buAutoNum type="arabicPeriod"/>
            </a:pPr>
            <a:r>
              <a:rPr lang="ru-RU" sz="1200" dirty="0"/>
              <a:t>Летный час примерно в 2 раза дороже чем у самолета</a:t>
            </a:r>
          </a:p>
          <a:p>
            <a:pPr marL="252386" indent="-243916">
              <a:buAutoNum type="arabicPeriod"/>
            </a:pPr>
            <a:r>
              <a:rPr lang="ru-RU" sz="1200" dirty="0" err="1"/>
              <a:t>Энерго</a:t>
            </a:r>
            <a:r>
              <a:rPr lang="ru-RU" sz="1200" dirty="0"/>
              <a:t> затраты на перемещение 1кг груза примерно в 4 раза выше</a:t>
            </a:r>
          </a:p>
          <a:p>
            <a:pPr algn="ctr"/>
            <a:r>
              <a:rPr lang="ru-RU" sz="1200" b="1" dirty="0"/>
              <a:t>	Недостатки </a:t>
            </a:r>
            <a:r>
              <a:rPr lang="ru-RU" sz="1200" b="1" dirty="0" err="1"/>
              <a:t>коптера</a:t>
            </a:r>
            <a:r>
              <a:rPr lang="ru-RU" sz="1200" dirty="0"/>
              <a:t>:</a:t>
            </a:r>
          </a:p>
          <a:p>
            <a:pPr marL="252386" indent="-243916">
              <a:buAutoNum type="arabicPeriod"/>
            </a:pPr>
            <a:r>
              <a:rPr lang="ru-RU" sz="1200" dirty="0" err="1"/>
              <a:t>Энерго</a:t>
            </a:r>
            <a:r>
              <a:rPr lang="ru-RU" sz="1200" dirty="0"/>
              <a:t> затраты на перемещение 1 кг груза минимум в 5 раз выше</a:t>
            </a:r>
          </a:p>
          <a:p>
            <a:pPr marL="252386" indent="-243916">
              <a:buAutoNum type="arabicPeriod"/>
            </a:pPr>
            <a:r>
              <a:rPr lang="ru-RU" sz="1200" dirty="0"/>
              <a:t>Соответственно, меньше дальность полета и выше стоимость.</a:t>
            </a:r>
          </a:p>
          <a:p>
            <a:pPr marL="229688" algn="ctr">
              <a:lnSpc>
                <a:spcPct val="115000"/>
              </a:lnSpc>
            </a:pPr>
            <a:r>
              <a:rPr lang="ru-RU" sz="1200" dirty="0">
                <a:latin typeface="+mj-lt"/>
              </a:rPr>
              <a:t> </a:t>
            </a:r>
            <a:r>
              <a:rPr lang="ru-RU" sz="1200" b="1" dirty="0">
                <a:latin typeface="+mj-lt"/>
                <a:ea typeface="Times New Roman"/>
                <a:cs typeface="Times New Roman"/>
              </a:rPr>
              <a:t>Недостатки </a:t>
            </a:r>
            <a:r>
              <a:rPr lang="ru-RU" sz="1200" b="1" dirty="0" err="1">
                <a:latin typeface="+mj-lt"/>
                <a:ea typeface="Times New Roman"/>
                <a:cs typeface="Times New Roman"/>
              </a:rPr>
              <a:t>квадролета</a:t>
            </a:r>
            <a:r>
              <a:rPr lang="ru-RU" sz="1200" b="1" dirty="0">
                <a:latin typeface="+mj-lt"/>
                <a:ea typeface="Times New Roman"/>
                <a:cs typeface="Times New Roman"/>
              </a:rPr>
              <a:t> :</a:t>
            </a:r>
            <a:endParaRPr lang="ru-RU" sz="1200" dirty="0">
              <a:latin typeface="+mj-lt"/>
              <a:ea typeface="Times New Roman"/>
              <a:cs typeface="Times New Roman"/>
            </a:endParaRPr>
          </a:p>
          <a:p>
            <a:pPr marL="0" algn="just">
              <a:lnSpc>
                <a:spcPct val="115000"/>
              </a:lnSpc>
              <a:spcAft>
                <a:spcPts val="534"/>
              </a:spcAft>
            </a:pPr>
            <a:r>
              <a:rPr lang="ru-RU" sz="1200" b="1" dirty="0">
                <a:latin typeface="Times New Roman"/>
                <a:ea typeface="Times New Roman"/>
                <a:cs typeface="Times New Roman"/>
              </a:rPr>
              <a:t>1</a:t>
            </a:r>
            <a:r>
              <a:rPr lang="ru-RU" sz="1200" dirty="0">
                <a:latin typeface="Times New Roman"/>
                <a:ea typeface="Times New Roman"/>
                <a:cs typeface="Times New Roman"/>
              </a:rPr>
              <a:t>. </a:t>
            </a:r>
            <a:r>
              <a:rPr lang="ru-RU" sz="1200" dirty="0">
                <a:ea typeface="Times New Roman"/>
                <a:cs typeface="Times New Roman"/>
              </a:rPr>
              <a:t>Дополнительные моторы для вертикального взлета и посадки, которые вынужден возить с собой,  за счет уменьшения веса полезной нагрузки</a:t>
            </a:r>
          </a:p>
          <a:p>
            <a:pPr marL="0" algn="just">
              <a:lnSpc>
                <a:spcPct val="115000"/>
              </a:lnSpc>
              <a:spcAft>
                <a:spcPts val="534"/>
              </a:spcAft>
            </a:pPr>
            <a:r>
              <a:rPr lang="ru-RU" sz="1200" dirty="0">
                <a:ea typeface="Times New Roman"/>
                <a:cs typeface="Times New Roman"/>
              </a:rPr>
              <a:t>2. Элементы конструкции для моторов и пропеллеры создают дополнительное сопротивление и ухудшают аэродинамическое качество</a:t>
            </a:r>
          </a:p>
          <a:p>
            <a:pPr marL="0" algn="ctr">
              <a:lnSpc>
                <a:spcPct val="115000"/>
              </a:lnSpc>
              <a:spcAft>
                <a:spcPts val="534"/>
              </a:spcAft>
            </a:pPr>
            <a:r>
              <a:rPr lang="ru-RU" sz="1200" dirty="0">
                <a:ea typeface="Times New Roman"/>
                <a:cs typeface="Times New Roman"/>
              </a:rPr>
              <a:t> 	</a:t>
            </a:r>
            <a:r>
              <a:rPr lang="ru-RU" sz="1200" b="1" dirty="0">
                <a:ea typeface="Times New Roman"/>
                <a:cs typeface="Times New Roman"/>
              </a:rPr>
              <a:t>Недостатки </a:t>
            </a:r>
            <a:r>
              <a:rPr lang="ru-RU" sz="1200" b="1" dirty="0" err="1">
                <a:ea typeface="Times New Roman"/>
                <a:cs typeface="Times New Roman"/>
              </a:rPr>
              <a:t>конвертоплана</a:t>
            </a:r>
            <a:r>
              <a:rPr lang="ru-RU" sz="1200" b="1" dirty="0">
                <a:ea typeface="Times New Roman"/>
                <a:cs typeface="Times New Roman"/>
              </a:rPr>
              <a:t>:</a:t>
            </a:r>
          </a:p>
          <a:p>
            <a:pPr marL="243916" indent="-243916" algn="just">
              <a:lnSpc>
                <a:spcPct val="115000"/>
              </a:lnSpc>
              <a:spcAft>
                <a:spcPts val="534"/>
              </a:spcAft>
              <a:buAutoNum type="arabicPeriod"/>
            </a:pPr>
            <a:r>
              <a:rPr lang="ru-RU" sz="1200" dirty="0">
                <a:ea typeface="Times New Roman"/>
                <a:cs typeface="Times New Roman"/>
              </a:rPr>
              <a:t>Дополнительные поворотные элементы усложняют и утяжеляют конструкцию</a:t>
            </a:r>
          </a:p>
          <a:p>
            <a:pPr marL="243916" indent="-243916" algn="just">
              <a:lnSpc>
                <a:spcPct val="115000"/>
              </a:lnSpc>
              <a:spcAft>
                <a:spcPts val="534"/>
              </a:spcAft>
              <a:buAutoNum type="arabicPeriod"/>
            </a:pPr>
            <a:r>
              <a:rPr lang="ru-RU" sz="1200" dirty="0">
                <a:ea typeface="Times New Roman"/>
                <a:cs typeface="Times New Roman"/>
              </a:rPr>
              <a:t>Вопросы стабилизации в переходном режиме чрезвычайно сложны, что накладывает ограничения на погодные условия для взлета и посадки.</a:t>
            </a: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563880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6718" y="735968"/>
            <a:ext cx="8500004" cy="356232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1800" b="1" dirty="0"/>
              <a:t>Что вы предлагаете, уникальные преимущества и выгоды для клиента.</a:t>
            </a:r>
          </a:p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0795" y="3581400"/>
            <a:ext cx="3671252" cy="2780607"/>
          </a:xfrm>
        </p:spPr>
        <p:txBody>
          <a:bodyPr/>
          <a:lstStyle/>
          <a:p>
            <a:endParaRPr lang="ru-RU" dirty="0" smtClean="0"/>
          </a:p>
          <a:p>
            <a:r>
              <a:rPr lang="ru-RU" sz="1800" dirty="0" smtClean="0"/>
              <a:t>Взлет</a:t>
            </a:r>
            <a:endParaRPr lang="ru-RU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739" y="2311400"/>
            <a:ext cx="4904799" cy="4180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86" y="4148268"/>
            <a:ext cx="2537581" cy="21866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720" y="4201260"/>
            <a:ext cx="3221880" cy="209554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23392" y="1118811"/>
            <a:ext cx="9201608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sz="1400" dirty="0" smtClean="0"/>
              <a:t>Удобная схема </a:t>
            </a:r>
            <a:r>
              <a:rPr lang="ru-RU" sz="1400" dirty="0"/>
              <a:t>вертикального взлета и посадки не уступающую вертолету и </a:t>
            </a:r>
            <a:r>
              <a:rPr lang="ru-RU" sz="1400" dirty="0" err="1" smtClean="0"/>
              <a:t>коптеру</a:t>
            </a:r>
            <a:endParaRPr lang="ru-RU" sz="1400" dirty="0" smtClean="0"/>
          </a:p>
          <a:p>
            <a:pPr marL="342900" indent="-342900">
              <a:buAutoNum type="arabicParenR"/>
            </a:pPr>
            <a:r>
              <a:rPr lang="ru-RU" sz="1400" dirty="0" err="1" smtClean="0"/>
              <a:t>Энергоэффективность</a:t>
            </a:r>
            <a:r>
              <a:rPr lang="ru-RU" sz="1400" dirty="0" smtClean="0"/>
              <a:t> </a:t>
            </a:r>
            <a:r>
              <a:rPr lang="ru-RU" sz="1400" dirty="0"/>
              <a:t>самолета</a:t>
            </a:r>
            <a:r>
              <a:rPr lang="en-US" sz="1400" dirty="0"/>
              <a:t> </a:t>
            </a:r>
            <a:r>
              <a:rPr lang="ru-RU" sz="1400" dirty="0"/>
              <a:t>в горизонтальном </a:t>
            </a:r>
            <a:r>
              <a:rPr lang="ru-RU" sz="1400" dirty="0" smtClean="0"/>
              <a:t>полете.</a:t>
            </a:r>
          </a:p>
          <a:p>
            <a:pPr marL="342900" indent="-342900">
              <a:buAutoNum type="arabicParenR"/>
            </a:pPr>
            <a:r>
              <a:rPr lang="ru-RU" sz="1400" dirty="0" smtClean="0"/>
              <a:t>Нет нестабильных </a:t>
            </a:r>
            <a:r>
              <a:rPr lang="ru-RU" sz="1400" dirty="0"/>
              <a:t>процессов при переходе из вертикального в горизонтальны режим и </a:t>
            </a:r>
            <a:r>
              <a:rPr lang="ru-RU" sz="1400" dirty="0" smtClean="0"/>
              <a:t>обратно </a:t>
            </a:r>
            <a:r>
              <a:rPr lang="ru-RU" sz="1400" dirty="0"/>
              <a:t>как у </a:t>
            </a:r>
            <a:r>
              <a:rPr lang="ru-RU" sz="1400" dirty="0" err="1"/>
              <a:t>конвертопланов</a:t>
            </a:r>
            <a:r>
              <a:rPr lang="ru-RU" sz="1400" dirty="0" smtClean="0"/>
              <a:t>.</a:t>
            </a:r>
          </a:p>
          <a:p>
            <a:pPr marL="342900" indent="-342900">
              <a:buFont typeface="Arial"/>
              <a:buAutoNum type="arabicParenR"/>
            </a:pPr>
            <a:r>
              <a:rPr lang="ru-RU" sz="1400" dirty="0"/>
              <a:t>Повышенный диапазон скоростей </a:t>
            </a:r>
            <a:endParaRPr lang="ru-RU" sz="1400" dirty="0" smtClean="0"/>
          </a:p>
          <a:p>
            <a:pPr marL="342900" indent="-342900">
              <a:buFont typeface="Arial"/>
              <a:buAutoNum type="arabicParenR"/>
            </a:pPr>
            <a:r>
              <a:rPr lang="ru-RU" sz="1400" dirty="0"/>
              <a:t>увеличение угла обзора, в том числе вдоль вертикальных </a:t>
            </a:r>
            <a:r>
              <a:rPr lang="ru-RU" sz="1400" dirty="0" smtClean="0"/>
              <a:t>поверхностей</a:t>
            </a:r>
          </a:p>
          <a:p>
            <a:pPr marL="342900" indent="-342900">
              <a:buFont typeface="Arial"/>
              <a:buAutoNum type="arabicParenR"/>
            </a:pPr>
            <a:r>
              <a:rPr lang="ru-RU" sz="1400" dirty="0"/>
              <a:t>Улучшенные летные </a:t>
            </a:r>
            <a:r>
              <a:rPr lang="ru-RU" sz="1400" dirty="0" smtClean="0"/>
              <a:t>характеристики</a:t>
            </a:r>
          </a:p>
          <a:p>
            <a:pPr marL="342900" indent="-342900">
              <a:buFont typeface="Arial"/>
              <a:buAutoNum type="arabicParenR"/>
            </a:pPr>
            <a:r>
              <a:rPr lang="ru-RU" sz="1400" dirty="0"/>
              <a:t>Длительность полета до 3,5 </a:t>
            </a:r>
            <a:r>
              <a:rPr lang="ru-RU" sz="1400" dirty="0" smtClean="0"/>
              <a:t>часов</a:t>
            </a:r>
          </a:p>
          <a:p>
            <a:pPr marL="342900" indent="-342900">
              <a:buFont typeface="Arial"/>
              <a:buAutoNum type="arabicParenR"/>
            </a:pPr>
            <a:r>
              <a:rPr lang="ru-RU" sz="1400" dirty="0"/>
              <a:t>Взлет 10 сек, скороподъемность </a:t>
            </a:r>
            <a:r>
              <a:rPr lang="ru-RU" sz="1400" dirty="0" smtClean="0"/>
              <a:t>5м/с</a:t>
            </a:r>
          </a:p>
          <a:p>
            <a:pPr marL="342900" indent="-342900">
              <a:buFont typeface="Arial"/>
              <a:buAutoNum type="arabicParenR"/>
            </a:pPr>
            <a:r>
              <a:rPr lang="ru-RU" sz="1400" dirty="0"/>
              <a:t>Посадка 20-30 сек, </a:t>
            </a:r>
            <a:r>
              <a:rPr lang="ru-RU" sz="1400" dirty="0" smtClean="0"/>
              <a:t>1м/с</a:t>
            </a:r>
          </a:p>
          <a:p>
            <a:pPr marL="342900" indent="-342900">
              <a:buFont typeface="Arial"/>
              <a:buAutoNum type="arabicParenR"/>
            </a:pPr>
            <a:r>
              <a:rPr lang="ru-RU" sz="1400" dirty="0"/>
              <a:t>Максимальная скорость 160 км/час, крейсерская 60-90 км/час, зависание.</a:t>
            </a:r>
          </a:p>
          <a:p>
            <a:pPr marL="342900" indent="-342900">
              <a:buFont typeface="Arial"/>
              <a:buAutoNum type="arabicParenR"/>
            </a:pPr>
            <a:endParaRPr lang="ru-RU" sz="1400" dirty="0" smtClean="0"/>
          </a:p>
          <a:p>
            <a:endParaRPr lang="ru-RU" sz="3200" dirty="0"/>
          </a:p>
          <a:p>
            <a:pPr marL="342900" indent="-342900">
              <a:buFont typeface="Arial"/>
              <a:buAutoNum type="arabicParenR"/>
            </a:pPr>
            <a:endParaRPr lang="ru-RU" sz="1400" dirty="0"/>
          </a:p>
          <a:p>
            <a:pPr marL="342900" indent="-342900">
              <a:buFont typeface="Arial"/>
              <a:buAutoNum type="arabicParenR"/>
            </a:pPr>
            <a:endParaRPr lang="ru-RU" sz="1400" dirty="0"/>
          </a:p>
          <a:p>
            <a:pPr marL="342900" indent="-342900">
              <a:buFont typeface="Arial"/>
              <a:buAutoNum type="arabicParenR"/>
            </a:pPr>
            <a:endParaRPr lang="ru-RU" sz="1400" dirty="0"/>
          </a:p>
          <a:p>
            <a:pPr marL="342900" indent="-342900">
              <a:buFont typeface="Arial"/>
              <a:buAutoNum type="arabicParenR"/>
            </a:pPr>
            <a:endParaRPr lang="ru-RU" sz="1400" dirty="0"/>
          </a:p>
          <a:p>
            <a:pPr marL="342900" indent="-342900">
              <a:buFont typeface="Arial"/>
              <a:buAutoNum type="arabicParenR"/>
            </a:pPr>
            <a:endParaRPr lang="ru-RU" sz="1400" dirty="0"/>
          </a:p>
          <a:p>
            <a:pPr marL="342900" indent="-342900">
              <a:buAutoNum type="arabicParenR"/>
            </a:pPr>
            <a:endParaRPr lang="ru-RU" sz="1400" dirty="0" smtClean="0"/>
          </a:p>
          <a:p>
            <a:r>
              <a:rPr lang="ru-RU" sz="800" dirty="0"/>
              <a:t>- </a:t>
            </a:r>
            <a:r>
              <a:rPr lang="ru-RU" sz="800" dirty="0" smtClean="0"/>
              <a:t>-</a:t>
            </a:r>
            <a:endParaRPr lang="ru-RU" sz="800" dirty="0"/>
          </a:p>
        </p:txBody>
      </p:sp>
      <p:sp>
        <p:nvSpPr>
          <p:cNvPr id="6" name="TextBox 5"/>
          <p:cNvSpPr txBox="1"/>
          <p:nvPr/>
        </p:nvSpPr>
        <p:spPr>
          <a:xfrm>
            <a:off x="4677521" y="3778936"/>
            <a:ext cx="2675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/>
              <a:t>Посадка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just"/>
            <a:r>
              <a:rPr lang="ru-RU" sz="1400" dirty="0" smtClean="0"/>
              <a:t>Рынок РФ в области использования БАС динамично развивается, основной заказчик государственные структуры или крупные корпорации. Рынок растет. </a:t>
            </a:r>
            <a:r>
              <a:rPr lang="ru-RU" sz="1400" dirty="0"/>
              <a:t>По оценкам Ассоциации </a:t>
            </a:r>
            <a:r>
              <a:rPr lang="ru-RU" sz="1400" dirty="0" err="1"/>
              <a:t>эксплуатантов</a:t>
            </a:r>
            <a:r>
              <a:rPr lang="ru-RU" sz="1400" dirty="0"/>
              <a:t> и разработчиков беспилотных авиационных систем «</a:t>
            </a:r>
            <a:r>
              <a:rPr lang="ru-RU" sz="1400" dirty="0" err="1"/>
              <a:t>Аэронет</a:t>
            </a:r>
            <a:r>
              <a:rPr lang="ru-RU" sz="1400" dirty="0"/>
              <a:t>» коммерческий сегмент продуктов и услуг с использованием малых БАС ежегодно растет на 20-25% [62]. Согласно Дорожной карте НТИ по направлению «</a:t>
            </a:r>
            <a:r>
              <a:rPr lang="ru-RU" sz="1400" dirty="0" err="1"/>
              <a:t>Аэронет</a:t>
            </a:r>
            <a:r>
              <a:rPr lang="ru-RU" sz="1400" dirty="0"/>
              <a:t>» в 2035 г. в воздушном пространстве России будут одновременно и круглосуточно находиться 100 тыс. БВС. На данном этапе развития рынка рост приходится на такие отрасли как геодезия и картография, электроэнергетика и инфраструктура, частично, строительство, сельское хозяйство и видеопроизводство. Это в значительной степени обусловлено готовностью решений БАС и отраслевых приложений для данных отраслей. На текущий момент значительную поддержку данного сегмента применения БАС оказывает государство путем </a:t>
            </a:r>
            <a:r>
              <a:rPr lang="ru-RU" sz="1400" dirty="0" err="1"/>
              <a:t>экосистемной</a:t>
            </a:r>
            <a:r>
              <a:rPr lang="ru-RU" sz="1400" dirty="0"/>
              <a:t>, законодательной и финансовой поддержки в рамках институтов развития, прежде всего, Национальной технологической инициативы.</a:t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 smtClean="0"/>
              <a:t>По оценкам </a:t>
            </a:r>
            <a:r>
              <a:rPr lang="ru-RU" sz="1400" dirty="0" err="1" smtClean="0"/>
              <a:t>Минпромторга</a:t>
            </a:r>
            <a:r>
              <a:rPr lang="ru-RU" sz="1400" dirty="0" smtClean="0"/>
              <a:t>  «</a:t>
            </a:r>
            <a:r>
              <a:rPr lang="ru-RU" sz="1400" dirty="0"/>
              <a:t>По итогам 2023 года ожидаем, что объем российского рынка БАС и услуг с их применением составит более 50 млрд рублей. Ожидаем, что в госсекторе доля отечественных закупок составит более 90%», – </a:t>
            </a:r>
            <a:r>
              <a:rPr lang="ru-RU" sz="1400" dirty="0">
                <a:hlinkClick r:id="rId2"/>
              </a:rPr>
              <a:t>передает </a:t>
            </a:r>
            <a:r>
              <a:rPr lang="ru-RU" sz="1400" dirty="0"/>
              <a:t>слова замминистра пресс-служба </a:t>
            </a:r>
            <a:r>
              <a:rPr lang="ru-RU" sz="1400" dirty="0" err="1"/>
              <a:t>кабмина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/>
              <a:t>Согласно проекту стратегии БАС, объем российского рынка </a:t>
            </a:r>
            <a:r>
              <a:rPr lang="ru-RU" sz="1400" dirty="0" err="1"/>
              <a:t>беспилотников</a:t>
            </a:r>
            <a:r>
              <a:rPr lang="ru-RU" sz="1400" dirty="0"/>
              <a:t> к 2030 г. должен составить 180 953 единицы, из которых 147 200 будут произведены внутри страны. В денежном эквиваленте общий объем продаж БАС оценивается более чем в 200 млрд руб. ежегодно. Производство будет увеличиваться с каждым годом – от 5700 единиц в 2023 г. до 32 500 в 2030 г.</a:t>
            </a:r>
          </a:p>
          <a:p>
            <a:pPr algn="just"/>
            <a:r>
              <a:rPr lang="ru-RU" sz="1400" dirty="0" smtClean="0"/>
              <a:t>  На свободном рынке 100 компаний, Но мы единственные кто предлагает готовый продукт с такими качественными характеристиками. </a:t>
            </a:r>
            <a:r>
              <a:rPr lang="ru-RU" sz="1400" dirty="0" err="1" smtClean="0"/>
              <a:t>Энергоэффективный</a:t>
            </a:r>
            <a:r>
              <a:rPr lang="ru-RU" sz="1400" dirty="0" smtClean="0"/>
              <a:t> самолет с вертикальным взлетом и посадкой.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0796" y="1047810"/>
            <a:ext cx="6671204" cy="552176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8470"/>
            <a:r>
              <a:rPr lang="ru-RU" sz="1800" dirty="0" smtClean="0"/>
              <a:t>Основной моделью на ближайшие несколько лет будет являться работа с государственными и крупными корпоративными заказчиками (</a:t>
            </a:r>
            <a:r>
              <a:rPr lang="en-US" sz="1800" dirty="0" smtClean="0"/>
              <a:t>B2G </a:t>
            </a:r>
            <a:r>
              <a:rPr lang="ru-RU" sz="1800" dirty="0" smtClean="0"/>
              <a:t>и </a:t>
            </a:r>
            <a:r>
              <a:rPr lang="en-US" sz="1800" dirty="0" smtClean="0"/>
              <a:t>B2B</a:t>
            </a:r>
            <a:r>
              <a:rPr lang="ru-RU" sz="1800" dirty="0" smtClean="0"/>
              <a:t>)</a:t>
            </a:r>
          </a:p>
          <a:p>
            <a:pPr marL="8470"/>
            <a:r>
              <a:rPr lang="ru-RU" sz="1800" dirty="0" smtClean="0"/>
              <a:t>Доходы компании будут состоять из 3-х частей:</a:t>
            </a:r>
          </a:p>
          <a:p>
            <a:pPr marL="252386" indent="-243916">
              <a:buAutoNum type="arabicParenR"/>
            </a:pPr>
            <a:endParaRPr lang="ru-RU" sz="1800" dirty="0" smtClean="0"/>
          </a:p>
          <a:p>
            <a:pPr marL="252386" indent="-243916">
              <a:buAutoNum type="arabicParenR"/>
            </a:pPr>
            <a:r>
              <a:rPr lang="ru-RU" sz="1800" dirty="0" smtClean="0"/>
              <a:t>Продажи</a:t>
            </a:r>
            <a:r>
              <a:rPr lang="en-US" sz="1800" dirty="0" smtClean="0"/>
              <a:t> </a:t>
            </a:r>
            <a:r>
              <a:rPr lang="ru-RU" sz="1800" dirty="0" smtClean="0"/>
              <a:t>комплектов </a:t>
            </a:r>
            <a:r>
              <a:rPr lang="ru-RU" sz="1800" dirty="0" err="1" smtClean="0"/>
              <a:t>Тейлситтеров</a:t>
            </a:r>
            <a:r>
              <a:rPr lang="ru-RU" sz="1800" dirty="0" smtClean="0"/>
              <a:t>.</a:t>
            </a:r>
            <a:endParaRPr lang="ru-RU" sz="1800" dirty="0" smtClean="0"/>
          </a:p>
          <a:p>
            <a:pPr marL="252386" indent="-243916">
              <a:buAutoNum type="arabicParenR"/>
            </a:pPr>
            <a:r>
              <a:rPr lang="ru-RU" sz="1800" dirty="0" smtClean="0"/>
              <a:t>Обслуживание проданного оборудования каждые 50 часов налета.</a:t>
            </a:r>
            <a:endParaRPr lang="ru-RU" sz="1800" dirty="0" smtClean="0"/>
          </a:p>
          <a:p>
            <a:pPr marL="252386" indent="-243916">
              <a:buAutoNum type="arabicParenR"/>
            </a:pPr>
            <a:r>
              <a:rPr lang="ru-RU" sz="1800" dirty="0" smtClean="0"/>
              <a:t>Обучение, переобучение на управление </a:t>
            </a:r>
            <a:r>
              <a:rPr lang="ru-RU" sz="1800" smtClean="0"/>
              <a:t>конкретной модели.</a:t>
            </a:r>
            <a:endParaRPr lang="ru-RU" sz="1800" dirty="0" smtClean="0"/>
          </a:p>
          <a:p>
            <a:pPr marL="252386" indent="-243916">
              <a:buAutoNum type="arabicParenR"/>
            </a:pPr>
            <a:endParaRPr lang="ru-RU" sz="1800" dirty="0"/>
          </a:p>
          <a:p>
            <a:pPr marL="8470"/>
            <a:r>
              <a:rPr lang="ru-RU" sz="1800" dirty="0" smtClean="0"/>
              <a:t>Естественно что разработку и совершенствование модели нельзя будет останавливать, что бы постоянно соответствовать техническому уровню рынка и занимать лидирующие позиции. 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0795" y="963084"/>
            <a:ext cx="7907338" cy="688378"/>
          </a:xfrm>
        </p:spPr>
        <p:txBody>
          <a:bodyPr/>
          <a:lstStyle/>
          <a:p>
            <a:pPr>
              <a:buNone/>
            </a:pPr>
            <a:r>
              <a:rPr lang="ru-RU" sz="1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xmlns="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52386" indent="-243916">
              <a:buAutoNum type="arabicPeriod"/>
            </a:pPr>
            <a:r>
              <a:rPr lang="ru-RU" sz="1600" dirty="0" smtClean="0"/>
              <a:t>Было изготовлено 2 модели, на них опробованы различные варианты размещения полезной нагрузки, </a:t>
            </a:r>
            <a:r>
              <a:rPr lang="ru-RU" sz="1600" dirty="0" err="1" smtClean="0"/>
              <a:t>баллансировки</a:t>
            </a:r>
            <a:r>
              <a:rPr lang="ru-RU" sz="1600" dirty="0" smtClean="0"/>
              <a:t>, выполнен подбор </a:t>
            </a:r>
            <a:r>
              <a:rPr lang="ru-RU" sz="1600" dirty="0" err="1" smtClean="0"/>
              <a:t>винто</a:t>
            </a:r>
            <a:r>
              <a:rPr lang="ru-RU" sz="1600" dirty="0" smtClean="0"/>
              <a:t>-моторной группы, подтверждена принципиальная возможность реализации 2-х моторной схемы </a:t>
            </a:r>
            <a:r>
              <a:rPr lang="ru-RU" sz="1600" dirty="0" err="1" smtClean="0"/>
              <a:t>Тейлситтера</a:t>
            </a:r>
            <a:endParaRPr lang="ru-RU" sz="1600" dirty="0" smtClean="0"/>
          </a:p>
          <a:p>
            <a:pPr marL="252386" indent="-243916">
              <a:buAutoNum type="arabicPeriod"/>
            </a:pPr>
            <a:r>
              <a:rPr lang="ru-RU" sz="1600" dirty="0" smtClean="0"/>
              <a:t>Модель была полностью переведена в цифровой формат, изготовлены матрицы для производства опытной партии из композитных материалов</a:t>
            </a:r>
          </a:p>
          <a:p>
            <a:pPr marL="252386" indent="-243916">
              <a:buAutoNum type="arabicPeriod"/>
            </a:pPr>
            <a:r>
              <a:rPr lang="ru-RU" sz="1600" dirty="0" smtClean="0"/>
              <a:t>Разработана линейка продуктов с различным взлетным весом на 7, 10 и 15 кг, и длительностью полета от 1 до 3,5 часов, имеющих общие, взаимозаменяемые основные элементы значительно расширяющих функционал комплекса.</a:t>
            </a:r>
          </a:p>
          <a:p>
            <a:pPr marL="252386" indent="-243916">
              <a:buAutoNum type="arabicPeriod"/>
            </a:pPr>
            <a:r>
              <a:rPr lang="ru-RU" sz="1600" dirty="0" smtClean="0"/>
              <a:t>Изготовлены и опробованы 2 прототипа в композитном корпусе на 7 кг и 10 кг взлетного веса.</a:t>
            </a:r>
          </a:p>
          <a:p>
            <a:pPr marL="252386" indent="-243916">
              <a:buAutoNum type="arabicPeriod"/>
            </a:pPr>
            <a:r>
              <a:rPr lang="ru-RU" sz="1600" dirty="0" smtClean="0"/>
              <a:t>Изготовлен композитный корпус для 4-х моторного векторного </a:t>
            </a:r>
            <a:r>
              <a:rPr lang="ru-RU" sz="1600" dirty="0" err="1" smtClean="0"/>
              <a:t>Тейлситтера</a:t>
            </a:r>
            <a:r>
              <a:rPr lang="ru-RU" sz="1600" dirty="0" smtClean="0"/>
              <a:t> со взлетным весом 15кг</a:t>
            </a:r>
          </a:p>
          <a:p>
            <a:pPr marL="252386" indent="-243916">
              <a:buAutoNum type="arabicPeriod"/>
            </a:pPr>
            <a:r>
              <a:rPr lang="ru-RU" sz="1600" dirty="0" smtClean="0"/>
              <a:t>Подтверждены летные характеристики, произведены показы потенциальным клиентам.</a:t>
            </a:r>
          </a:p>
          <a:p>
            <a:pPr marL="252386" indent="-243916">
              <a:buAutoNum type="arabicPeriod"/>
            </a:pPr>
            <a:r>
              <a:rPr lang="ru-RU" sz="1600" dirty="0" smtClean="0"/>
              <a:t>Выявлены заинтересованные заказчики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Заинтересованные заказчики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440795" y="1143000"/>
            <a:ext cx="9082339" cy="5317067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4432610"/>
              </p:ext>
            </p:extLst>
          </p:nvPr>
        </p:nvGraphicFramePr>
        <p:xfrm>
          <a:off x="536575" y="1204016"/>
          <a:ext cx="3696758" cy="52698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Acrobat Document" r:id="rId3" imgW="3346560" imgH="4771080" progId="Acrobat.Document.DC">
                  <p:embed/>
                </p:oleObj>
              </mc:Choice>
              <mc:Fallback>
                <p:oleObj name="Acrobat Document" r:id="rId3" imgW="3346560" imgH="477108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6575" y="1204016"/>
                        <a:ext cx="3696758" cy="52698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8217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3631491" y="664757"/>
            <a:ext cx="6569124" cy="6193243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dirty="0"/>
              <a:t>Ключевые члены ваше команды (</a:t>
            </a:r>
            <a:r>
              <a:rPr lang="en" dirty="0"/>
              <a:t>CEO, CTO </a:t>
            </a:r>
            <a:r>
              <a:rPr lang="ru-RU" dirty="0"/>
              <a:t>и С</a:t>
            </a:r>
            <a:r>
              <a:rPr lang="en" dirty="0"/>
              <a:t>MO), </a:t>
            </a:r>
            <a:r>
              <a:rPr lang="ru-RU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xmlns="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2692" y="4834882"/>
            <a:ext cx="2070122" cy="1274618"/>
          </a:xfrm>
        </p:spPr>
        <p:txBody>
          <a:bodyPr/>
          <a:lstStyle/>
          <a:p>
            <a:pPr algn="ctr"/>
            <a:r>
              <a:rPr lang="ru-RU" dirty="0" smtClean="0"/>
              <a:t>Идеолог,  организатор работ и финансирования.</a:t>
            </a:r>
          </a:p>
        </p:txBody>
      </p:sp>
      <p:pic>
        <p:nvPicPr>
          <p:cNvPr id="4" name="Рисунок 3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42" b="16642"/>
          <a:stretch>
            <a:fillRect/>
          </a:stretch>
        </p:blipFill>
        <p:spPr>
          <a:xfrm>
            <a:off x="821328" y="2382212"/>
            <a:ext cx="1054429" cy="1297902"/>
          </a:xfr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xmlns="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algn="ctr"/>
            <a:r>
              <a:rPr lang="ru-RU" dirty="0" err="1" smtClean="0"/>
              <a:t>Шеметун</a:t>
            </a:r>
            <a:r>
              <a:rPr lang="ru-RU" dirty="0" smtClean="0"/>
              <a:t> Юрий</a:t>
            </a:r>
          </a:p>
          <a:p>
            <a:pPr algn="ctr"/>
            <a:r>
              <a:rPr lang="ru-RU" dirty="0" smtClean="0"/>
              <a:t>Руководитель проекта</a:t>
            </a:r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xmlns="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511878" y="4778804"/>
            <a:ext cx="2037269" cy="1274618"/>
          </a:xfrm>
        </p:spPr>
        <p:txBody>
          <a:bodyPr/>
          <a:lstStyle/>
          <a:p>
            <a:pPr algn="ctr"/>
            <a:r>
              <a:rPr lang="ru-RU" dirty="0" smtClean="0"/>
              <a:t>Чемпион России по авиамодельному спорту</a:t>
            </a:r>
          </a:p>
          <a:p>
            <a:pPr algn="ctr"/>
            <a:r>
              <a:rPr lang="ru-RU" dirty="0" smtClean="0"/>
              <a:t>Кандидат в мастера спорта </a:t>
            </a:r>
            <a:r>
              <a:rPr lang="ru-RU" dirty="0"/>
              <a:t>по </a:t>
            </a:r>
            <a:r>
              <a:rPr lang="ru-RU" dirty="0" smtClean="0"/>
              <a:t>пилотажу</a:t>
            </a:r>
          </a:p>
          <a:p>
            <a:pPr algn="ctr"/>
            <a:r>
              <a:rPr lang="ru-RU" dirty="0" smtClean="0"/>
              <a:t>Мастер </a:t>
            </a:r>
            <a:r>
              <a:rPr lang="ru-RU" dirty="0"/>
              <a:t>золотые руки</a:t>
            </a:r>
          </a:p>
          <a:p>
            <a:pPr algn="ctr"/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2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8" r="17238"/>
          <a:stretch>
            <a:fillRect/>
          </a:stretch>
        </p:blipFill>
        <p:spPr>
          <a:xfrm>
            <a:off x="3935413" y="2365375"/>
            <a:ext cx="1055687" cy="1296988"/>
          </a:xfr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xmlns="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30181" y="4013175"/>
            <a:ext cx="2381570" cy="266007"/>
          </a:xfrm>
        </p:spPr>
        <p:txBody>
          <a:bodyPr/>
          <a:lstStyle/>
          <a:p>
            <a:pPr algn="ctr"/>
            <a:r>
              <a:rPr lang="ru-RU" dirty="0" smtClean="0"/>
              <a:t>Евгений </a:t>
            </a:r>
            <a:r>
              <a:rPr lang="ru-RU" dirty="0" err="1" smtClean="0"/>
              <a:t>Юськов</a:t>
            </a:r>
            <a:endParaRPr lang="ru-RU" dirty="0" smtClean="0"/>
          </a:p>
          <a:p>
            <a:pPr algn="ctr"/>
            <a:r>
              <a:rPr lang="ru-RU" dirty="0" smtClean="0"/>
              <a:t>Инженер авиаконструктор</a:t>
            </a:r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xmlns="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599724" y="4817563"/>
            <a:ext cx="2037269" cy="1274618"/>
          </a:xfrm>
        </p:spPr>
        <p:txBody>
          <a:bodyPr/>
          <a:lstStyle/>
          <a:p>
            <a:pPr algn="ctr"/>
            <a:r>
              <a:rPr lang="ru-RU" dirty="0" smtClean="0"/>
              <a:t>Знание полетных контроллеров на уровне разработчика</a:t>
            </a:r>
          </a:p>
          <a:p>
            <a:pPr algn="ctr"/>
            <a:r>
              <a:rPr lang="ru-RU" dirty="0" smtClean="0"/>
              <a:t>Владение кодом автопилота </a:t>
            </a:r>
            <a:r>
              <a:rPr lang="ru-RU" dirty="0" err="1" smtClean="0"/>
              <a:t>Ардупилот</a:t>
            </a:r>
            <a:r>
              <a:rPr lang="ru-RU" dirty="0" smtClean="0"/>
              <a:t> на уровне разработчика</a:t>
            </a:r>
            <a:endParaRPr lang="ru-RU" dirty="0"/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sz="quarter" idx="2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4" r="9364"/>
          <a:stretch>
            <a:fillRect/>
          </a:stretch>
        </p:blipFill>
        <p:spPr>
          <a:xfrm>
            <a:off x="6916738" y="2319338"/>
            <a:ext cx="1054100" cy="1296987"/>
          </a:xfrm>
        </p:spPr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xmlns="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74948" y="3943902"/>
            <a:ext cx="2590703" cy="674279"/>
          </a:xfrm>
        </p:spPr>
        <p:txBody>
          <a:bodyPr/>
          <a:lstStyle/>
          <a:p>
            <a:pPr algn="ctr"/>
            <a:r>
              <a:rPr lang="ru-RU" dirty="0" smtClean="0"/>
              <a:t>Алексей Козин</a:t>
            </a:r>
          </a:p>
          <a:p>
            <a:pPr algn="ctr"/>
            <a:r>
              <a:rPr lang="ru-RU" dirty="0" smtClean="0"/>
              <a:t>Инженер электронщик, программист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52386" indent="-243916">
              <a:buAutoNum type="arabicParenR"/>
            </a:pPr>
            <a:r>
              <a:rPr lang="ru-RU" sz="1200" dirty="0" smtClean="0"/>
              <a:t>Доведение модели Стрекоза 1 до серийного </a:t>
            </a:r>
            <a:r>
              <a:rPr lang="ru-RU" sz="1200" dirty="0" smtClean="0"/>
              <a:t>производства, </a:t>
            </a:r>
            <a:r>
              <a:rPr lang="ru-RU" sz="1200" dirty="0" smtClean="0"/>
              <a:t>проведение полного комплекса испытаний  2-3 </a:t>
            </a:r>
            <a:r>
              <a:rPr lang="ru-RU" sz="1200" dirty="0" err="1" smtClean="0"/>
              <a:t>мес</a:t>
            </a:r>
            <a:endParaRPr lang="ru-RU" sz="1200" dirty="0" smtClean="0"/>
          </a:p>
          <a:p>
            <a:pPr marL="252386" indent="-243916">
              <a:buAutoNum type="arabicParenR"/>
            </a:pPr>
            <a:r>
              <a:rPr lang="ru-RU" sz="1200" dirty="0" smtClean="0"/>
              <a:t>Отработка параметров для тренажера симулятора</a:t>
            </a:r>
          </a:p>
          <a:p>
            <a:pPr marL="252386" indent="-243916">
              <a:buAutoNum type="arabicParenR"/>
            </a:pPr>
            <a:r>
              <a:rPr lang="ru-RU" sz="1200" dirty="0" smtClean="0"/>
              <a:t>Разработка программы технического обслуживания</a:t>
            </a:r>
          </a:p>
          <a:p>
            <a:pPr marL="252386" indent="-243916">
              <a:buAutoNum type="arabicParenR"/>
            </a:pPr>
            <a:r>
              <a:rPr lang="ru-RU" sz="1200" dirty="0" smtClean="0"/>
              <a:t>Разработка программы для переобучения внешних пилотов на конкретную модель</a:t>
            </a:r>
          </a:p>
          <a:p>
            <a:pPr marL="252386" indent="-243916">
              <a:buAutoNum type="arabicParenR"/>
            </a:pPr>
            <a:r>
              <a:rPr lang="ru-RU" sz="1200" dirty="0" smtClean="0"/>
              <a:t>Развертывание мелкосерийного производства 5-10 </a:t>
            </a:r>
            <a:r>
              <a:rPr lang="ru-RU" sz="1200" dirty="0" err="1" smtClean="0"/>
              <a:t>шт</a:t>
            </a:r>
            <a:r>
              <a:rPr lang="ru-RU" sz="1200" dirty="0" smtClean="0"/>
              <a:t> в месяц 2-3 </a:t>
            </a:r>
            <a:r>
              <a:rPr lang="ru-RU" sz="1200" dirty="0" err="1" smtClean="0"/>
              <a:t>мес</a:t>
            </a:r>
            <a:r>
              <a:rPr lang="ru-RU" sz="1200" dirty="0" smtClean="0"/>
              <a:t>, модели Стрекоза 1</a:t>
            </a:r>
            <a:endParaRPr lang="ru-RU" sz="1200" dirty="0" smtClean="0"/>
          </a:p>
          <a:p>
            <a:pPr marL="252386" indent="-243916">
              <a:buAutoNum type="arabicParenR"/>
            </a:pPr>
            <a:r>
              <a:rPr lang="ru-RU" sz="1200" dirty="0" smtClean="0"/>
              <a:t>Проведение серии испытаний Стрекоза 2 </a:t>
            </a:r>
          </a:p>
          <a:p>
            <a:pPr marL="252386" indent="-243916">
              <a:buAutoNum type="arabicParenR"/>
            </a:pPr>
            <a:r>
              <a:rPr lang="ru-RU" sz="1200" dirty="0" smtClean="0"/>
              <a:t>Дооснащение производства, для производства дополнительных элементов для второй модели</a:t>
            </a:r>
          </a:p>
          <a:p>
            <a:pPr marL="252386" indent="-243916">
              <a:buAutoNum type="arabicParenR"/>
            </a:pPr>
            <a:r>
              <a:rPr lang="ru-RU" sz="1200" dirty="0" smtClean="0"/>
              <a:t>Корректировка параметров для тренажера симулятора, программ технического обслуживания и подготовки для конкретной модели.</a:t>
            </a:r>
          </a:p>
          <a:p>
            <a:pPr marL="252386" indent="-243916">
              <a:buAutoNum type="arabicParenR"/>
            </a:pPr>
            <a:r>
              <a:rPr lang="ru-RU" sz="1200" dirty="0" smtClean="0"/>
              <a:t>Испытания модели Стрекоза 3</a:t>
            </a:r>
          </a:p>
          <a:p>
            <a:pPr marL="252386" indent="-243916">
              <a:buAutoNum type="arabicParenR"/>
            </a:pPr>
            <a:r>
              <a:rPr lang="ru-RU" sz="1200" dirty="0" smtClean="0"/>
              <a:t>Дооснащение производства</a:t>
            </a:r>
          </a:p>
          <a:p>
            <a:pPr marL="252386" indent="-243916">
              <a:buAutoNum type="arabicParenR"/>
            </a:pPr>
            <a:r>
              <a:rPr lang="ru-RU" sz="1200" dirty="0" smtClean="0"/>
              <a:t>Корректировка параметров и программ</a:t>
            </a:r>
          </a:p>
          <a:p>
            <a:pPr marL="252386" indent="-243916">
              <a:buAutoNum type="arabicParenR"/>
            </a:pPr>
            <a:r>
              <a:rPr lang="ru-RU" sz="1200" dirty="0" smtClean="0"/>
              <a:t>Участие в выставках и конференциях продвижение продукции</a:t>
            </a:r>
          </a:p>
          <a:p>
            <a:pPr marL="252386" indent="-243916">
              <a:buAutoNum type="arabicParenR"/>
            </a:pPr>
            <a:r>
              <a:rPr lang="ru-RU" sz="1200" dirty="0" smtClean="0"/>
              <a:t>Проведение испытаний в центре НТР МО</a:t>
            </a:r>
          </a:p>
          <a:p>
            <a:pPr marL="252386" indent="-243916">
              <a:buAutoNum type="arabicParenR"/>
            </a:pPr>
            <a:endParaRPr lang="ru-RU" dirty="0" smtClean="0"/>
          </a:p>
          <a:p>
            <a:pPr marL="252386" indent="-243916">
              <a:buAutoNum type="arabicParenR"/>
            </a:pPr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933" y="847512"/>
            <a:ext cx="3415388" cy="17949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933" y="2642412"/>
            <a:ext cx="3415388" cy="17949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933" y="4437312"/>
            <a:ext cx="3415388" cy="179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46647" y="4625389"/>
            <a:ext cx="4796201" cy="1655811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2326"/>
              </a:lnSpc>
              <a:buNone/>
            </a:pPr>
            <a:r>
              <a:rPr lang="ru-RU" sz="1000" dirty="0"/>
              <a:t>Сайт </a:t>
            </a:r>
          </a:p>
          <a:p>
            <a:pPr>
              <a:lnSpc>
                <a:spcPts val="2326"/>
              </a:lnSpc>
              <a:buNone/>
            </a:pPr>
            <a:r>
              <a:rPr lang="ru-RU" sz="1000" dirty="0"/>
              <a:t>Телеграмм</a:t>
            </a:r>
          </a:p>
          <a:p>
            <a:pPr>
              <a:lnSpc>
                <a:spcPts val="2326"/>
              </a:lnSpc>
              <a:buNone/>
            </a:pPr>
            <a:r>
              <a:rPr lang="en-US" sz="1000" dirty="0"/>
              <a:t>Email</a:t>
            </a:r>
          </a:p>
          <a:p>
            <a:pPr>
              <a:lnSpc>
                <a:spcPts val="2326"/>
              </a:lnSpc>
              <a:buNone/>
            </a:pPr>
            <a:r>
              <a:rPr lang="ru-RU" sz="1000" dirty="0"/>
              <a:t>Телефон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647" y="2766580"/>
            <a:ext cx="4796201" cy="132484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1314993" y="4625389"/>
            <a:ext cx="4796201" cy="1655811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326"/>
              </a:lnSpc>
              <a:buClrTx/>
            </a:pPr>
            <a:r>
              <a:rPr lang="en-US" sz="1500" dirty="0" smtClean="0"/>
              <a:t>Ardupilot.ru</a:t>
            </a:r>
            <a:r>
              <a:rPr lang="ru-RU" sz="1500" dirty="0" smtClean="0"/>
              <a:t> </a:t>
            </a:r>
            <a:endParaRPr lang="ru-RU" sz="1500" dirty="0"/>
          </a:p>
          <a:p>
            <a:pPr>
              <a:lnSpc>
                <a:spcPts val="2326"/>
              </a:lnSpc>
              <a:buClrTx/>
            </a:pPr>
            <a:r>
              <a:rPr lang="en-US" sz="1500" dirty="0"/>
              <a:t>@</a:t>
            </a:r>
            <a:r>
              <a:rPr lang="en-US" sz="1500" dirty="0" err="1"/>
              <a:t>pepelats</a:t>
            </a:r>
            <a:endParaRPr lang="ru-RU" sz="1500" dirty="0"/>
          </a:p>
          <a:p>
            <a:pPr>
              <a:lnSpc>
                <a:spcPts val="2326"/>
              </a:lnSpc>
              <a:buClrTx/>
            </a:pPr>
            <a:r>
              <a:rPr lang="en-US" sz="1500" dirty="0">
                <a:hlinkClick r:id="rId2"/>
              </a:rPr>
              <a:t>info@pepelats.su</a:t>
            </a:r>
            <a:endParaRPr lang="ru-RU" sz="1500" dirty="0"/>
          </a:p>
          <a:p>
            <a:pPr>
              <a:lnSpc>
                <a:spcPts val="2326"/>
              </a:lnSpc>
              <a:buClrTx/>
            </a:pPr>
            <a:r>
              <a:rPr lang="ru-RU" sz="1500" dirty="0"/>
              <a:t>+7 (985) 637 6747</a:t>
            </a:r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dae585fd-f7dc-4d5a-b1b8-e5742ef77c8f"/>
    <ds:schemaRef ds:uri="http://purl.org/dc/elements/1.1/"/>
    <ds:schemaRef ds:uri="http://schemas.microsoft.com/office/2006/documentManagement/types"/>
    <ds:schemaRef ds:uri="http://purl.org/dc/dcmitype/"/>
    <ds:schemaRef ds:uri="http://purl.org/dc/terms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f3f21cfc-4d3e-42b1-8a95-d7209818f9d6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8389</TotalTime>
  <Words>998</Words>
  <Application>Microsoft Office PowerPoint</Application>
  <PresentationFormat>Лист A4 (210x297 мм)</PresentationFormat>
  <Paragraphs>130</Paragraphs>
  <Slides>12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ОБЛОЖКИ</vt:lpstr>
      <vt:lpstr>РАЗДЕЛИТЕЛИ</vt:lpstr>
      <vt:lpstr>Acrobat Document</vt:lpstr>
      <vt:lpstr>Комплекс авиационной разведки  на базе БАС самолетного типа малого класса Тейлситтер СТРЕКОЗА</vt:lpstr>
      <vt:lpstr>Актуальность проекта</vt:lpstr>
      <vt:lpstr>Проблема</vt:lpstr>
      <vt:lpstr>Почему существующих вариантов решения  не достаточно? </vt:lpstr>
      <vt:lpstr>Решение</vt:lpstr>
      <vt:lpstr>Рынок</vt:lpstr>
      <vt:lpstr>Бизнес-модель</vt:lpstr>
      <vt:lpstr>Текущие результаты</vt:lpstr>
      <vt:lpstr>Заинтересованные заказчики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Yura</cp:lastModifiedBy>
  <cp:revision>269</cp:revision>
  <cp:lastPrinted>2023-07-07T15:11:19Z</cp:lastPrinted>
  <dcterms:created xsi:type="dcterms:W3CDTF">2021-03-01T12:07:13Z</dcterms:created>
  <dcterms:modified xsi:type="dcterms:W3CDTF">2023-10-16T11:11:43Z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