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5" r:id="rId4"/>
    <p:sldId id="280" r:id="rId5"/>
    <p:sldId id="283" r:id="rId6"/>
    <p:sldId id="275" r:id="rId7"/>
    <p:sldId id="281" r:id="rId8"/>
    <p:sldId id="276" r:id="rId9"/>
    <p:sldId id="284" r:id="rId10"/>
    <p:sldId id="28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AE3"/>
    <a:srgbClr val="8F00FF"/>
    <a:srgbClr val="FBB3C1"/>
    <a:srgbClr val="ED3833"/>
    <a:srgbClr val="FFA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9" autoAdjust="0"/>
    <p:restoredTop sz="94660"/>
  </p:normalViewPr>
  <p:slideViewPr>
    <p:cSldViewPr>
      <p:cViewPr>
        <p:scale>
          <a:sx n="100" d="100"/>
          <a:sy n="100" d="100"/>
        </p:scale>
        <p:origin x="1416" y="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рынка БПЛА</a:t>
            </a:r>
          </a:p>
          <a:p>
            <a:pPr>
              <a:defRPr/>
            </a:pP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(млрд. </a:t>
            </a:r>
            <a:r>
              <a:rPr lang="ru-RU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376067760859127E-2"/>
          <c:y val="0.25066500801438862"/>
          <c:w val="0.89881503776575689"/>
          <c:h val="0.6415572805591802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19.8</c:v>
                </c:pt>
                <c:pt idx="1">
                  <c:v>35.9</c:v>
                </c:pt>
                <c:pt idx="2">
                  <c:v>26</c:v>
                </c:pt>
                <c:pt idx="3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E-48B1-8418-1BD00E1BD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91936"/>
        <c:axId val="3805110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Ряд 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4.3</c:v>
                      </c:pt>
                      <c:pt idx="1">
                        <c:v>2.5</c:v>
                      </c:pt>
                      <c:pt idx="2">
                        <c:v>3.5</c:v>
                      </c:pt>
                      <c:pt idx="3">
                        <c:v>4.5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A8E-48B1-8418-1BD00E1BD1A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A8E-48B1-8418-1BD00E1BD1AF}"/>
                  </c:ext>
                </c:extLst>
              </c15:ser>
            </c15:filteredBarSeries>
          </c:ext>
        </c:extLst>
      </c:barChart>
      <c:catAx>
        <c:axId val="1605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11008"/>
        <c:crosses val="autoZero"/>
        <c:auto val="1"/>
        <c:lblAlgn val="ctr"/>
        <c:lblOffset val="100"/>
        <c:noMultiLvlLbl val="0"/>
      </c:catAx>
      <c:valAx>
        <c:axId val="3805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5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82167418950333E-2"/>
          <c:y val="0.1011562076838404"/>
          <c:w val="0.59316492701468948"/>
          <c:h val="0.807474483967190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57-4FC6-8BFC-C7CF75D952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57-4FC6-8BFC-C7CF75D952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57-4FC6-8BFC-C7CF75D952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57-4FC6-8BFC-C7CF75D952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857-4FC6-8BFC-C7CF75D9521B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Мониторинг</c:v>
                </c:pt>
                <c:pt idx="2">
                  <c:v>Логистика</c:v>
                </c:pt>
                <c:pt idx="3">
                  <c:v>Сельское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57-4FC6-8BFC-C7CF75D9521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523880227666418"/>
          <c:y val="0.16310568666973507"/>
          <c:w val="0.36476119772333587"/>
          <c:h val="0.83689434954487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82167418950333E-2"/>
          <c:y val="0.1011562076838404"/>
          <c:w val="0.59316492701468948"/>
          <c:h val="0.80747448396719024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523880227666418"/>
          <c:y val="0.16310568666973507"/>
          <c:w val="0.36476119772333587"/>
          <c:h val="0.83689434954487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170597508804708"/>
          <c:w val="0.59316492701468948"/>
          <c:h val="0.807474483967190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Используемые двигатели для БПЛА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2-4F78-A1CF-A09EFA2346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2-4F78-A1CF-A09EFA2346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2-4F78-A1CF-A09EFA234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42-4F78-A1CF-A09EFA2346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Поршневые двигатели</c:v>
                </c:pt>
                <c:pt idx="1">
                  <c:v>Реактивные и электро двигатели</c:v>
                </c:pt>
                <c:pt idx="2">
                  <c:v>Гибридные системы</c:v>
                </c:pt>
              </c:strCache>
              <c:extLst/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45</c:v>
                </c:pt>
                <c:pt idx="1">
                  <c:v>20</c:v>
                </c:pt>
                <c:pt idx="2">
                  <c:v>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E42-4F78-A1CF-A09EFA2346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83908891726057"/>
          <c:y val="0.31058585722878873"/>
          <c:w val="0.52160233562391067"/>
          <c:h val="0.464500172517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Квадрат"/>
          <p:cNvSpPr/>
          <p:nvPr/>
        </p:nvSpPr>
        <p:spPr>
          <a:xfrm>
            <a:off x="0" y="3906152"/>
            <a:ext cx="5731538" cy="2951849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457200" indent="-369888">
              <a:lnSpc>
                <a:spcPct val="110000"/>
              </a:lnSpc>
              <a:buAutoNum type="arabicPeriod"/>
            </a:pPr>
            <a:r>
              <a:rPr lang="ru-RU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№СтС-618033</a:t>
            </a:r>
          </a:p>
          <a:p>
            <a:pPr marL="457200" indent="-369888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ru-RU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инжекторной системы впрыска топлива для двигателей внутреннего сгорания беспилотных летательных аппаратов</a:t>
            </a:r>
          </a:p>
          <a:p>
            <a:pPr marL="457200" indent="-369888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ru-RU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Юсуфов Арсен </a:t>
            </a:r>
            <a:r>
              <a:rPr lang="ru-RU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Анисович</a:t>
            </a:r>
            <a:endParaRPr lang="ru-RU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dirty="0"/>
          </a:p>
        </p:txBody>
      </p:sp>
      <p:sp>
        <p:nvSpPr>
          <p:cNvPr id="171" name="Квадрат"/>
          <p:cNvSpPr/>
          <p:nvPr/>
        </p:nvSpPr>
        <p:spPr>
          <a:xfrm>
            <a:off x="5731539" y="5927334"/>
            <a:ext cx="3412461" cy="93066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solidFill>
                  <a:srgbClr val="FD493D"/>
                </a:solidFill>
              </a:defRPr>
            </a:pPr>
            <a:endParaRPr/>
          </a:p>
        </p:txBody>
      </p:sp>
      <p:sp>
        <p:nvSpPr>
          <p:cNvPr id="172" name="Прямоугольник"/>
          <p:cNvSpPr/>
          <p:nvPr/>
        </p:nvSpPr>
        <p:spPr>
          <a:xfrm>
            <a:off x="5731539" y="3910830"/>
            <a:ext cx="789471" cy="2016181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AF17"/>
                </a:solidFill>
              </a:defRPr>
            </a:pPr>
            <a:endParaRPr/>
          </a:p>
        </p:txBody>
      </p:sp>
      <p:sp>
        <p:nvSpPr>
          <p:cNvPr id="173" name="Прямоугольник"/>
          <p:cNvSpPr/>
          <p:nvPr/>
        </p:nvSpPr>
        <p:spPr>
          <a:xfrm>
            <a:off x="6521011" y="3906151"/>
            <a:ext cx="2622989" cy="2021182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B5D8E1"/>
                </a:solidFill>
              </a:defRPr>
            </a:pPr>
            <a:endParaRPr/>
          </a:p>
        </p:txBody>
      </p:sp>
      <p:sp>
        <p:nvSpPr>
          <p:cNvPr id="174" name="Квадрат"/>
          <p:cNvSpPr/>
          <p:nvPr/>
        </p:nvSpPr>
        <p:spPr>
          <a:xfrm>
            <a:off x="6521011" y="0"/>
            <a:ext cx="2622989" cy="3906152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863CA9C-F1C4-22E3-A14A-BBCED3104C92}"/>
              </a:ext>
            </a:extLst>
          </p:cNvPr>
          <p:cNvSpPr txBox="1"/>
          <p:nvPr/>
        </p:nvSpPr>
        <p:spPr>
          <a:xfrm>
            <a:off x="1225590" y="1511552"/>
            <a:ext cx="4711944" cy="259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5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60235"/>
            <a:ext cx="1857486" cy="172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" y="332656"/>
            <a:ext cx="2001725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войные круглые скобки 10"/>
          <p:cNvSpPr/>
          <p:nvPr/>
        </p:nvSpPr>
        <p:spPr>
          <a:xfrm>
            <a:off x="827584" y="1615120"/>
            <a:ext cx="5507956" cy="2013173"/>
          </a:xfrm>
          <a:prstGeom prst="bracketPair">
            <a:avLst/>
          </a:prstGeom>
          <a:ln w="101600" cap="rnd" cmpd="sng">
            <a:gradFill flip="none" rotWithShape="1">
              <a:gsLst>
                <a:gs pos="0">
                  <a:srgbClr val="8F00FF"/>
                </a:gs>
                <a:gs pos="30000">
                  <a:srgbClr val="8F00FF"/>
                </a:gs>
                <a:gs pos="42000">
                  <a:srgbClr val="ED3833"/>
                </a:gs>
                <a:gs pos="100000">
                  <a:srgbClr val="ED3833"/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25590" y="1759135"/>
            <a:ext cx="4203124" cy="1725141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</a:t>
            </a:r>
            <a:r>
              <a:rPr lang="ru-RU" b="1" dirty="0">
                <a:solidFill>
                  <a:srgbClr val="FF0000"/>
                </a:solidFill>
                <a:latin typeface="Gilroy-ExtraBold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Gilroy-ExtraBold"/>
              </a:rPr>
            </a:br>
            <a:r>
              <a:rPr lang="ru-RU" b="1" dirty="0">
                <a:solidFill>
                  <a:srgbClr val="ED3833"/>
                </a:solidFill>
                <a:latin typeface="Arial Black" panose="020B0A04020102020204" pitchFamily="34" charset="0"/>
              </a:rPr>
              <a:t>Стартап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3076211"/>
            <a:ext cx="1706284" cy="525971"/>
          </a:xfrm>
          <a:prstGeom prst="roundRect">
            <a:avLst/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319253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0" y="418357"/>
            <a:ext cx="4590999" cy="174648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103615" y="0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Квалификация заявителя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CF2F8AFB-7282-B432-3866-8CA72EDC834E}"/>
              </a:ext>
            </a:extLst>
          </p:cNvPr>
          <p:cNvSpPr txBox="1">
            <a:spLocks/>
          </p:cNvSpPr>
          <p:nvPr/>
        </p:nvSpPr>
        <p:spPr>
          <a:xfrm>
            <a:off x="7268" y="2060848"/>
            <a:ext cx="9225746" cy="2268775"/>
          </a:xfrm>
          <a:prstGeom prst="rect">
            <a:avLst/>
          </a:prstGeom>
        </p:spPr>
        <p:txBody>
          <a:bodyPr numCol="2"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Программист, разработчик алгоритмов впрыска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Окунев Денис Владиславович, студент 3 курса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Уфимский университет науки и технологий.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 «Энергетическое машиностроение».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языки программирования (Python, C++), владение программой КОМПАС-3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 научных статей «исследование влияния дефектов формы отливки деталей впускного тракта на мощность ДВС», «модернизация впускного тракта для повышения мощности двигателя ЗМЗ 40620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использованием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САПР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SolidWorks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в качестве программиста ЭБУ автомобилей более 3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 беспилотных летательных аппаратов;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Участник акселерационный программы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УУНиТ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SKYNET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Взлет идей»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6C4986F-5DE3-B1ED-85DA-9201EE596C77}"/>
              </a:ext>
            </a:extLst>
          </p:cNvPr>
          <p:cNvSpPr txBox="1">
            <a:spLocks/>
          </p:cNvSpPr>
          <p:nvPr/>
        </p:nvSpPr>
        <p:spPr>
          <a:xfrm>
            <a:off x="335023" y="693713"/>
            <a:ext cx="8570236" cy="1800200"/>
          </a:xfrm>
          <a:prstGeom prst="rect">
            <a:avLst/>
          </a:prstGeom>
          <a:ln w="19050">
            <a:noFill/>
          </a:ln>
        </p:spPr>
        <p:txBody>
          <a:bodyPr numCol="2"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проекта, инженер –конструктор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Юсуфов Арсен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Анисович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студент 3 курса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Уфимский университет науки и технологий. Специальности «Энергетическое машиностроение».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владение программами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SolidWorks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КОМПАС-3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Simcentre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Star CCM+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в качестве инженера-конструктора в инжиниринговой компании;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слесарем ДВС более 5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разработки впускных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выпускных трактов мототехники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 беспилотных летательных аппаратов;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8CC89A4A-CEB7-A2F9-1924-3E5A0E3FF204}"/>
              </a:ext>
            </a:extLst>
          </p:cNvPr>
          <p:cNvSpPr txBox="1">
            <a:spLocks/>
          </p:cNvSpPr>
          <p:nvPr/>
        </p:nvSpPr>
        <p:spPr>
          <a:xfrm>
            <a:off x="92349" y="4509120"/>
            <a:ext cx="8959301" cy="2075036"/>
          </a:xfrm>
          <a:prstGeom prst="rect">
            <a:avLst/>
          </a:prstGeom>
        </p:spPr>
        <p:txBody>
          <a:bodyPr numCol="2"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 (без оплаты зарплаты)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Хисматуллин Камиль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Амирович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кандидат технических наук, доцент Уфимского университета науки и технологий 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Уфимский авиационный институт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 «Двигатели внутреннего сгорания» (первое высшее)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Степень MBA (Академия народного хозяйства при Правительстве РФ)</a:t>
            </a: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Навыки коммерциализации результатов НИОКР, Навыки стратегического планирования</a:t>
            </a: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Опыт в разработке и постановке на производство 2 тактных двигателей БПЛА 100 и 50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куб.см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наноструктурного титана для медицины (привлечение инвестиций $680 000)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Успешная реализация проектов по программам СТАРТ 1, 2, 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производство БПЛА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мультироторного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самолетного типов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электрогидравлического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пластоиспытателя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71290" y="-19532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Прямоугольник 9"/>
          <p:cNvSpPr/>
          <p:nvPr/>
        </p:nvSpPr>
        <p:spPr>
          <a:xfrm>
            <a:off x="5275122" y="-2531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022474" y="1726072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" name="Квадрат"/>
          <p:cNvSpPr/>
          <p:nvPr/>
        </p:nvSpPr>
        <p:spPr>
          <a:xfrm>
            <a:off x="5281544" y="1726072"/>
            <a:ext cx="3868878" cy="5170773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" name="Прямоугольник 13"/>
          <p:cNvSpPr/>
          <p:nvPr/>
        </p:nvSpPr>
        <p:spPr>
          <a:xfrm>
            <a:off x="3022474" y="5340367"/>
            <a:ext cx="2258750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508104" y="1988840"/>
            <a:ext cx="367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yusufov03@mail.ru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+7 (994)-444-16-83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80564"/>
            <a:ext cx="253640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2" y="4794411"/>
            <a:ext cx="1857486" cy="172460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1622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26072"/>
            <a:ext cx="3672408" cy="98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4628" y="1895596"/>
            <a:ext cx="28825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№СтС-618033</a:t>
            </a:r>
            <a:endParaRPr lang="en-US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Юсуфов Арсен </a:t>
            </a:r>
            <a:r>
              <a:rPr lang="ru-RU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Анисович</a:t>
            </a:r>
            <a:endParaRPr lang="ru-RU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677" y="3866222"/>
            <a:ext cx="123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2556D-7EC0-7FEF-CBC6-0C8A09FF4E75}"/>
              </a:ext>
            </a:extLst>
          </p:cNvPr>
          <p:cNvSpPr txBox="1"/>
          <p:nvPr/>
        </p:nvSpPr>
        <p:spPr>
          <a:xfrm>
            <a:off x="155575" y="5837238"/>
            <a:ext cx="284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впускного коллектора с установленной форсункой и дроссельной заслонкой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517BCA-5E73-62F2-CDEE-E846FA85E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5" y="2445451"/>
            <a:ext cx="3562523" cy="33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3794538" cy="144016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5169" y="5773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6B292-69DE-DB75-FCBA-22CD21A911E3}"/>
              </a:ext>
            </a:extLst>
          </p:cNvPr>
          <p:cNvSpPr txBox="1"/>
          <p:nvPr/>
        </p:nvSpPr>
        <p:spPr>
          <a:xfrm>
            <a:off x="61304" y="729596"/>
            <a:ext cx="496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Беспилотные летательные аппараты (БПЛА) с двигателями внутреннего сгорания (ДВС) применяются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где необходимы большие дальность и длительность полёта -(аэрофотосъёмке, мониторинг территорий, сельское хозяйство).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Подача топливно-воздушной смеси может осуществляться 2 способами: инжекторной системой и карбюратором.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D6069-54EA-6519-20CF-457AF81BC6A3}"/>
              </a:ext>
            </a:extLst>
          </p:cNvPr>
          <p:cNvSpPr txBox="1"/>
          <p:nvPr/>
        </p:nvSpPr>
        <p:spPr>
          <a:xfrm>
            <a:off x="61304" y="1923520"/>
            <a:ext cx="4574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Какую проблему решает продукт проекта?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Продукт решает проблемы: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Стабильность работы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Карбюратор нестабильно работает при изменение:  атмосферного давления на более чем 40 мм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рт.ст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, температуры на более чем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°C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и влажности окружающей среды более 80% 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Сложность настройки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Карбюратор требует навыка настройки и не позволяет автоматически реагировать на изменение окружающей среды (температуры, давления, влажности).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Проблемы эксплуатации в суровых условиях</a:t>
            </a: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Карбюратор предрасположен к образованию льда на каналах при  температуре менее 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°C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 влажности более 80%.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Экономичность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Расход топлива на ДВС с инжекторной системой впрыска до 20</a:t>
            </a: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ниже, по сравнению с карбюратором, особенно на переходных и частичных режимах.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FFFAE-9588-5ED8-2E58-E7F5A901103A}"/>
              </a:ext>
            </a:extLst>
          </p:cNvPr>
          <p:cNvSpPr txBox="1"/>
          <p:nvPr/>
        </p:nvSpPr>
        <p:spPr>
          <a:xfrm>
            <a:off x="4895528" y="486906"/>
            <a:ext cx="424847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конечного продукта проекта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Конечным продуктом будет являться инжекторная система впрыска топлива для БПЛА с ДВС, включающая электронный блок управления (ЭБУ), впускной коллектор, дроссельную заслонку, датчики давление и температуры.  Разработанное ПО - Управление системой впрыска топлива, и системами самого БПЛА, обеспечивающие оптимальные условия работы ДВС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B3B264-4EF2-DBA2-847A-832325F8624E}"/>
              </a:ext>
            </a:extLst>
          </p:cNvPr>
          <p:cNvSpPr txBox="1"/>
          <p:nvPr/>
        </p:nvSpPr>
        <p:spPr>
          <a:xfrm>
            <a:off x="4932040" y="2148899"/>
            <a:ext cx="41407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продукта проекта?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впрыска применима к легким (до 30 кг) и средним (до 500 кг), БПЛА с ДВС используемых для: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Мониторинга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Сельского хозяйства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Логистики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ДВС с инжекторной системой впрыска, целесообразно при: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Весе БПЛА от/более 25 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Длительности полета более 2 часов и дальностью более 200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Низких температурах воздуха (до минус 40 градусов)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Высотах до 4 500 м.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92B4A502-41A0-AAE5-92A9-B2AF6ED44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706442"/>
              </p:ext>
            </p:extLst>
          </p:nvPr>
        </p:nvGraphicFramePr>
        <p:xfrm>
          <a:off x="5292080" y="4690302"/>
          <a:ext cx="3732921" cy="210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4231823E-D220-9470-35FE-C9057D736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094158"/>
              </p:ext>
            </p:extLst>
          </p:nvPr>
        </p:nvGraphicFramePr>
        <p:xfrm>
          <a:off x="1789474" y="5050555"/>
          <a:ext cx="3174683" cy="175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4255A89-8EBF-F2FB-CE2A-068EA138291C}"/>
              </a:ext>
            </a:extLst>
          </p:cNvPr>
          <p:cNvSpPr txBox="1"/>
          <p:nvPr/>
        </p:nvSpPr>
        <p:spPr>
          <a:xfrm>
            <a:off x="-2918" y="5275446"/>
            <a:ext cx="23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Доли БПЛА по назначению, производимых в России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30395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3794538" cy="144016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4231823E-D220-9470-35FE-C9057D736360}"/>
              </a:ext>
            </a:extLst>
          </p:cNvPr>
          <p:cNvGraphicFramePr/>
          <p:nvPr/>
        </p:nvGraphicFramePr>
        <p:xfrm>
          <a:off x="1789474" y="5050555"/>
          <a:ext cx="3174683" cy="175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9669FA-4C7A-0860-231B-584DA03FE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2090" r="7359" b="19674"/>
          <a:stretch/>
        </p:blipFill>
        <p:spPr>
          <a:xfrm>
            <a:off x="245468" y="3875409"/>
            <a:ext cx="3069751" cy="25059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6A4379-80B6-6C84-ED39-5904AD49A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7915" r="19448" b="2141"/>
          <a:stretch/>
        </p:blipFill>
        <p:spPr>
          <a:xfrm>
            <a:off x="512244" y="776784"/>
            <a:ext cx="2592289" cy="30243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CE1586-089A-D100-7A92-FDA17EB0B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8431" r="4073" b="5901"/>
          <a:stretch/>
        </p:blipFill>
        <p:spPr>
          <a:xfrm>
            <a:off x="3823742" y="793529"/>
            <a:ext cx="1728192" cy="216700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D9D539-EA27-561F-E02F-622CDF4743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22" r="5244" b="16565"/>
          <a:stretch/>
        </p:blipFill>
        <p:spPr>
          <a:xfrm>
            <a:off x="3547690" y="3544902"/>
            <a:ext cx="5328592" cy="267649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5EED674-CA34-4F9D-BBC6-3C7A8E7E5F1B}"/>
              </a:ext>
            </a:extLst>
          </p:cNvPr>
          <p:cNvSpPr/>
          <p:nvPr/>
        </p:nvSpPr>
        <p:spPr>
          <a:xfrm>
            <a:off x="65169" y="5773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23C8E9-095F-BD85-4C54-C7D14752388D}"/>
              </a:ext>
            </a:extLst>
          </p:cNvPr>
          <p:cNvSpPr txBox="1"/>
          <p:nvPr/>
        </p:nvSpPr>
        <p:spPr>
          <a:xfrm>
            <a:off x="955120" y="6317579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026D66-EEB5-5724-B5A2-D47CB35C3A55}"/>
              </a:ext>
            </a:extLst>
          </p:cNvPr>
          <p:cNvSpPr txBox="1"/>
          <p:nvPr/>
        </p:nvSpPr>
        <p:spPr>
          <a:xfrm>
            <a:off x="5724128" y="6391696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CB9317-ECE0-DBDB-9AED-03C142FD5F0F}"/>
              </a:ext>
            </a:extLst>
          </p:cNvPr>
          <p:cNvSpPr txBox="1"/>
          <p:nvPr/>
        </p:nvSpPr>
        <p:spPr>
          <a:xfrm>
            <a:off x="4211960" y="308064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247E92-B04E-7A8A-946B-6119B257C0BA}"/>
              </a:ext>
            </a:extLst>
          </p:cNvPr>
          <p:cNvSpPr txBox="1"/>
          <p:nvPr/>
        </p:nvSpPr>
        <p:spPr>
          <a:xfrm>
            <a:off x="1115616" y="385652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F25F9B-740F-7399-BE18-278221848CD8}"/>
              </a:ext>
            </a:extLst>
          </p:cNvPr>
          <p:cNvSpPr txBox="1"/>
          <p:nvPr/>
        </p:nvSpPr>
        <p:spPr>
          <a:xfrm>
            <a:off x="5940153" y="793529"/>
            <a:ext cx="2936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 1, 2 – пример впускного коллектора , с установленной топливной форсункой и дроссельной заслонкой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 3 - опытный образец платы электронного блока управления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 4 – опытный образец  программы для настройки электронного блока 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87196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5943070" cy="121100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-324544" y="32075"/>
            <a:ext cx="678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стартап-проекта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F4323-287E-6656-E489-EFFD9CFDD2E7}"/>
              </a:ext>
            </a:extLst>
          </p:cNvPr>
          <p:cNvSpPr txBox="1"/>
          <p:nvPr/>
        </p:nvSpPr>
        <p:spPr>
          <a:xfrm>
            <a:off x="215516" y="1215627"/>
            <a:ext cx="8568952" cy="3970318"/>
          </a:xfrm>
          <a:prstGeom prst="rect">
            <a:avLst/>
          </a:prstGeom>
          <a:noFill/>
          <a:ln w="28575">
            <a:solidFill>
              <a:srgbClr val="B5D8E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управления разрабатывается на базе процессора STM32F103C8T6, который является наиболее оптимальным решением для данной задачи (требуемая мощность, количество выводов, цена, аппаратные возможности), а также набора электрических элементов, для управления типовыми исполнительными механизмами, в виде электромагнитных катушек, а также для считывания сигналов с датчиков.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Датчики, форсунка и др. исполнительные механизмы подбираются исходя из конструктивных соображений: максимальный/минимальный цикловой расход топлива, расход топлива на холостом ходу,  требуемое вспомогательное оборудование ДВС.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для управления двигателем разрабатывается в специальной среде для работы с процессорами STM32 – STM32cubeIDE, и предусматривает все необходимые алгоритмы для управления двигателем внутреннего сгорания и его вспомогательным оборудованием в составе БПЛА.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характеристик каждого конкретного ДВС будет формироваться на основе расчетов в Системе имитационного моделирования ALLBEA, имеющейся в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УУНиТ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 расчетов мы выясним: параметры впускного коллектора, значения топливно-воздушной смеси на всем диапазоне оборотов. На основе параметров впускного коллектора мы моделируем впускной коллектор в CAD-программе.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опытного образца инжекторной системы впускной коллектор будет произведен из полиамида на 3D принтере.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эти характеристики будут верифицироваться на испытательном стенде и прошиваться в ЭБУ. Также для работы ЭБУ с учетом характеристик БПЛА будут разработаны вспомогательные программы на языке Python, для обслуживания, ручной, а также автоматизированной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поднастройки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инжекторной системы впрыска топлива.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 данного технического подхода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скорости адаптации инжекторной системы впрыска топлива под новую модель  двигателя. При помощи имитационного моделирования ALLBEA мы сокращаем количество реальных испытаний с 512 (минимум) до 2-3 на ДВС, а общее время настройки/доводки сокращается в более чем 10 раз.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5">
            <a:extLst>
              <a:ext uri="{FF2B5EF4-FFF2-40B4-BE49-F238E27FC236}">
                <a16:creationId xmlns:a16="http://schemas.microsoft.com/office/drawing/2014/main" id="{05E3032E-45E1-9AF8-6DB3-D0A8EF94A052}"/>
              </a:ext>
            </a:extLst>
          </p:cNvPr>
          <p:cNvSpPr txBox="1">
            <a:spLocks/>
          </p:cNvSpPr>
          <p:nvPr/>
        </p:nvSpPr>
        <p:spPr>
          <a:xfrm>
            <a:off x="2411760" y="661521"/>
            <a:ext cx="3706284" cy="107234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решение проекта</a:t>
            </a:r>
          </a:p>
          <a:p>
            <a:pPr marL="0" indent="0" algn="ctr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его преимущества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9C8E151-6EC5-C4DE-2700-672ED8F0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A89EF-A9CF-E2D0-E1EF-30D5A5AA9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64300"/>
            <a:ext cx="1633955" cy="12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5943070" cy="121100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-324544" y="32075"/>
            <a:ext cx="678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стартап-проекта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D59E2-6C3D-B307-52CF-6819262156D8}"/>
              </a:ext>
            </a:extLst>
          </p:cNvPr>
          <p:cNvSpPr txBox="1"/>
          <p:nvPr/>
        </p:nvSpPr>
        <p:spPr>
          <a:xfrm>
            <a:off x="291303" y="1228485"/>
            <a:ext cx="8568952" cy="646331"/>
          </a:xfrm>
          <a:prstGeom prst="rect">
            <a:avLst/>
          </a:prstGeom>
          <a:noFill/>
          <a:ln w="28575">
            <a:solidFill>
              <a:srgbClr val="B5D8E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Студенты команды прошли программу курса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рабочих процессов двигателя внутреннего сгорания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Стенд для испытаний предоставляется компанией-партнером </a:t>
            </a:r>
            <a:r>
              <a:rPr lang="ru-RU" sz="1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«ИРТ»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Полетные испытаний реализует компания-партнер </a:t>
            </a:r>
            <a:r>
              <a:rPr lang="ru-RU" sz="1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«Скаут»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имеющая сертификат эксплуатанта БПЛА.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B3B76-5EDA-D070-7115-04AD6F322FD1}"/>
              </a:ext>
            </a:extLst>
          </p:cNvPr>
          <p:cNvSpPr txBox="1"/>
          <p:nvPr/>
        </p:nvSpPr>
        <p:spPr>
          <a:xfrm>
            <a:off x="287524" y="2232391"/>
            <a:ext cx="8568952" cy="1384995"/>
          </a:xfrm>
          <a:prstGeom prst="rect">
            <a:avLst/>
          </a:prstGeom>
          <a:noFill/>
          <a:ln w="28575">
            <a:solidFill>
              <a:srgbClr val="B5D8E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Научный задел проекта включает: комплексную математическую модель процессов в двигателях внутреннего сгорания беспилотных летательных аппаратов.</a:t>
            </a: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Фундаментальной основой разработки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является система уравнений, описывающая процессы смесеобразования, сгорания топлива и рабочего цикла в ДВС.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Собранная расчетная схема реального ДВС используемого в реальном БПЛА дальнего действия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Практический задел включает: обладание навыками ремонта и обслуживание ДВС, навыки реверс-инжиниринга 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программах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навыки газодинамических расчетов.</a:t>
            </a:r>
          </a:p>
        </p:txBody>
      </p:sp>
      <p:sp>
        <p:nvSpPr>
          <p:cNvPr id="18" name="Текст 193">
            <a:extLst>
              <a:ext uri="{FF2B5EF4-FFF2-40B4-BE49-F238E27FC236}">
                <a16:creationId xmlns:a16="http://schemas.microsoft.com/office/drawing/2014/main" id="{E7383103-C911-7CEB-A452-4CE08D283B30}"/>
              </a:ext>
            </a:extLst>
          </p:cNvPr>
          <p:cNvSpPr txBox="1">
            <a:spLocks/>
          </p:cNvSpPr>
          <p:nvPr/>
        </p:nvSpPr>
        <p:spPr>
          <a:xfrm>
            <a:off x="2962810" y="809478"/>
            <a:ext cx="3074363" cy="107234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разработки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EFA829-4169-E814-8853-451DAA2A23DE}"/>
              </a:ext>
            </a:extLst>
          </p:cNvPr>
          <p:cNvSpPr txBox="1"/>
          <p:nvPr/>
        </p:nvSpPr>
        <p:spPr>
          <a:xfrm>
            <a:off x="3446899" y="1910599"/>
            <a:ext cx="210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Имеющийся задел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9616-DD84-D487-20CF-CA9D0DFE411A}"/>
              </a:ext>
            </a:extLst>
          </p:cNvPr>
          <p:cNvSpPr txBox="1"/>
          <p:nvPr/>
        </p:nvSpPr>
        <p:spPr>
          <a:xfrm>
            <a:off x="286367" y="4142309"/>
            <a:ext cx="8568952" cy="1569660"/>
          </a:xfrm>
          <a:prstGeom prst="rect">
            <a:avLst/>
          </a:prstGeom>
          <a:noFill/>
          <a:ln w="28575">
            <a:solidFill>
              <a:srgbClr val="B5D8E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отечественных систем инжекторного впрыска для беспилотных летательных аппаратов.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Условиях работы до 4500 метров и температурном режиме от -50 градусов до +50 градусов.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управления не только цикловой подачей топлива, но и углом опережения зажигания и потоком охлаждающего воздуха через воздухозаборник БПЛА для максимальной эффективности и моторесурса ДВС.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Анализ требуемой мощности ДВС и автоматическое переключение между режимами повышенной мощности и повышенной экономии топлива.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Аварийного перехода ДВС в щадящий режим работы при нештатных ситуациях с целью сохранения БПЛА и его посадки в заданном районе.</a:t>
            </a:r>
          </a:p>
        </p:txBody>
      </p:sp>
      <p:sp>
        <p:nvSpPr>
          <p:cNvPr id="21" name="Текст 124">
            <a:extLst>
              <a:ext uri="{FF2B5EF4-FFF2-40B4-BE49-F238E27FC236}">
                <a16:creationId xmlns:a16="http://schemas.microsoft.com/office/drawing/2014/main" id="{56EACB5B-E8AF-AC58-0275-6DF81964CA42}"/>
              </a:ext>
            </a:extLst>
          </p:cNvPr>
          <p:cNvSpPr txBox="1">
            <a:spLocks/>
          </p:cNvSpPr>
          <p:nvPr/>
        </p:nvSpPr>
        <p:spPr>
          <a:xfrm>
            <a:off x="3305712" y="3521242"/>
            <a:ext cx="2338070" cy="107234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C9F045-DE0A-94EE-41AC-757C77D54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518" y="-35167"/>
            <a:ext cx="1633955" cy="1287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D61F2-7C2B-3FB8-DAD8-DB921BDC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7" y="5954068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2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4214878" cy="170944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7504" y="44016"/>
            <a:ext cx="3975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Аналоги и конкуренты</a:t>
            </a:r>
            <a:endParaRPr lang="ru-RU" sz="24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DEE57-777B-73AF-E62B-1E9336832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86426"/>
              </p:ext>
            </p:extLst>
          </p:nvPr>
        </p:nvGraphicFramePr>
        <p:xfrm>
          <a:off x="10094" y="711365"/>
          <a:ext cx="9144000" cy="3111738"/>
        </p:xfrm>
        <a:graphic>
          <a:graphicData uri="http://schemas.openxmlformats.org/drawingml/2006/table">
            <a:tbl>
              <a:tblPr firstRow="1" lastRow="1">
                <a:tableStyleId>{BDBED569-4797-4DF1-A0F4-6AAB3CD982D8}</a:tableStyleId>
              </a:tblPr>
              <a:tblGrid>
                <a:gridCol w="1219211">
                  <a:extLst>
                    <a:ext uri="{9D8B030D-6E8A-4147-A177-3AD203B41FA5}">
                      <a16:colId xmlns:a16="http://schemas.microsoft.com/office/drawing/2014/main" val="693852316"/>
                    </a:ext>
                  </a:extLst>
                </a:gridCol>
                <a:gridCol w="1827169">
                  <a:extLst>
                    <a:ext uri="{9D8B030D-6E8A-4147-A177-3AD203B41FA5}">
                      <a16:colId xmlns:a16="http://schemas.microsoft.com/office/drawing/2014/main" val="1034553892"/>
                    </a:ext>
                  </a:extLst>
                </a:gridCol>
                <a:gridCol w="2105016">
                  <a:extLst>
                    <a:ext uri="{9D8B030D-6E8A-4147-A177-3AD203B41FA5}">
                      <a16:colId xmlns:a16="http://schemas.microsoft.com/office/drawing/2014/main" val="2092842216"/>
                    </a:ext>
                  </a:extLst>
                </a:gridCol>
                <a:gridCol w="1392016">
                  <a:extLst>
                    <a:ext uri="{9D8B030D-6E8A-4147-A177-3AD203B41FA5}">
                      <a16:colId xmlns:a16="http://schemas.microsoft.com/office/drawing/2014/main" val="3057942486"/>
                    </a:ext>
                  </a:extLst>
                </a:gridCol>
                <a:gridCol w="2600588">
                  <a:extLst>
                    <a:ext uri="{9D8B030D-6E8A-4147-A177-3AD203B41FA5}">
                      <a16:colId xmlns:a16="http://schemas.microsoft.com/office/drawing/2014/main" val="498384592"/>
                    </a:ext>
                  </a:extLst>
                </a:gridCol>
              </a:tblGrid>
              <a:tr h="42673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10304"/>
                  </a:ext>
                </a:extLst>
              </a:tr>
              <a:tr h="700759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Применимость системы впрыска к ДВС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настройки цикловой подачи топлива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углом зажиганием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Несколько режимов работы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702857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DLE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(Китай)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1 записанный алгоритм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5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RotoMotor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(Чехия)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записанные данные изготовителя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1 записанный алгоритм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99086"/>
                  </a:ext>
                </a:extLst>
              </a:tr>
              <a:tr h="968651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Стартап разработка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адаптации под любой ДВС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Автоматическая настройка в реальном времени по температуре и давлению по </a:t>
                      </a:r>
                      <a:r>
                        <a:rPr lang="ru-RU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самостоятельно формируемым 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Настраиваемое зажигание для 1…4 цилиндров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85000"/>
                        </a:lnSpc>
                        <a:buAutoNum type="arabicPeriod"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Повышенная экономичности</a:t>
                      </a:r>
                    </a:p>
                    <a:p>
                      <a:pPr marL="228600" indent="-228600" algn="l">
                        <a:lnSpc>
                          <a:spcPct val="85000"/>
                        </a:lnSpc>
                        <a:buAutoNum type="arabicPeriod"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Повышенная мощность</a:t>
                      </a:r>
                    </a:p>
                    <a:p>
                      <a:pPr marL="228600" indent="-228600" algn="l">
                        <a:lnSpc>
                          <a:spcPct val="85000"/>
                        </a:lnSpc>
                        <a:buAutoNum type="arabicPeriod"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Повышенный моторесурс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990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D0BC6C-F8CF-BEBB-B1CA-8F563EE8E6D7}"/>
              </a:ext>
            </a:extLst>
          </p:cNvPr>
          <p:cNvSpPr txBox="1"/>
          <p:nvPr/>
        </p:nvSpPr>
        <p:spPr>
          <a:xfrm>
            <a:off x="4620925" y="188145"/>
            <a:ext cx="846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аналоги. </a:t>
            </a:r>
          </a:p>
          <a:p>
            <a:pPr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 продукта.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2B727-9217-E9BB-17C0-385A545DF827}"/>
              </a:ext>
            </a:extLst>
          </p:cNvPr>
          <p:cNvSpPr txBox="1"/>
          <p:nvPr/>
        </p:nvSpPr>
        <p:spPr>
          <a:xfrm>
            <a:off x="-2918" y="3898260"/>
            <a:ext cx="81190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используемых в БПЛА ДВС, включая гибридные системы, которые также состоят из ДВС.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Отечественные системы инжекторного впрыска для БПЛА в данный момент отсутствуют, а отечественные автомобильные решения (ЭБУ ИТЭЛМА, ЭБУ ЯНВАРЬ) не подходят по причинам: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Большая масса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~ 440г , в сравнение ~ 70г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Размеры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~27х16х10 см, в сравнение ~7х8х3 см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необходимых датчиков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Отличие в алгоритмах работы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инжектора для БПЛА сохраняется в сегментах, где требуются повышенная мощность, продолжительность полёта или работа в сложных условиях, а его отсутствие ведет к повышенным расходам на топливо (до 20%), снижению ресурса двигателя (до 7%).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D56AEE1-82AA-20D1-81A6-ACE33CAF0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412961"/>
              </p:ext>
            </p:extLst>
          </p:nvPr>
        </p:nvGraphicFramePr>
        <p:xfrm>
          <a:off x="4427984" y="4572218"/>
          <a:ext cx="4392488" cy="163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7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0"/>
            <a:ext cx="3854838" cy="15310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63" y="64081"/>
            <a:ext cx="395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Рынок и потребитель</a:t>
            </a:r>
          </a:p>
        </p:txBody>
      </p:sp>
      <p:sp>
        <p:nvSpPr>
          <p:cNvPr id="3" name="Квадрат">
            <a:extLst>
              <a:ext uri="{FF2B5EF4-FFF2-40B4-BE49-F238E27FC236}">
                <a16:creationId xmlns:a16="http://schemas.microsoft.com/office/drawing/2014/main" id="{E86C7E29-7124-3DE6-1593-C5F9791DE21B}"/>
              </a:ext>
            </a:extLst>
          </p:cNvPr>
          <p:cNvSpPr/>
          <p:nvPr/>
        </p:nvSpPr>
        <p:spPr>
          <a:xfrm>
            <a:off x="1187624" y="2747247"/>
            <a:ext cx="7115726" cy="704017"/>
          </a:xfrm>
          <a:prstGeom prst="rect">
            <a:avLst/>
          </a:prstGeom>
          <a:solidFill>
            <a:srgbClr val="B5D8E1">
              <a:alpha val="5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just"/>
            <a:r>
              <a:rPr lang="ru-RU" sz="1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Потребителями конечного продукта проекта будут являться организации такие как: ООО «ИРТ», ООО «ЛЕГИОН», ООО «Двигатели для авиации», ОЭЗ «Алабуга», ГК «</a:t>
            </a:r>
            <a:r>
              <a:rPr lang="ru-RU" sz="1200" dirty="0" err="1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Геоскан</a:t>
            </a:r>
            <a:r>
              <a:rPr lang="ru-RU" sz="1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«Скаут», ПАО «ОДК-УМПО», </a:t>
            </a: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7D38B78F-54ED-FE23-5F37-BDC27F6F58E5}"/>
              </a:ext>
            </a:extLst>
          </p:cNvPr>
          <p:cNvSpPr txBox="1">
            <a:spLocks/>
          </p:cNvSpPr>
          <p:nvPr/>
        </p:nvSpPr>
        <p:spPr>
          <a:xfrm>
            <a:off x="-250874" y="3567439"/>
            <a:ext cx="3574910" cy="996482"/>
          </a:xfrm>
          <a:prstGeom prst="rect">
            <a:avLst/>
          </a:prstGeom>
        </p:spPr>
        <p:txBody>
          <a:bodyPr numCol="1" rtlCol="0" anchor="ctr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3,4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трлн 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руб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1400" b="1" dirty="0">
                <a:latin typeface="Georgia" panose="02040502050405020303" pitchFamily="18" charset="0"/>
              </a:rPr>
              <a:t>TAM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anose="02040502050405020303" pitchFamily="18" charset="0"/>
              </a:rPr>
              <a:t>Мировой рынок</a:t>
            </a:r>
          </a:p>
        </p:txBody>
      </p:sp>
      <p:sp>
        <p:nvSpPr>
          <p:cNvPr id="12" name="Текст 23">
            <a:extLst>
              <a:ext uri="{FF2B5EF4-FFF2-40B4-BE49-F238E27FC236}">
                <a16:creationId xmlns:a16="http://schemas.microsoft.com/office/drawing/2014/main" id="{AF084A35-C593-11AD-672D-8BD09434CC9F}"/>
              </a:ext>
            </a:extLst>
          </p:cNvPr>
          <p:cNvSpPr txBox="1">
            <a:spLocks/>
          </p:cNvSpPr>
          <p:nvPr/>
        </p:nvSpPr>
        <p:spPr>
          <a:xfrm>
            <a:off x="-86584" y="4504498"/>
            <a:ext cx="3574910" cy="1656992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Объем мирового рынка производства БПЛА оценивается в 42,39 млрд долларов США в 2025 году.</a:t>
            </a:r>
          </a:p>
          <a:p>
            <a:pPr marL="0" indent="0" algn="ctr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Ожидаемый среднегодовой темп роста составит 16,3% с 2026 по 2030 год.</a:t>
            </a:r>
          </a:p>
        </p:txBody>
      </p:sp>
      <p:sp>
        <p:nvSpPr>
          <p:cNvPr id="14" name="Текст 51">
            <a:extLst>
              <a:ext uri="{FF2B5EF4-FFF2-40B4-BE49-F238E27FC236}">
                <a16:creationId xmlns:a16="http://schemas.microsoft.com/office/drawing/2014/main" id="{8E62DC66-02B6-9191-3BEB-E0EA8A8FCDE1}"/>
              </a:ext>
            </a:extLst>
          </p:cNvPr>
          <p:cNvSpPr txBox="1">
            <a:spLocks/>
          </p:cNvSpPr>
          <p:nvPr/>
        </p:nvSpPr>
        <p:spPr>
          <a:xfrm>
            <a:off x="3352386" y="3559137"/>
            <a:ext cx="3083777" cy="1036208"/>
          </a:xfrm>
          <a:prstGeom prst="rect">
            <a:avLst/>
          </a:prstGeom>
        </p:spPr>
        <p:txBody>
          <a:bodyPr numCol="1" rtlCol="0" anchor="ctr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buNone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32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млрд 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руб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400" b="1" dirty="0">
                <a:latin typeface="Georgia" panose="02040502050405020303" pitchFamily="18" charset="0"/>
              </a:rPr>
              <a:t>SAM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anose="02040502050405020303" pitchFamily="18" charset="0"/>
              </a:rPr>
              <a:t>Российский рынок</a:t>
            </a:r>
          </a:p>
        </p:txBody>
      </p:sp>
      <p:sp>
        <p:nvSpPr>
          <p:cNvPr id="15" name="Текст 48">
            <a:extLst>
              <a:ext uri="{FF2B5EF4-FFF2-40B4-BE49-F238E27FC236}">
                <a16:creationId xmlns:a16="http://schemas.microsoft.com/office/drawing/2014/main" id="{32199BF2-829A-CC0A-8D87-4D74030467BB}"/>
              </a:ext>
            </a:extLst>
          </p:cNvPr>
          <p:cNvSpPr txBox="1">
            <a:spLocks/>
          </p:cNvSpPr>
          <p:nvPr/>
        </p:nvSpPr>
        <p:spPr>
          <a:xfrm>
            <a:off x="3427044" y="4495243"/>
            <a:ext cx="2791622" cy="137174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Рост рынка в 2025 году по сравнению с предыдущим составил  62,7%.</a:t>
            </a:r>
          </a:p>
        </p:txBody>
      </p:sp>
      <p:sp>
        <p:nvSpPr>
          <p:cNvPr id="16" name="Текст 50">
            <a:extLst>
              <a:ext uri="{FF2B5EF4-FFF2-40B4-BE49-F238E27FC236}">
                <a16:creationId xmlns:a16="http://schemas.microsoft.com/office/drawing/2014/main" id="{84B093C6-1A55-57E6-F59B-04F9E5D91762}"/>
              </a:ext>
            </a:extLst>
          </p:cNvPr>
          <p:cNvSpPr txBox="1">
            <a:spLocks/>
          </p:cNvSpPr>
          <p:nvPr/>
        </p:nvSpPr>
        <p:spPr>
          <a:xfrm>
            <a:off x="6415089" y="4555098"/>
            <a:ext cx="2791622" cy="89801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cs typeface="Calibri Light" panose="020F0302020204030204" pitchFamily="34" charset="0"/>
              </a:rPr>
              <a:t>Реально достижимый рынок</a:t>
            </a:r>
            <a:r>
              <a:rPr lang="en-US" sz="1400" dirty="0">
                <a:cs typeface="Calibri Light" panose="020F0302020204030204" pitchFamily="34" charset="0"/>
              </a:rPr>
              <a:t> </a:t>
            </a:r>
            <a:r>
              <a:rPr lang="ru-RU" sz="1400" dirty="0">
                <a:cs typeface="Calibri Light" panose="020F0302020204030204" pitchFamily="34" charset="0"/>
              </a:rPr>
              <a:t>на последнем этапе развития проекта с учетом спроса (5%)</a:t>
            </a:r>
          </a:p>
        </p:txBody>
      </p:sp>
      <p:sp>
        <p:nvSpPr>
          <p:cNvPr id="17" name="Текст 51">
            <a:extLst>
              <a:ext uri="{FF2B5EF4-FFF2-40B4-BE49-F238E27FC236}">
                <a16:creationId xmlns:a16="http://schemas.microsoft.com/office/drawing/2014/main" id="{060BD61C-C5AF-2552-17A7-49CD179DEA1B}"/>
              </a:ext>
            </a:extLst>
          </p:cNvPr>
          <p:cNvSpPr txBox="1">
            <a:spLocks/>
          </p:cNvSpPr>
          <p:nvPr/>
        </p:nvSpPr>
        <p:spPr>
          <a:xfrm>
            <a:off x="6415091" y="3592208"/>
            <a:ext cx="2791620" cy="971713"/>
          </a:xfrm>
          <a:prstGeom prst="rect">
            <a:avLst/>
          </a:prstGeom>
        </p:spPr>
        <p:txBody>
          <a:bodyPr numCol="1" rtlCol="0" anchor="ctr"/>
          <a:lstStyle>
            <a:defPPr>
              <a:defRPr lang="ru-R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buNone/>
            </a:pPr>
            <a:r>
              <a:rPr lang="ru-RU" sz="1400" b="1" dirty="0">
                <a:latin typeface="+mj-lt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1,6 млрд 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руб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400" b="1" dirty="0">
                <a:latin typeface="Georgia" panose="02040502050405020303" pitchFamily="18" charset="0"/>
              </a:rPr>
              <a:t>SOM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anose="02040502050405020303" pitchFamily="18" charset="0"/>
              </a:rPr>
              <a:t>Российский рынок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36D2B-F6CA-D186-D47B-22AB3EBF5541}"/>
              </a:ext>
            </a:extLst>
          </p:cNvPr>
          <p:cNvSpPr txBox="1"/>
          <p:nvPr/>
        </p:nvSpPr>
        <p:spPr>
          <a:xfrm>
            <a:off x="-19861" y="838090"/>
            <a:ext cx="42318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1. Область применения продукта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включает в себя производителей, эксплуатантов БПЛА и производителей ДВС для БПЛА.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для легких (массой до 20 кг) и средних  (массой до 200 кг) БПЛА.</a:t>
            </a:r>
          </a:p>
          <a:p>
            <a:pPr marL="342900" indent="-342900">
              <a:buAutoNum type="arabicPeriod" startAt="2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Сегмент рынка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Легкие (массой до 30 кг) и средние (массой до 500 кг) БПЛА дальнего действия.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ДВС и гибридные системы объемом от 60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куб.см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1000 куб. см</a:t>
            </a:r>
          </a:p>
          <a:p>
            <a:pPr marL="342900" indent="-342900">
              <a:buAutoNum type="arabicPeriod" startAt="2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554890-B021-AFF7-47CD-86B945D93A83}"/>
              </a:ext>
            </a:extLst>
          </p:cNvPr>
          <p:cNvSpPr txBox="1"/>
          <p:nvPr/>
        </p:nvSpPr>
        <p:spPr>
          <a:xfrm>
            <a:off x="4532121" y="667440"/>
            <a:ext cx="46805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3. Возможные барьеры для выхода на рынок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Существенным барьерами для выхода на рынок будет являться необходимость включения разрабатываемой системы впрыска топлива в основную РКД для производимых БПЛА. Это будет осуществлено только после достаточно большого объема опытно промышленных демонстрационных испытаний ДВС с системой впрыска как на стендах, так и летных в составе БПЛА.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9795934-FE2B-F425-0FBB-D83896F7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4810" y="4504498"/>
            <a:ext cx="253186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2629391-60F8-BC46-BAC5-EA9E4BD86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69465" y="4498428"/>
            <a:ext cx="250776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48B9DDC-EAA3-ECCD-763E-2E37926F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36163" y="4495243"/>
            <a:ext cx="250776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54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19000" y="536717"/>
            <a:ext cx="4590999" cy="174648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7816" y="4401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DF284-AB22-A517-FF70-B41D41AB1B5B}"/>
              </a:ext>
            </a:extLst>
          </p:cNvPr>
          <p:cNvSpPr txBox="1"/>
          <p:nvPr/>
        </p:nvSpPr>
        <p:spPr>
          <a:xfrm>
            <a:off x="41500" y="774114"/>
            <a:ext cx="899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Ключевая техническая задача</a:t>
            </a:r>
            <a:r>
              <a:rPr lang="ru-RU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инжекторной системы заключается в обеспечении точного и своевременного </a:t>
            </a:r>
            <a:r>
              <a:rPr lang="ru-RU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дозированияцикловой</a:t>
            </a:r>
            <a:r>
              <a:rPr lang="ru-RU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подачи топлива для эффективного смесеобразования и сгорания в двигателе внутреннего сгорания при частичных и </a:t>
            </a:r>
            <a:r>
              <a:rPr lang="ru-RU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внешнескоростных</a:t>
            </a:r>
            <a:r>
              <a:rPr lang="ru-RU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характеристиках.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A9237-FE66-A8CF-D830-58C6718793D4}"/>
              </a:ext>
            </a:extLst>
          </p:cNvPr>
          <p:cNvSpPr txBox="1"/>
          <p:nvPr/>
        </p:nvSpPr>
        <p:spPr>
          <a:xfrm>
            <a:off x="4780208" y="1340768"/>
            <a:ext cx="4499992" cy="495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Имеющиеся ресурсы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Инженер-конструктор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Разработка, расчет и производство впускного коллектора двигателя, разработка и производство корпуса электронного блока управление, подбор компонентов. Интегрирование инжекторной системы впрыска в двигатель.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 программного обеспечение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Разработка  алгоритмов электронного блока управления. Разработка программы настройки электронного блока управления. Разработка платы и электрической схемы электронного блока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 (без зарплаты)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Оборудование: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Компьютер  для моделирования процессов впрыска, разработки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-моделей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Компьютер для разработки программного обеспечения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Набор инструментов, необходимый для интегрирования инжекторной системы впрыска в двигатель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программное обеспечение: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SolidWorks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EasyEDA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STM32cubeIDE,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Simcentre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CCM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9C436-3817-71B4-D95F-10DE75B425FB}"/>
              </a:ext>
            </a:extLst>
          </p:cNvPr>
          <p:cNvSpPr txBox="1"/>
          <p:nvPr/>
        </p:nvSpPr>
        <p:spPr>
          <a:xfrm>
            <a:off x="298491" y="1394014"/>
            <a:ext cx="4460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Ресурсы планируемые к привлечению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Услуги: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Металлообработка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Фрезеровка, токарные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Ведение бухгалтерской отчетности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Расходные материалы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обработки и производства деталей системы впрыска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7D39B-114C-5C9C-AA79-CF24DF5896CC}"/>
              </a:ext>
            </a:extLst>
          </p:cNvPr>
          <p:cNvSpPr txBox="1"/>
          <p:nvPr/>
        </p:nvSpPr>
        <p:spPr>
          <a:xfrm>
            <a:off x="214505" y="3227779"/>
            <a:ext cx="4702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Планы по формированию команды</a:t>
            </a: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численности команды на 3 новых сотрудника: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Механик-сборщик-сборка , Механик-испытатель Бухгалтер</a:t>
            </a: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 после успешного испытания опытного образца инжекторной системы впрыска.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C4FE56-3018-7741-094E-6ADF93CFB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3" y="5570462"/>
            <a:ext cx="1633955" cy="1287538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01ABD26D-86D5-B70E-E374-EEE8D658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3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19000" y="536716"/>
            <a:ext cx="4488119" cy="24281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144014" y="3332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5447E-1A88-07E6-34F1-7BD3DE02919D}"/>
              </a:ext>
            </a:extLst>
          </p:cNvPr>
          <p:cNvSpPr txBox="1"/>
          <p:nvPr/>
        </p:nvSpPr>
        <p:spPr>
          <a:xfrm>
            <a:off x="4469119" y="3900622"/>
            <a:ext cx="47316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получения прибыли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Бизнес модель </a:t>
            </a:r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построена на основе продажи и обслуживания  организациям, разрабатывающими, эксплуатирующими БПЛА и ДВС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Предусмотрена продажа 2-ух версий: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Базовая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включается в себя впускной коллектор, ЭБУ , топливная форсунка, дроссельная заслонка и набор датчиков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Продвинутая,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включает в себя тот же набор , что и базовая версия , но добавляется еще система электронного зажигания с регулируемым УОЗ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данной модели монетизации: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Низкая себестоимость разработки — единожды созданный продукт тиражируется многократно;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Постоянная доходность.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46535-B5C7-21B8-E8A5-9FB775963E21}"/>
              </a:ext>
            </a:extLst>
          </p:cNvPr>
          <p:cNvSpPr txBox="1"/>
          <p:nvPr/>
        </p:nvSpPr>
        <p:spPr>
          <a:xfrm>
            <a:off x="-30873" y="779534"/>
            <a:ext cx="4499992" cy="5816977"/>
          </a:xfrm>
          <a:prstGeom prst="rect">
            <a:avLst/>
          </a:prstGeom>
          <a:noFill/>
          <a:ln w="28575">
            <a:solidFill>
              <a:srgbClr val="ADDAE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1. Регистрация юридического лица (ООО)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Описание: Создание юридического лица для ведения коммерческой деятельности, включая госпошлину, услуги нотариуса и открытие расчетного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счета.Размер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затрат: 50,000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2. Заработная плата команды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Описание: Оплата труда ключевых разработчиков для создания опытного образца инжекторной системы впрыска.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Объем и структура: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Инженер-конструктор (Разработка 3D моделей): Разработка впускного коллектора двигателя , разработка корпуса электронного блока управления, расчет аэродинамики и расчет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прочноть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30,000 рублей/месяц × 6 месяцев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- 180,000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Программист (Разработка ПО): Разработка программного кода электронного блока управления и алгоритмов впрыска 30,000 рублей/месяц × 6 месяцев = 180,000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3. Маркетинг и продвижение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Описание: Подготовка презентационных материалов и кейсов для демонстрации опытного образца потенциальным заказчикам в лице ОЭЗ «Алабуга», и ООО «Двигателя для авиации». Размер затрат: 10,000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4. Патентование инжекторной системы впрыска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заявки . Размер затрат: 5,000 рублей.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по существу. Размер затрат: 22,000 рублей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патента и публикация сведений о выдаче патента. Размер затрат: 3,000 рублей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Выдача патента. Размер затрат: 2,000 рублей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B3CF8-5B7B-BAA2-4BC4-AADEF02F108E}"/>
              </a:ext>
            </a:extLst>
          </p:cNvPr>
          <p:cNvSpPr txBox="1"/>
          <p:nvPr/>
        </p:nvSpPr>
        <p:spPr>
          <a:xfrm>
            <a:off x="4469119" y="55137"/>
            <a:ext cx="4585795" cy="3785652"/>
          </a:xfrm>
          <a:prstGeom prst="rect">
            <a:avLst/>
          </a:prstGeom>
          <a:noFill/>
          <a:ln w="28575">
            <a:solidFill>
              <a:srgbClr val="ADDAE3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5. Материалы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3D печати. Размер затрат: 15,000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Бензин и ГСМ. Размер затрат: 10,000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Расходные материалы для механической обработки деталей. Размер затрат: 10,000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6. Оборудование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Стенд для снятие характеристик двигателя. Размер затрат: 80,000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Стенд для снятия характеристик топливных форсунок. Размер затрат: 80,000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3D принтер. Размер затрат: 60,000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7. Услуги бухгалтера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Размер затрат: 20,000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8. Компоненты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Форсунки топливные. Размер затрат: 15,000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Печатные платы. Размер затрат: 20,000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Двигатель DLE 60 карбюраторный. Кол-во: 2 шт.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Размер затрат: 160,000 рублей.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 финансирования: Средства гранта.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Прочие расходы: 128, 000 рублей.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Итого: 1, 000,000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62578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11454</TotalTime>
  <Words>2258</Words>
  <Application>Microsoft Office PowerPoint</Application>
  <PresentationFormat>Экран (4:3)</PresentationFormat>
  <Paragraphs>256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Gilroy-ExtraBold</vt:lpstr>
      <vt:lpstr>Helvetica Neue</vt:lpstr>
      <vt:lpstr>Wingdings</vt:lpstr>
      <vt:lpstr>Тема Office</vt:lpstr>
      <vt:lpstr>Студенческий  Стартап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Позднякова Елена Николаевна</dc:creator>
  <cp:lastModifiedBy>l.shangareev</cp:lastModifiedBy>
  <cp:revision>84</cp:revision>
  <dcterms:created xsi:type="dcterms:W3CDTF">2023-02-08T09:03:57Z</dcterms:created>
  <dcterms:modified xsi:type="dcterms:W3CDTF">2026-03-19T18:56:59Z</dcterms:modified>
</cp:coreProperties>
</file>