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2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x="10080625" cy="5670550"/>
  <p:notesSz cx="7559675" cy="10691813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Poppins" panose="00000500000000000000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BhFgfNuR0dxgRg1POqfHHtwdN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0F04CEC-2B18-48A6-9D26-0F05678DC3D9}">
  <a:tblStyle styleId="{E0F04CEC-2B18-48A6-9D26-0F05678DC3D9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283" y="86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customschemas.google.com/relationships/presentationmetadata" Target="meta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281488" y="0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847228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6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7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8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9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0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1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2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3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4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5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6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7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8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0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1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3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4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5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6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6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7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8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59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9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59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59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9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1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3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4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3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5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6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6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6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37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7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7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7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7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61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6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6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6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5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6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66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66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6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67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67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6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68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6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6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69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69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7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70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70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70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70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70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39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4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4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41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2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4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4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43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4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4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44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4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4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4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4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46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4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47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47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47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4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48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48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48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48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48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5" name="Google Shape;115;p2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6" name="Google Shape;116;p2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7" name="Google Shape;117;p24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8" name="Google Shape;168;p2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g"/><Relationship Id="rId5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"/>
          <p:cNvSpPr/>
          <p:nvPr/>
        </p:nvSpPr>
        <p:spPr>
          <a:xfrm>
            <a:off x="863848" y="1686619"/>
            <a:ext cx="5040560" cy="1975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Холодильник-сушилка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ru-RU" sz="2800" b="0" i="0" u="none" strike="noStrike" cap="none" dirty="0">
                <a:solidFill>
                  <a:srgbClr val="632423"/>
                </a:solidFill>
                <a:latin typeface="Arial"/>
                <a:ea typeface="Arial"/>
                <a:cs typeface="Arial"/>
                <a:sym typeface="Arial"/>
              </a:rPr>
              <a:t>HOT</a:t>
            </a:r>
            <a:r>
              <a:rPr lang="ru-RU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ru-RU" sz="2800" b="0" i="0" u="none" strike="noStrike" cap="none" dirty="0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COLD</a:t>
            </a:r>
            <a:r>
              <a:rPr lang="ru-RU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"/>
          <p:cNvSpPr txBox="1"/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4885175" cy="945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Команда проекта</a:t>
            </a:r>
            <a:endParaRPr sz="4400"/>
          </a:p>
        </p:txBody>
      </p:sp>
      <p:sp>
        <p:nvSpPr>
          <p:cNvPr id="230" name="Google Shape;230;p2"/>
          <p:cNvSpPr txBox="1"/>
          <p:nvPr/>
        </p:nvSpPr>
        <p:spPr>
          <a:xfrm>
            <a:off x="2520032" y="3275133"/>
            <a:ext cx="1800200" cy="2339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Коякова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Полина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u="sng" strike="noStrike" cap="none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Навыки: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инициативноть</a:t>
            </a:r>
            <a:endParaRPr sz="1200" b="1">
              <a:solidFill>
                <a:srgbClr val="00206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общительность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u="sng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Роль</a:t>
            </a:r>
            <a:r>
              <a:rPr lang="ru-RU" sz="1200" b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Налаживание работы команды, общий контроль за исполнением плана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00206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1" name="Google Shape;231;p2"/>
          <p:cNvSpPr txBox="1"/>
          <p:nvPr/>
        </p:nvSpPr>
        <p:spPr>
          <a:xfrm>
            <a:off x="4785199" y="3313175"/>
            <a:ext cx="2127321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Автомонова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Ульяна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u="sng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Навыки: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умение планировать бюджет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работа в команде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u="sng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Роль: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Расчет эффективности проекта, реализация работ по повышению качества продукта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u="sng">
              <a:solidFill>
                <a:srgbClr val="00206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2" name="Google Shape;232;p2"/>
          <p:cNvSpPr txBox="1"/>
          <p:nvPr/>
        </p:nvSpPr>
        <p:spPr>
          <a:xfrm>
            <a:off x="7272560" y="3372914"/>
            <a:ext cx="1907080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Забелин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 Иван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u="sng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Навыки: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креативность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организованность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коммуникабельность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u="sng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Роль: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Создание портрета потенциального покупателя, реклама</a:t>
            </a:r>
            <a:endParaRPr/>
          </a:p>
        </p:txBody>
      </p:sp>
      <p:pic>
        <p:nvPicPr>
          <p:cNvPr id="233" name="Google Shape;233;p2" descr="https://sun9-79.userapi.com/impg/em8cEhChciOXkk1RBGR1-PjsVZ4Faoem-mJYCw/gfd22YTRdBM.jpg?size=1200x1200&amp;quality=95&amp;sign=93fcc932b916f36d3b0989944f8be446&amp;type=albu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5199" y="1263134"/>
            <a:ext cx="1985942" cy="1985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" descr="https://sun9-15.userapi.com/impg/FwoNqWN7CAv6aYtacAkUA_pab-0Bpt7xBdnUhg/-JzOtz411rc.jpg?size=1617x2160&amp;quality=95&amp;sign=0501f08214c4ffcb090ed12028082edd&amp;type=albu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62854" y="1225922"/>
            <a:ext cx="1514555" cy="2023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" descr="https://sun9-58.userapi.com/impg/waOySq8OVpCfy6UeBxflhuLHbP3TQx0mnAGAKA/A-LRt32WUq8.jpg?size=847x848&amp;quality=95&amp;sign=64071e133e4a0c3b852907af8e1ad8d2&amp;type=album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530" y="1369523"/>
            <a:ext cx="1872208" cy="1874419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"/>
          <p:cNvSpPr txBox="1"/>
          <p:nvPr/>
        </p:nvSpPr>
        <p:spPr>
          <a:xfrm>
            <a:off x="143767" y="3313175"/>
            <a:ext cx="2232249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Хардин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Александр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u="sng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Навыки: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критическое  мышление, информационная грамотность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u="sng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Роль: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разработка конструкции   и изготовление макета продукта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00206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37" name="Google Shape;237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93855" y="1054905"/>
            <a:ext cx="1664490" cy="2220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"/>
          <p:cNvSpPr txBox="1">
            <a:spLocks noGrp="1"/>
          </p:cNvSpPr>
          <p:nvPr>
            <p:ph type="title"/>
          </p:nvPr>
        </p:nvSpPr>
        <p:spPr>
          <a:xfrm>
            <a:off x="865717" y="89218"/>
            <a:ext cx="3024336" cy="928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Проблема</a:t>
            </a:r>
            <a:endParaRPr sz="3600"/>
          </a:p>
        </p:txBody>
      </p:sp>
      <p:grpSp>
        <p:nvGrpSpPr>
          <p:cNvPr id="244" name="Google Shape;244;p3"/>
          <p:cNvGrpSpPr/>
          <p:nvPr/>
        </p:nvGrpSpPr>
        <p:grpSpPr>
          <a:xfrm>
            <a:off x="777499" y="864125"/>
            <a:ext cx="7646826" cy="2024118"/>
            <a:chOff x="0" y="0"/>
            <a:chExt cx="7646826" cy="2024118"/>
          </a:xfrm>
        </p:grpSpPr>
        <p:sp>
          <p:nvSpPr>
            <p:cNvPr id="245" name="Google Shape;245;p3"/>
            <p:cNvSpPr/>
            <p:nvPr/>
          </p:nvSpPr>
          <p:spPr>
            <a:xfrm rot="5400000">
              <a:off x="4077478" y="-1718812"/>
              <a:ext cx="1657913" cy="548078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FD7E7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"/>
            <p:cNvSpPr txBox="1"/>
            <p:nvPr/>
          </p:nvSpPr>
          <p:spPr>
            <a:xfrm>
              <a:off x="2166044" y="273555"/>
              <a:ext cx="5399849" cy="14960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ru-RU" sz="16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Хочет приобрести холодильник и  сушильную машину, однако габариты и цена приборов не позволяют им совершить покупку, а существующее решение, такое как покупка дешевых устройств имеют существенные недостатки: малый срок службы и низкая производительность устройства</a:t>
              </a:r>
              <a:endParaRPr dirty="0"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0" y="0"/>
              <a:ext cx="2165681" cy="202411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"/>
            <p:cNvSpPr txBox="1"/>
            <p:nvPr/>
          </p:nvSpPr>
          <p:spPr>
            <a:xfrm>
              <a:off x="98809" y="98809"/>
              <a:ext cx="1968063" cy="182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475" tIns="55225" rIns="110475" bIns="5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Arial"/>
                <a:buNone/>
              </a:pPr>
              <a:r>
                <a:rPr lang="ru-RU" sz="2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Семейная пара</a:t>
              </a:r>
              <a:endParaRPr/>
            </a:p>
          </p:txBody>
        </p:sp>
      </p:grpSp>
      <p:sp>
        <p:nvSpPr>
          <p:cNvPr id="249" name="Google Shape;249;p3"/>
          <p:cNvSpPr txBox="1"/>
          <p:nvPr/>
        </p:nvSpPr>
        <p:spPr>
          <a:xfrm>
            <a:off x="948176" y="2691703"/>
            <a:ext cx="3024336" cy="928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grpSp>
        <p:nvGrpSpPr>
          <p:cNvPr id="250" name="Google Shape;250;p3"/>
          <p:cNvGrpSpPr/>
          <p:nvPr/>
        </p:nvGrpSpPr>
        <p:grpSpPr>
          <a:xfrm>
            <a:off x="777499" y="3478253"/>
            <a:ext cx="7615614" cy="1877301"/>
            <a:chOff x="0" y="15807"/>
            <a:chExt cx="7615614" cy="1877301"/>
          </a:xfrm>
        </p:grpSpPr>
        <p:sp>
          <p:nvSpPr>
            <p:cNvPr id="251" name="Google Shape;251;p3"/>
            <p:cNvSpPr/>
            <p:nvPr/>
          </p:nvSpPr>
          <p:spPr>
            <a:xfrm rot="5400000">
              <a:off x="4133694" y="-1772669"/>
              <a:ext cx="1551955" cy="5411884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FD7E7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"/>
            <p:cNvSpPr txBox="1"/>
            <p:nvPr/>
          </p:nvSpPr>
          <p:spPr>
            <a:xfrm>
              <a:off x="2203730" y="233055"/>
              <a:ext cx="5336124" cy="14004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ru-RU" sz="16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Покупка нашего устройства, совмещающего в себе функции холодильника и сушильной машины, что способствует экономии бюджета </a:t>
              </a:r>
              <a:endParaRPr dirty="0"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0" y="15807"/>
              <a:ext cx="2233637" cy="187730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"/>
            <p:cNvSpPr txBox="1"/>
            <p:nvPr/>
          </p:nvSpPr>
          <p:spPr>
            <a:xfrm>
              <a:off x="91642" y="107449"/>
              <a:ext cx="2050353" cy="1694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57150" rIns="11430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Arial"/>
                <a:buNone/>
              </a:pPr>
              <a:r>
                <a:rPr lang="ru-RU" sz="3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Семейная пара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4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4885175" cy="945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О проекте. </a:t>
            </a:r>
            <a:br>
              <a:rPr lang="ru-RU" sz="4400"/>
            </a:br>
            <a:r>
              <a:rPr lang="ru-RU" sz="4400"/>
              <a:t>Что есть сейчас</a:t>
            </a:r>
            <a:endParaRPr sz="4400"/>
          </a:p>
        </p:txBody>
      </p:sp>
      <p:sp>
        <p:nvSpPr>
          <p:cNvPr id="261" name="Google Shape;261;p4"/>
          <p:cNvSpPr txBox="1"/>
          <p:nvPr/>
        </p:nvSpPr>
        <p:spPr>
          <a:xfrm>
            <a:off x="900985" y="1683147"/>
            <a:ext cx="5326327" cy="354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ru-RU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Наши холодильники-сушильные машины позволят  оптимизировать пространство</a:t>
            </a:r>
            <a:r>
              <a:rPr lang="ru-RU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жилого помещения, а главное уменьшат потребление  электроэнергии. Уже есть 3D-макет изобретения. Возможны доработки в  дизайнерском плане.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4488" y="1467123"/>
            <a:ext cx="3024336" cy="332166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4"/>
          <p:cNvSpPr txBox="1"/>
          <p:nvPr/>
        </p:nvSpPr>
        <p:spPr>
          <a:xfrm>
            <a:off x="6696496" y="4715109"/>
            <a:ext cx="309634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3D-модель изобретения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8" name="Google Shape;268;p5"/>
          <p:cNvGraphicFramePr/>
          <p:nvPr>
            <p:extLst>
              <p:ext uri="{D42A27DB-BD31-4B8C-83A1-F6EECF244321}">
                <p14:modId xmlns:p14="http://schemas.microsoft.com/office/powerpoint/2010/main" val="3238959540"/>
              </p:ext>
            </p:extLst>
          </p:nvPr>
        </p:nvGraphicFramePr>
        <p:xfrm>
          <a:off x="647824" y="1827163"/>
          <a:ext cx="8784975" cy="3312350"/>
        </p:xfrm>
        <a:graphic>
          <a:graphicData uri="http://schemas.openxmlformats.org/drawingml/2006/table">
            <a:tbl>
              <a:tblPr firstRow="1" bandRow="1">
                <a:noFill/>
                <a:tableStyleId>{E0F04CEC-2B18-48A6-9D26-0F05678DC3D9}</a:tableStyleId>
              </a:tblPr>
              <a:tblGrid>
                <a:gridCol w="338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0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Роль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Оценка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4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Инновационность 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Noto Sans Symbols"/>
                        <a:buChar char="▪"/>
                      </a:pPr>
                      <a:r>
                        <a:rPr lang="ru-RU" sz="1800"/>
                        <a:t>Россия</a:t>
                      </a:r>
                      <a:endParaRPr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Noto Sans Symbols"/>
                        <a:buChar char="▪"/>
                      </a:pPr>
                      <a:r>
                        <a:rPr lang="ru-RU" sz="1800"/>
                        <a:t>Регион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8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Рынок НТИ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Edy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Net</a:t>
                      </a:r>
                      <a:endParaRPr sz="18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8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None/>
                      </a:pPr>
                      <a:r>
                        <a:rPr lang="ru-RU" sz="1800"/>
                        <a:t>Сквозные технологии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▪"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Новые производственные технологии </a:t>
                      </a:r>
                      <a:endParaRPr lang="ru-RU" dirty="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▪"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Промышленный интернет </a:t>
                      </a:r>
                      <a:endParaRPr lang="ru-RU" dirty="0"/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9" name="Google Shape;269;p5"/>
          <p:cNvSpPr txBox="1">
            <a:spLocks noGrp="1"/>
          </p:cNvSpPr>
          <p:nvPr>
            <p:ph type="title"/>
          </p:nvPr>
        </p:nvSpPr>
        <p:spPr>
          <a:xfrm>
            <a:off x="71760" y="747043"/>
            <a:ext cx="97210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/>
              <a:t>Роль проекта в обеспечении </a:t>
            </a:r>
            <a:br>
              <a:rPr lang="ru-RU" sz="2800"/>
            </a:br>
            <a:r>
              <a:rPr lang="ru-RU" sz="2800"/>
              <a:t>технологического суверенитета страны</a:t>
            </a:r>
            <a:endParaRPr sz="2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6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6"/>
          <p:cNvSpPr txBox="1">
            <a:spLocks noGrp="1"/>
          </p:cNvSpPr>
          <p:nvPr>
            <p:ph type="title"/>
          </p:nvPr>
        </p:nvSpPr>
        <p:spPr>
          <a:xfrm>
            <a:off x="550201" y="355198"/>
            <a:ext cx="8099640" cy="923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Целевая аудитория проекта</a:t>
            </a:r>
            <a:endParaRPr sz="4400"/>
          </a:p>
        </p:txBody>
      </p:sp>
      <p:sp>
        <p:nvSpPr>
          <p:cNvPr id="276" name="Google Shape;276;p6"/>
          <p:cNvSpPr txBox="1"/>
          <p:nvPr/>
        </p:nvSpPr>
        <p:spPr>
          <a:xfrm>
            <a:off x="819195" y="2125883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9304" y="1594008"/>
            <a:ext cx="3818903" cy="2537411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6"/>
          <p:cNvSpPr txBox="1"/>
          <p:nvPr/>
        </p:nvSpPr>
        <p:spPr>
          <a:xfrm>
            <a:off x="4369874" y="1621129"/>
            <a:ext cx="3736309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Портрет потребителя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35-55 лет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Семейная пара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Есть дети  (хотя бы один)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Трудоустроенный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Средний уровень дохода (30-60 </a:t>
            </a:r>
            <a:r>
              <a:rPr lang="ru-RU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тыс.р</a:t>
            </a:r>
            <a:r>
              <a:rPr lang="ru-RU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ru-RU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мес</a:t>
            </a:r>
            <a:r>
              <a:rPr lang="ru-RU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dirty="0"/>
          </a:p>
        </p:txBody>
      </p:sp>
      <p:pic>
        <p:nvPicPr>
          <p:cNvPr id="279" name="Google Shape;27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19961" y="4202495"/>
            <a:ext cx="1406426" cy="139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62196" y="4218870"/>
            <a:ext cx="1499885" cy="149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12712" y="3994829"/>
            <a:ext cx="1919404" cy="499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56351" y="3710613"/>
            <a:ext cx="1406426" cy="568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6" descr="Список Немецких Интернет Магазинов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464248" y="4626438"/>
            <a:ext cx="2278148" cy="982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7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7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Потенциальный объем рынка</a:t>
            </a:r>
            <a:endParaRPr sz="4400"/>
          </a:p>
        </p:txBody>
      </p:sp>
      <p:grpSp>
        <p:nvGrpSpPr>
          <p:cNvPr id="290" name="Google Shape;290;p7"/>
          <p:cNvGrpSpPr/>
          <p:nvPr/>
        </p:nvGrpSpPr>
        <p:grpSpPr>
          <a:xfrm>
            <a:off x="56124" y="1083417"/>
            <a:ext cx="4424007" cy="4424007"/>
            <a:chOff x="488420" y="0"/>
            <a:chExt cx="4424007" cy="4424007"/>
          </a:xfrm>
        </p:grpSpPr>
        <p:sp>
          <p:nvSpPr>
            <p:cNvPr id="291" name="Google Shape;291;p7"/>
            <p:cNvSpPr/>
            <p:nvPr/>
          </p:nvSpPr>
          <p:spPr>
            <a:xfrm>
              <a:off x="488420" y="0"/>
              <a:ext cx="4424007" cy="4424007"/>
            </a:xfrm>
            <a:prstGeom prst="ellipse">
              <a:avLst/>
            </a:prstGeom>
            <a:solidFill>
              <a:srgbClr val="018C9A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7"/>
            <p:cNvSpPr txBox="1"/>
            <p:nvPr/>
          </p:nvSpPr>
          <p:spPr>
            <a:xfrm>
              <a:off x="2081947" y="221200"/>
              <a:ext cx="1236952" cy="663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Arial"/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Потенциал</a:t>
              </a:r>
              <a:endParaRPr/>
            </a:p>
          </p:txBody>
        </p:sp>
        <p:sp>
          <p:nvSpPr>
            <p:cNvPr id="293" name="Google Shape;293;p7"/>
            <p:cNvSpPr/>
            <p:nvPr/>
          </p:nvSpPr>
          <p:spPr>
            <a:xfrm>
              <a:off x="930820" y="884801"/>
              <a:ext cx="3539205" cy="3539205"/>
            </a:xfrm>
            <a:prstGeom prst="ellipse">
              <a:avLst/>
            </a:prstGeom>
            <a:solidFill>
              <a:srgbClr val="00B7D0">
                <a:alpha val="26666"/>
              </a:srgb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7"/>
            <p:cNvSpPr txBox="1"/>
            <p:nvPr/>
          </p:nvSpPr>
          <p:spPr>
            <a:xfrm>
              <a:off x="2081947" y="1097153"/>
              <a:ext cx="1236952" cy="6370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Arial"/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Перспектива</a:t>
              </a:r>
              <a:endParaRPr/>
            </a:p>
          </p:txBody>
        </p:sp>
        <p:sp>
          <p:nvSpPr>
            <p:cNvPr id="295" name="Google Shape;295;p7"/>
            <p:cNvSpPr/>
            <p:nvPr/>
          </p:nvSpPr>
          <p:spPr>
            <a:xfrm>
              <a:off x="1373221" y="1769602"/>
              <a:ext cx="2654404" cy="2654404"/>
            </a:xfrm>
            <a:prstGeom prst="ellipse">
              <a:avLst/>
            </a:prstGeom>
            <a:solidFill>
              <a:srgbClr val="00B7D0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7"/>
            <p:cNvSpPr txBox="1"/>
            <p:nvPr/>
          </p:nvSpPr>
          <p:spPr>
            <a:xfrm>
              <a:off x="2081947" y="1968683"/>
              <a:ext cx="1236952" cy="597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Arial"/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Стратегия и конкуренты</a:t>
              </a:r>
              <a:endParaRPr/>
            </a:p>
          </p:txBody>
        </p:sp>
        <p:sp>
          <p:nvSpPr>
            <p:cNvPr id="297" name="Google Shape;297;p7"/>
            <p:cNvSpPr/>
            <p:nvPr/>
          </p:nvSpPr>
          <p:spPr>
            <a:xfrm>
              <a:off x="1815622" y="2654404"/>
              <a:ext cx="1769602" cy="1769602"/>
            </a:xfrm>
            <a:prstGeom prst="ellipse">
              <a:avLst/>
            </a:prstGeom>
            <a:solidFill>
              <a:srgbClr val="A4D4E2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7"/>
            <p:cNvSpPr txBox="1"/>
            <p:nvPr/>
          </p:nvSpPr>
          <p:spPr>
            <a:xfrm>
              <a:off x="2074774" y="3096804"/>
              <a:ext cx="1251298" cy="884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Arial"/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Тактика</a:t>
              </a:r>
              <a:endParaRPr/>
            </a:p>
          </p:txBody>
        </p:sp>
      </p:grpSp>
      <p:sp>
        <p:nvSpPr>
          <p:cNvPr id="299" name="Google Shape;299;p7"/>
          <p:cNvSpPr txBox="1"/>
          <p:nvPr/>
        </p:nvSpPr>
        <p:spPr>
          <a:xfrm>
            <a:off x="4608264" y="1282810"/>
            <a:ext cx="5184823" cy="422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PAM (Potential Available Market)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Потенциальные заказчики: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ru-RU" sz="1200" b="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Все население России в возрасте от 30-50 лет ( около 40 млн человек)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TAM (Total Addressable Market)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Люди нуждающиеся в покупке холодильников и сушильных  машин (</a:t>
            </a:r>
            <a:r>
              <a:rPr lang="ru-RU" sz="1200" i="1">
                <a:solidFill>
                  <a:schemeClr val="dk1"/>
                </a:solidFill>
              </a:rPr>
              <a:t>ориентировочно</a:t>
            </a: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их количество составляет 6 млн человек)</a:t>
            </a:r>
            <a:endParaRPr sz="12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2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 (Serviceable &amp; Obtainable Market) –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-130 штук планируем продать в течение 1 года т получить прибыль в размере 4,6 млн рублей </a:t>
            </a:r>
            <a:endParaRPr sz="12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Анализ конкурентов</a:t>
            </a:r>
            <a:endParaRPr sz="4400"/>
          </a:p>
        </p:txBody>
      </p:sp>
      <p:grpSp>
        <p:nvGrpSpPr>
          <p:cNvPr id="305" name="Google Shape;305;p8"/>
          <p:cNvGrpSpPr/>
          <p:nvPr/>
        </p:nvGrpSpPr>
        <p:grpSpPr>
          <a:xfrm>
            <a:off x="6861036" y="2215668"/>
            <a:ext cx="2979132" cy="2854800"/>
            <a:chOff x="6707448" y="845717"/>
            <a:chExt cx="2979132" cy="2854800"/>
          </a:xfrm>
        </p:grpSpPr>
        <p:sp>
          <p:nvSpPr>
            <p:cNvPr id="306" name="Google Shape;306;p8"/>
            <p:cNvSpPr/>
            <p:nvPr/>
          </p:nvSpPr>
          <p:spPr>
            <a:xfrm>
              <a:off x="6707448" y="845717"/>
              <a:ext cx="2946776" cy="285480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8"/>
            <p:cNvSpPr txBox="1"/>
            <p:nvPr/>
          </p:nvSpPr>
          <p:spPr>
            <a:xfrm>
              <a:off x="6739804" y="845717"/>
              <a:ext cx="2946776" cy="28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6000" tIns="96000" rIns="128000" bIns="14400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Совмещает в себе функции обычного холодильника, а также выполняет роль сушильной машины путем задействования конденсатора-теплообменника, отводящего тепло и расположенного по бокам.</a:t>
              </a:r>
              <a:endParaRPr dirty="0"/>
            </a:p>
          </p:txBody>
        </p:sp>
      </p:grpSp>
      <p:grpSp>
        <p:nvGrpSpPr>
          <p:cNvPr id="308" name="Google Shape;308;p8"/>
          <p:cNvGrpSpPr/>
          <p:nvPr/>
        </p:nvGrpSpPr>
        <p:grpSpPr>
          <a:xfrm>
            <a:off x="6849116" y="1586719"/>
            <a:ext cx="2979132" cy="634429"/>
            <a:chOff x="6711986" y="689819"/>
            <a:chExt cx="2979132" cy="147600"/>
          </a:xfrm>
        </p:grpSpPr>
        <p:sp>
          <p:nvSpPr>
            <p:cNvPr id="309" name="Google Shape;309;p8"/>
            <p:cNvSpPr/>
            <p:nvPr/>
          </p:nvSpPr>
          <p:spPr>
            <a:xfrm>
              <a:off x="6711986" y="689819"/>
              <a:ext cx="2979132" cy="147467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8"/>
            <p:cNvSpPr txBox="1"/>
            <p:nvPr/>
          </p:nvSpPr>
          <p:spPr>
            <a:xfrm>
              <a:off x="6711986" y="689819"/>
              <a:ext cx="2979000" cy="14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550" tIns="20300" rIns="3555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ru-RU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1" name="Google Shape;311;p8"/>
          <p:cNvGrpSpPr/>
          <p:nvPr/>
        </p:nvGrpSpPr>
        <p:grpSpPr>
          <a:xfrm>
            <a:off x="3595551" y="1586131"/>
            <a:ext cx="2979226" cy="634421"/>
            <a:chOff x="3366461" y="693028"/>
            <a:chExt cx="2943899" cy="144000"/>
          </a:xfrm>
        </p:grpSpPr>
        <p:sp>
          <p:nvSpPr>
            <p:cNvPr id="312" name="Google Shape;312;p8"/>
            <p:cNvSpPr/>
            <p:nvPr/>
          </p:nvSpPr>
          <p:spPr>
            <a:xfrm>
              <a:off x="3366461" y="693028"/>
              <a:ext cx="2943899" cy="144000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8"/>
            <p:cNvSpPr txBox="1"/>
            <p:nvPr/>
          </p:nvSpPr>
          <p:spPr>
            <a:xfrm>
              <a:off x="3366461" y="693028"/>
              <a:ext cx="2943899" cy="14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550" tIns="20300" rIns="3555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ru-RU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/>
            </a:p>
          </p:txBody>
        </p:sp>
      </p:grpSp>
      <p:grpSp>
        <p:nvGrpSpPr>
          <p:cNvPr id="314" name="Google Shape;314;p8"/>
          <p:cNvGrpSpPr/>
          <p:nvPr/>
        </p:nvGrpSpPr>
        <p:grpSpPr>
          <a:xfrm>
            <a:off x="371850" y="1586206"/>
            <a:ext cx="2943900" cy="634406"/>
            <a:chOff x="10416" y="693028"/>
            <a:chExt cx="2943900" cy="144000"/>
          </a:xfrm>
        </p:grpSpPr>
        <p:sp>
          <p:nvSpPr>
            <p:cNvPr id="315" name="Google Shape;315;p8"/>
            <p:cNvSpPr/>
            <p:nvPr/>
          </p:nvSpPr>
          <p:spPr>
            <a:xfrm>
              <a:off x="10416" y="693028"/>
              <a:ext cx="2943899" cy="144000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8"/>
            <p:cNvSpPr txBox="1"/>
            <p:nvPr/>
          </p:nvSpPr>
          <p:spPr>
            <a:xfrm>
              <a:off x="10416" y="693028"/>
              <a:ext cx="2943900" cy="14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550" tIns="20300" rIns="3555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ru-RU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Продукты</a:t>
              </a:r>
              <a:endParaRPr/>
            </a:p>
          </p:txBody>
        </p:sp>
      </p:grpSp>
      <p:grpSp>
        <p:nvGrpSpPr>
          <p:cNvPr id="317" name="Google Shape;317;p8"/>
          <p:cNvGrpSpPr/>
          <p:nvPr/>
        </p:nvGrpSpPr>
        <p:grpSpPr>
          <a:xfrm>
            <a:off x="3605467" y="2230461"/>
            <a:ext cx="2946776" cy="2854800"/>
            <a:chOff x="6707448" y="845717"/>
            <a:chExt cx="2946776" cy="2854800"/>
          </a:xfrm>
        </p:grpSpPr>
        <p:sp>
          <p:nvSpPr>
            <p:cNvPr id="318" name="Google Shape;318;p8"/>
            <p:cNvSpPr/>
            <p:nvPr/>
          </p:nvSpPr>
          <p:spPr>
            <a:xfrm>
              <a:off x="6707448" y="845717"/>
              <a:ext cx="2946776" cy="285480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8"/>
            <p:cNvSpPr txBox="1"/>
            <p:nvPr/>
          </p:nvSpPr>
          <p:spPr>
            <a:xfrm>
              <a:off x="6707448" y="845717"/>
              <a:ext cx="2946776" cy="28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6000" tIns="96000" rIns="128000" bIns="144000" anchor="t" anchorCtr="0">
              <a:noAutofit/>
            </a:bodyPr>
            <a:lstStyle/>
            <a:p>
              <a:pPr marL="342900" marR="0" lvl="1" indent="-3429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ru-RU" sz="18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DNS, доля рынка в 2021 году составила 19%</a:t>
              </a:r>
              <a:endParaRPr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342900" marR="0" lvl="1" indent="-34290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ru-RU" sz="18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Citilink</a:t>
              </a:r>
              <a:endParaRPr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342900" marR="0" lvl="1" indent="-34290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ru-RU" sz="18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Mvideo</a:t>
              </a:r>
              <a:endParaRPr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342900" marR="0" lvl="1" indent="-34290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ru-RU" sz="18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Интернет магазины бытовой  техники по количеству заказов – только 9% от всего российского  рынка </a:t>
              </a:r>
              <a:endParaRPr dirty="0"/>
            </a:p>
          </p:txBody>
        </p:sp>
      </p:grpSp>
      <p:grpSp>
        <p:nvGrpSpPr>
          <p:cNvPr id="320" name="Google Shape;320;p8"/>
          <p:cNvGrpSpPr/>
          <p:nvPr/>
        </p:nvGrpSpPr>
        <p:grpSpPr>
          <a:xfrm>
            <a:off x="370422" y="2215668"/>
            <a:ext cx="2946776" cy="2854800"/>
            <a:chOff x="6707448" y="845717"/>
            <a:chExt cx="2946776" cy="2854800"/>
          </a:xfrm>
        </p:grpSpPr>
        <p:sp>
          <p:nvSpPr>
            <p:cNvPr id="321" name="Google Shape;321;p8"/>
            <p:cNvSpPr/>
            <p:nvPr/>
          </p:nvSpPr>
          <p:spPr>
            <a:xfrm>
              <a:off x="6707448" y="845717"/>
              <a:ext cx="2946776" cy="285480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8"/>
            <p:cNvSpPr txBox="1"/>
            <p:nvPr/>
          </p:nvSpPr>
          <p:spPr>
            <a:xfrm>
              <a:off x="6707448" y="845717"/>
              <a:ext cx="2946776" cy="28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6000" tIns="96000" rIns="128000" bIns="144000" anchor="t" anchorCtr="0">
              <a:noAutofit/>
            </a:bodyPr>
            <a:lstStyle/>
            <a:p>
              <a:pPr marL="171450" marR="0" lvl="1" indent="-17145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3" name="Google Shape;323;p8"/>
          <p:cNvSpPr txBox="1"/>
          <p:nvPr/>
        </p:nvSpPr>
        <p:spPr>
          <a:xfrm>
            <a:off x="504000" y="2330067"/>
            <a:ext cx="2664104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Бюджетные варианты холодильников  и  сушильных машин, продаваемые в бытовых магазинах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9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9"/>
          <p:cNvSpPr txBox="1">
            <a:spLocks noGrp="1"/>
          </p:cNvSpPr>
          <p:nvPr>
            <p:ph type="title"/>
          </p:nvPr>
        </p:nvSpPr>
        <p:spPr>
          <a:xfrm>
            <a:off x="24" y="-103088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Бизнес-модель</a:t>
            </a:r>
            <a:endParaRPr sz="4400"/>
          </a:p>
        </p:txBody>
      </p:sp>
      <p:sp>
        <p:nvSpPr>
          <p:cNvPr id="330" name="Google Shape;330;p9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31" name="Google Shape;331;p9"/>
          <p:cNvGraphicFramePr/>
          <p:nvPr/>
        </p:nvGraphicFramePr>
        <p:xfrm>
          <a:off x="-5" y="750968"/>
          <a:ext cx="10080650" cy="5101975"/>
        </p:xfrm>
        <a:graphic>
          <a:graphicData uri="http://schemas.openxmlformats.org/drawingml/2006/table">
            <a:tbl>
              <a:tblPr firstRow="1" bandRow="1">
                <a:noFill/>
                <a:tableStyleId>{E0F04CEC-2B18-48A6-9D26-0F05678DC3D9}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76725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партнёры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8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6750"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32" name="Google Shape;332;p9"/>
          <p:cNvSpPr txBox="1"/>
          <p:nvPr/>
        </p:nvSpPr>
        <p:spPr>
          <a:xfrm>
            <a:off x="8098183" y="1257628"/>
            <a:ext cx="1872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Массовый рынок</a:t>
            </a:r>
            <a:endParaRPr/>
          </a:p>
        </p:txBody>
      </p:sp>
      <p:sp>
        <p:nvSpPr>
          <p:cNvPr id="333" name="Google Shape;333;p9"/>
          <p:cNvSpPr txBox="1"/>
          <p:nvPr/>
        </p:nvSpPr>
        <p:spPr>
          <a:xfrm>
            <a:off x="4066228" y="1280658"/>
            <a:ext cx="19443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Доступность</a:t>
            </a:r>
            <a:endParaRPr/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Удобство при использовании</a:t>
            </a:r>
            <a:endParaRPr/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Производительность</a:t>
            </a:r>
            <a:endParaRPr/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Изготовление на заказ</a:t>
            </a:r>
            <a:endParaRPr/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Цена</a:t>
            </a:r>
            <a:endParaRPr/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Сокращение расходов</a:t>
            </a:r>
            <a:endParaRPr/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Снижение рисков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9"/>
          <p:cNvSpPr txBox="1"/>
          <p:nvPr/>
        </p:nvSpPr>
        <p:spPr>
          <a:xfrm>
            <a:off x="6065430" y="2877205"/>
            <a:ext cx="1978912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Прямые: </a:t>
            </a: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Продажа через интернет магазины, фирменные магазины бытовой техники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Непрямые: </a:t>
            </a: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Оптовики, партнеры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9"/>
          <p:cNvSpPr txBox="1"/>
          <p:nvPr/>
        </p:nvSpPr>
        <p:spPr>
          <a:xfrm>
            <a:off x="6119371" y="1280642"/>
            <a:ext cx="1978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938" marR="0" lvl="0" indent="-793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Персональная поддержка</a:t>
            </a:r>
            <a:endParaRPr dirty="0"/>
          </a:p>
          <a:p>
            <a:pPr marL="7938" marR="0" lvl="0" indent="-793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Автоматизированное обслуживание</a:t>
            </a:r>
            <a:endParaRPr dirty="0"/>
          </a:p>
          <a:p>
            <a:pPr marL="7938" marR="0" lvl="0" indent="-793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Сообщества</a:t>
            </a:r>
            <a:endParaRPr dirty="0"/>
          </a:p>
          <a:p>
            <a:pPr marL="7938" marR="0" lvl="0" indent="-793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Электронная почта</a:t>
            </a:r>
            <a:endParaRPr dirty="0"/>
          </a:p>
        </p:txBody>
      </p:sp>
      <p:sp>
        <p:nvSpPr>
          <p:cNvPr id="336" name="Google Shape;336;p9"/>
          <p:cNvSpPr txBox="1"/>
          <p:nvPr/>
        </p:nvSpPr>
        <p:spPr>
          <a:xfrm>
            <a:off x="5120960" y="4410342"/>
            <a:ext cx="48618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Разовые сделки</a:t>
            </a:r>
            <a:endParaRPr/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Продажа продукта</a:t>
            </a:r>
            <a:endParaRPr/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Комиссионные проценты</a:t>
            </a:r>
            <a:endParaRPr/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Реклама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9"/>
          <p:cNvSpPr txBox="1"/>
          <p:nvPr/>
        </p:nvSpPr>
        <p:spPr>
          <a:xfrm>
            <a:off x="2085850" y="2694801"/>
            <a:ext cx="18720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938" marR="0" lvl="0" indent="-793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Материальные ресурсы</a:t>
            </a:r>
            <a:endParaRPr/>
          </a:p>
          <a:p>
            <a:pPr marL="7938" marR="0" lvl="0" indent="-793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Интеллектуальные ресурсы</a:t>
            </a:r>
            <a:endParaRPr/>
          </a:p>
          <a:p>
            <a:pPr marL="7938" marR="0" lvl="0" indent="-793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Персонал</a:t>
            </a:r>
            <a:endParaRPr/>
          </a:p>
          <a:p>
            <a:pPr marL="7938" marR="0" lvl="0" indent="-793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Финансы</a:t>
            </a:r>
            <a:endParaRPr/>
          </a:p>
          <a:p>
            <a:pPr marL="7938" marR="0" lvl="0" indent="-793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Квалификация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9"/>
          <p:cNvSpPr txBox="1"/>
          <p:nvPr/>
        </p:nvSpPr>
        <p:spPr>
          <a:xfrm>
            <a:off x="2032441" y="1303723"/>
            <a:ext cx="19788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938" marR="0" lvl="0" indent="-793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Производство</a:t>
            </a:r>
            <a:endParaRPr/>
          </a:p>
        </p:txBody>
      </p:sp>
      <p:sp>
        <p:nvSpPr>
          <p:cNvPr id="339" name="Google Shape;339;p9"/>
          <p:cNvSpPr txBox="1"/>
          <p:nvPr/>
        </p:nvSpPr>
        <p:spPr>
          <a:xfrm>
            <a:off x="32" y="1265026"/>
            <a:ext cx="18720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Партнёры по производству бытовой техники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Поставщики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Инвесторы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Производители деталей для  бытовой  техники</a:t>
            </a:r>
            <a:endParaRPr dirty="0"/>
          </a:p>
          <a:p>
            <a:pPr marL="285750" marR="0" lvl="0" indent="-196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9"/>
          <p:cNvSpPr txBox="1"/>
          <p:nvPr/>
        </p:nvSpPr>
        <p:spPr>
          <a:xfrm>
            <a:off x="2421815" y="4621740"/>
            <a:ext cx="24480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Переменные издержки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Покупка материалов и  оборудования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Оплата рекламы </a:t>
            </a:r>
            <a:endParaRPr/>
          </a:p>
          <a:p>
            <a:pPr marL="285750" marR="0" lvl="0" indent="-196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96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9"/>
          <p:cNvSpPr txBox="1"/>
          <p:nvPr/>
        </p:nvSpPr>
        <p:spPr>
          <a:xfrm>
            <a:off x="53009" y="4577219"/>
            <a:ext cx="21177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Фиксированные издержки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Аренда производственных помещений и складов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0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0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Процесс производства товара</a:t>
            </a:r>
            <a:endParaRPr sz="4000"/>
          </a:p>
        </p:txBody>
      </p:sp>
      <p:grpSp>
        <p:nvGrpSpPr>
          <p:cNvPr id="348" name="Google Shape;348;p10"/>
          <p:cNvGrpSpPr/>
          <p:nvPr/>
        </p:nvGrpSpPr>
        <p:grpSpPr>
          <a:xfrm>
            <a:off x="123905" y="2331222"/>
            <a:ext cx="9834324" cy="1460772"/>
            <a:chOff x="85610" y="792092"/>
            <a:chExt cx="9834324" cy="1460772"/>
          </a:xfrm>
        </p:grpSpPr>
        <p:sp>
          <p:nvSpPr>
            <p:cNvPr id="349" name="Google Shape;349;p10"/>
            <p:cNvSpPr/>
            <p:nvPr/>
          </p:nvSpPr>
          <p:spPr>
            <a:xfrm>
              <a:off x="85610" y="792092"/>
              <a:ext cx="2076090" cy="1460772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0"/>
            <p:cNvSpPr txBox="1"/>
            <p:nvPr/>
          </p:nvSpPr>
          <p:spPr>
            <a:xfrm>
              <a:off x="128395" y="834877"/>
              <a:ext cx="1990520" cy="13752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imes New Roman"/>
                <a:buNone/>
              </a:pPr>
              <a:r>
                <a:rPr lang="ru-RU" sz="16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Разработка макета. Выбор дизайнерского решения </a:t>
              </a:r>
              <a:endParaRPr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51" name="Google Shape;351;p10"/>
            <p:cNvSpPr/>
            <p:nvPr/>
          </p:nvSpPr>
          <p:spPr>
            <a:xfrm rot="4136">
              <a:off x="2342990" y="1273059"/>
              <a:ext cx="384335" cy="50223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B1C0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0"/>
            <p:cNvSpPr txBox="1"/>
            <p:nvPr/>
          </p:nvSpPr>
          <p:spPr>
            <a:xfrm rot="4136">
              <a:off x="2342990" y="1373437"/>
              <a:ext cx="269035" cy="3013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10"/>
            <p:cNvSpPr/>
            <p:nvPr/>
          </p:nvSpPr>
          <p:spPr>
            <a:xfrm>
              <a:off x="2886862" y="812362"/>
              <a:ext cx="1845204" cy="1426694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0"/>
            <p:cNvSpPr txBox="1"/>
            <p:nvPr/>
          </p:nvSpPr>
          <p:spPr>
            <a:xfrm>
              <a:off x="2928648" y="854148"/>
              <a:ext cx="1761632" cy="13431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imes New Roman"/>
                <a:buNone/>
              </a:pPr>
              <a:r>
                <a:rPr lang="ru-RU" sz="16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Передача макета  предприятию-изготовителю для создания прототипа товара </a:t>
              </a:r>
              <a:endParaRPr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55" name="Google Shape;355;p10"/>
            <p:cNvSpPr/>
            <p:nvPr/>
          </p:nvSpPr>
          <p:spPr>
            <a:xfrm>
              <a:off x="4934580" y="1274592"/>
              <a:ext cx="429329" cy="50223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B1C0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10"/>
            <p:cNvSpPr txBox="1"/>
            <p:nvPr/>
          </p:nvSpPr>
          <p:spPr>
            <a:xfrm>
              <a:off x="4934580" y="1375039"/>
              <a:ext cx="300530" cy="3013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10"/>
            <p:cNvSpPr/>
            <p:nvPr/>
          </p:nvSpPr>
          <p:spPr>
            <a:xfrm>
              <a:off x="5542121" y="834642"/>
              <a:ext cx="1910839" cy="1382134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10"/>
            <p:cNvSpPr txBox="1"/>
            <p:nvPr/>
          </p:nvSpPr>
          <p:spPr>
            <a:xfrm>
              <a:off x="5582602" y="875123"/>
              <a:ext cx="1829877" cy="13011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imes New Roman"/>
                <a:buNone/>
              </a:pPr>
              <a:r>
                <a:rPr lang="ru-RU" sz="16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Тестирование и контроль качества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endParaRPr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59" name="Google Shape;359;p10"/>
            <p:cNvSpPr/>
            <p:nvPr/>
          </p:nvSpPr>
          <p:spPr>
            <a:xfrm rot="1571">
              <a:off x="7625054" y="1275191"/>
              <a:ext cx="364839" cy="50223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B1C0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10"/>
            <p:cNvSpPr txBox="1"/>
            <p:nvPr/>
          </p:nvSpPr>
          <p:spPr>
            <a:xfrm rot="1571">
              <a:off x="7625054" y="1375613"/>
              <a:ext cx="255387" cy="3013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10"/>
            <p:cNvSpPr/>
            <p:nvPr/>
          </p:nvSpPr>
          <p:spPr>
            <a:xfrm>
              <a:off x="8141337" y="826457"/>
              <a:ext cx="1778597" cy="1400821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10"/>
            <p:cNvSpPr txBox="1"/>
            <p:nvPr/>
          </p:nvSpPr>
          <p:spPr>
            <a:xfrm>
              <a:off x="8182366" y="867486"/>
              <a:ext cx="1696539" cy="13187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imes New Roman"/>
                <a:buNone/>
              </a:pPr>
              <a:r>
                <a:rPr lang="ru-RU" sz="16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Упаковка, транспортировка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1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1"/>
          <p:cNvSpPr txBox="1">
            <a:spLocks noGrp="1"/>
          </p:cNvSpPr>
          <p:nvPr>
            <p:ph type="title"/>
          </p:nvPr>
        </p:nvSpPr>
        <p:spPr>
          <a:xfrm>
            <a:off x="791840" y="355197"/>
            <a:ext cx="6696743" cy="1255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Цель проекта </a:t>
            </a:r>
            <a:r>
              <a:rPr lang="ru-RU" sz="4400">
                <a:latin typeface="Arial"/>
                <a:ea typeface="Arial"/>
                <a:cs typeface="Arial"/>
                <a:sym typeface="Arial"/>
              </a:rPr>
              <a:t>по SMART</a:t>
            </a:r>
            <a:endParaRPr sz="4400"/>
          </a:p>
        </p:txBody>
      </p:sp>
      <p:sp>
        <p:nvSpPr>
          <p:cNvPr id="369" name="Google Shape;369;p11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ru-RU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Разработать продукт для кухни путем синтеза холодильника и сушильной машины к 2024 году  в размере 130 штук за счет  высокотехнологичных технологий и 3D-моделирования.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2"/>
          <p:cNvSpPr txBox="1">
            <a:spLocks noGrp="1"/>
          </p:cNvSpPr>
          <p:nvPr>
            <p:ph type="title"/>
          </p:nvPr>
        </p:nvSpPr>
        <p:spPr>
          <a:xfrm>
            <a:off x="359792" y="738055"/>
            <a:ext cx="7272808" cy="945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Стартовые инвестиции</a:t>
            </a:r>
            <a:endParaRPr sz="4400"/>
          </a:p>
        </p:txBody>
      </p:sp>
      <p:graphicFrame>
        <p:nvGraphicFramePr>
          <p:cNvPr id="376" name="Google Shape;376;p12"/>
          <p:cNvGraphicFramePr/>
          <p:nvPr/>
        </p:nvGraphicFramePr>
        <p:xfrm>
          <a:off x="359792" y="1681319"/>
          <a:ext cx="9361050" cy="3932620"/>
        </p:xfrm>
        <a:graphic>
          <a:graphicData uri="http://schemas.openxmlformats.org/drawingml/2006/table">
            <a:tbl>
              <a:tblPr firstRow="1" bandRow="1">
                <a:noFill/>
                <a:tableStyleId>{E0F04CEC-2B18-48A6-9D26-0F05678DC3D9}</a:tableStyleId>
              </a:tblPr>
              <a:tblGrid>
                <a:gridCol w="312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0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Статьи расхода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Сумма, руб.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Источник</a:t>
                      </a:r>
                      <a:endParaRPr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9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Плата предприятию-изготовителю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400000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Собственные средства</a:t>
                      </a:r>
                      <a:endParaRPr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9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Аренда помещения (склад)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100000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Собственные средства</a:t>
                      </a:r>
                      <a:endParaRPr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8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Поиск и найм персонала 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100000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Font typeface="Arial"/>
                        <a:buNone/>
                      </a:pPr>
                      <a:r>
                        <a:rPr lang="ru-RU" sz="2000"/>
                        <a:t>Собственные средства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Реклама 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50000</a:t>
                      </a:r>
                      <a:endParaRPr/>
                    </a:p>
                  </a:txBody>
                  <a:tcPr marL="100800" marR="100800" marT="37800" marB="378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Font typeface="Arial"/>
                        <a:buNone/>
                      </a:pPr>
                      <a:r>
                        <a:rPr lang="ru-RU" sz="2000"/>
                        <a:t>Собственные средства</a:t>
                      </a:r>
                      <a:endParaRPr/>
                    </a:p>
                  </a:txBody>
                  <a:tcPr marL="100800" marR="100800" marT="37800" marB="378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3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3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6768752" cy="945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Организационный план</a:t>
            </a:r>
            <a:endParaRPr sz="4400"/>
          </a:p>
        </p:txBody>
      </p:sp>
      <p:sp>
        <p:nvSpPr>
          <p:cNvPr id="383" name="Google Shape;383;p13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860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ru-RU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Выбранная организационно-правовая форма – ИП, потому что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ru-RU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ru-RU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</a:t>
            </a:r>
            <a:r>
              <a:rPr lang="ru-RU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беспечивает упрощенную процедуру утверждения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ru-RU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ru-RU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</a:t>
            </a:r>
            <a:r>
              <a:rPr lang="ru-RU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сть возможность работы без сотрудников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ru-RU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обеспечивает свободу действий с финансами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ru-RU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дает больше  возможностей для расширения дела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4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14"/>
          <p:cNvSpPr txBox="1">
            <a:spLocks noGrp="1"/>
          </p:cNvSpPr>
          <p:nvPr>
            <p:ph type="title"/>
          </p:nvPr>
        </p:nvSpPr>
        <p:spPr>
          <a:xfrm>
            <a:off x="719832" y="-261069"/>
            <a:ext cx="7632848" cy="1512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Финансовый план</a:t>
            </a:r>
            <a:endParaRPr sz="4400"/>
          </a:p>
        </p:txBody>
      </p:sp>
      <p:sp>
        <p:nvSpPr>
          <p:cNvPr id="390" name="Google Shape;390;p14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91" name="Google Shape;391;p14"/>
          <p:cNvGraphicFramePr/>
          <p:nvPr/>
        </p:nvGraphicFramePr>
        <p:xfrm>
          <a:off x="0" y="963067"/>
          <a:ext cx="10080775" cy="4619785"/>
        </p:xfrm>
        <a:graphic>
          <a:graphicData uri="http://schemas.openxmlformats.org/drawingml/2006/table">
            <a:tbl>
              <a:tblPr firstRow="1" bandRow="1">
                <a:noFill/>
                <a:tableStyleId>{E0F04CEC-2B18-48A6-9D26-0F05678DC3D9}</a:tableStyleId>
              </a:tblPr>
              <a:tblGrid>
                <a:gridCol w="35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0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0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0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0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300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300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300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6300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6300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402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№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Бюджет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Ед. изм.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Январь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Февраль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Март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Апрель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Май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Июнь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Июль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Август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Сентябрь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Октябрь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Ноябрь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Декабрь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ИТОГ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4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 Доходы от операционной деятельности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Руб.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400000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500000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600000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700000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800000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900000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1000000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1000000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1000000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1000000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1000000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9900000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2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 Расходы на операционную деятельность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Руб.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1200000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3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Аренда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Руб.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600000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4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 Заработная плата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Руб.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120000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5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 Реклама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Руб.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15000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7000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7000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5000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5000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5000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5000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5000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5000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8000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87000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6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Оборудование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Руб.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200000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7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 Материалы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Руб.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70000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70000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70000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60000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60000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50000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730000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8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 Налог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Руб.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32500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52000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68000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84300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101300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117500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134500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134500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134500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134500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134500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134500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1262300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2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9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 Прибыль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Руб.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-97500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68000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152000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288700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381700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467500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560500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560500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560500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560500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560500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rial"/>
                        <a:buNone/>
                      </a:pPr>
                      <a:r>
                        <a:rPr lang="ru-RU" sz="1000"/>
                        <a:t>557800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4620700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5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15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7632848" cy="945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Экономика проекта</a:t>
            </a:r>
            <a:endParaRPr sz="4400"/>
          </a:p>
        </p:txBody>
      </p:sp>
      <p:graphicFrame>
        <p:nvGraphicFramePr>
          <p:cNvPr id="398" name="Google Shape;398;p15"/>
          <p:cNvGraphicFramePr/>
          <p:nvPr>
            <p:extLst>
              <p:ext uri="{D42A27DB-BD31-4B8C-83A1-F6EECF244321}">
                <p14:modId xmlns:p14="http://schemas.microsoft.com/office/powerpoint/2010/main" val="4064651194"/>
              </p:ext>
            </p:extLst>
          </p:nvPr>
        </p:nvGraphicFramePr>
        <p:xfrm>
          <a:off x="179772" y="1467123"/>
          <a:ext cx="9721075" cy="3922065"/>
        </p:xfrm>
        <a:graphic>
          <a:graphicData uri="http://schemas.openxmlformats.org/drawingml/2006/table">
            <a:tbl>
              <a:tblPr>
                <a:noFill/>
                <a:tableStyleId>{E0F04CEC-2B18-48A6-9D26-0F05678DC3D9}</a:tableStyleId>
              </a:tblPr>
              <a:tblGrid>
                <a:gridCol w="43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7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шт/год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130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dirty="0"/>
                        <a:t>9900000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dirty="0"/>
                        <a:t>1200000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4620700 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шт.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7615340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мес.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3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850000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стартовых инвестиций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5,44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3,85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6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План реализации проекта</a:t>
            </a:r>
            <a:endParaRPr sz="4000"/>
          </a:p>
        </p:txBody>
      </p:sp>
      <p:graphicFrame>
        <p:nvGraphicFramePr>
          <p:cNvPr id="404" name="Google Shape;404;p16"/>
          <p:cNvGraphicFramePr/>
          <p:nvPr/>
        </p:nvGraphicFramePr>
        <p:xfrm>
          <a:off x="647824" y="1179091"/>
          <a:ext cx="6696725" cy="4182725"/>
        </p:xfrm>
        <a:graphic>
          <a:graphicData uri="http://schemas.openxmlformats.org/drawingml/2006/table">
            <a:tbl>
              <a:tblPr>
                <a:noFill/>
                <a:tableStyleId>{E0F04CEC-2B18-48A6-9D26-0F05678DC3D9}</a:tableStyleId>
              </a:tblPr>
              <a:tblGrid>
                <a:gridCol w="2397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4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5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48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Название этапа календарного плана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0075" marR="30075" marT="0" marB="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Длительность этапа, мес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0075" marR="30075" marT="0" marB="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Стоимость, руб.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0075" marR="3007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Изучить рынок</a:t>
                      </a:r>
                      <a:endParaRPr/>
                    </a:p>
                  </a:txBody>
                  <a:tcPr marL="30075" marR="30075" marT="0" marB="0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1 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0075" marR="30075" marT="0" marB="0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0075" marR="300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72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Создать 3D-изображение модели холодильника-сушилки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0075" marR="30075" marT="0" marB="0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/>
                    </a:p>
                  </a:txBody>
                  <a:tcPr marL="30075" marR="30075" marT="0" marB="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1000</a:t>
                      </a:r>
                      <a:endParaRPr/>
                    </a:p>
                  </a:txBody>
                  <a:tcPr marL="30075" marR="300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0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Разработать дизайн  </a:t>
                      </a:r>
                      <a:endParaRPr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175" marR="50175" marT="0" marB="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L="30075" marR="30075" marT="0" marB="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25 000</a:t>
                      </a:r>
                      <a:endParaRPr/>
                    </a:p>
                  </a:txBody>
                  <a:tcPr marL="30075" marR="300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Изготовление прототипа продукта</a:t>
                      </a:r>
                      <a:endParaRPr/>
                    </a:p>
                  </a:txBody>
                  <a:tcPr marL="30075" marR="30075" marT="0" marB="0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L="30075" marR="30075" marT="0" marB="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70 000</a:t>
                      </a:r>
                      <a:endParaRPr/>
                    </a:p>
                  </a:txBody>
                  <a:tcPr marL="30075" marR="300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4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Контроль качества</a:t>
                      </a:r>
                      <a:endParaRPr/>
                    </a:p>
                  </a:txBody>
                  <a:tcPr marL="30075" marR="30075" marT="0" marB="0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L="30075" marR="30075" marT="0" marB="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/>
                    </a:p>
                  </a:txBody>
                  <a:tcPr marL="30075" marR="300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4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Выход на рынок</a:t>
                      </a:r>
                      <a:endParaRPr/>
                    </a:p>
                  </a:txBody>
                  <a:tcPr marL="30075" marR="30075" marT="0" marB="0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/>
                    </a:p>
                  </a:txBody>
                  <a:tcPr marL="30075" marR="30075" marT="0" marB="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/>
                    </a:p>
                  </a:txBody>
                  <a:tcPr marL="30075" marR="300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7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7"/>
          <p:cNvSpPr txBox="1">
            <a:spLocks noGrp="1"/>
          </p:cNvSpPr>
          <p:nvPr>
            <p:ph type="title"/>
          </p:nvPr>
        </p:nvSpPr>
        <p:spPr>
          <a:xfrm>
            <a:off x="359792" y="355198"/>
            <a:ext cx="7992888" cy="945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Координаты команды проекта</a:t>
            </a:r>
            <a:endParaRPr sz="4400"/>
          </a:p>
        </p:txBody>
      </p:sp>
      <p:sp>
        <p:nvSpPr>
          <p:cNvPr id="411" name="Google Shape;411;p17"/>
          <p:cNvSpPr txBox="1"/>
          <p:nvPr/>
        </p:nvSpPr>
        <p:spPr>
          <a:xfrm>
            <a:off x="340389" y="3419520"/>
            <a:ext cx="2215711" cy="216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Хардин Александр Сергеевич, 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89508305465, 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Khardin.sasha@yandex.ru</a:t>
            </a:r>
            <a:endParaRPr sz="2000" b="1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2" name="Google Shape;412;p17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7"/>
          <p:cNvSpPr txBox="1"/>
          <p:nvPr/>
        </p:nvSpPr>
        <p:spPr>
          <a:xfrm>
            <a:off x="4021964" y="3249542"/>
            <a:ext cx="2215712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4" name="Google Shape;414;p17" descr="https://sun9-58.userapi.com/impg/waOySq8OVpCfy6UeBxflhuLHbP3TQx0mnAGAKA/A-LRt32WUq8.jpg?size=847x848&amp;quality=95&amp;sign=64071e133e4a0c3b852907af8e1ad8d2&amp;type=albu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7454" y="1422695"/>
            <a:ext cx="1872208" cy="1874419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17"/>
          <p:cNvSpPr txBox="1"/>
          <p:nvPr/>
        </p:nvSpPr>
        <p:spPr>
          <a:xfrm>
            <a:off x="2606684" y="3419520"/>
            <a:ext cx="2215117" cy="216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Коякова Полина Георгиевна, 89501759878, koyakova31@gmail.com</a:t>
            </a:r>
            <a:endParaRPr sz="2000" b="1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6" name="Google Shape;416;p17"/>
          <p:cNvSpPr txBox="1"/>
          <p:nvPr/>
        </p:nvSpPr>
        <p:spPr>
          <a:xfrm>
            <a:off x="4821801" y="3419520"/>
            <a:ext cx="2215711" cy="216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Автомонова Ульяна Алексеевна, 89120260193,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avtomonovaulyna@gmail.com </a:t>
            </a:r>
            <a:endParaRPr/>
          </a:p>
        </p:txBody>
      </p:sp>
      <p:sp>
        <p:nvSpPr>
          <p:cNvPr id="417" name="Google Shape;417;p17"/>
          <p:cNvSpPr txBox="1"/>
          <p:nvPr/>
        </p:nvSpPr>
        <p:spPr>
          <a:xfrm>
            <a:off x="7524525" y="3419520"/>
            <a:ext cx="2215711" cy="216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Забелин  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Иван Николаевич, 89124534030,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1B1464"/>
                </a:solidFill>
                <a:latin typeface="Poppins"/>
                <a:ea typeface="Poppins"/>
                <a:cs typeface="Poppins"/>
                <a:sym typeface="Poppins"/>
              </a:rPr>
              <a:t>Ivan.zab@gmail.com </a:t>
            </a:r>
            <a:endParaRPr/>
          </a:p>
        </p:txBody>
      </p:sp>
      <p:pic>
        <p:nvPicPr>
          <p:cNvPr id="418" name="Google Shape;418;p17" descr="https://sun9-15.userapi.com/impg/FwoNqWN7CAv6aYtacAkUA_pab-0Bpt7xBdnUhg/-JzOtz411rc.jpg?size=1617x2160&amp;quality=95&amp;sign=0501f08214c4ffcb090ed12028082edd&amp;type=albu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64048" y="1273960"/>
            <a:ext cx="1514555" cy="2023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17" descr="https://sun9-79.userapi.com/impg/em8cEhChciOXkk1RBGR1-PjsVZ4Faoem-mJYCw/gfd22YTRdBM.jpg?size=1200x1200&amp;quality=95&amp;sign=93fcc932b916f36d3b0989944f8be446&amp;type=album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21801" y="1311172"/>
            <a:ext cx="1985942" cy="1985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9652" y="1138602"/>
            <a:ext cx="1580671" cy="2108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8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None/>
            </a:pPr>
            <a:r>
              <a:rPr lang="ru-RU"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977</Words>
  <Application>Microsoft Office PowerPoint</Application>
  <PresentationFormat>Произвольный</PresentationFormat>
  <Paragraphs>401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Poppins</vt:lpstr>
      <vt:lpstr>Times New Roman</vt:lpstr>
      <vt:lpstr>Calibri</vt:lpstr>
      <vt:lpstr>Arial</vt:lpstr>
      <vt:lpstr>Noto Sans Symbols</vt:lpstr>
      <vt:lpstr>2_Office Theme</vt:lpstr>
      <vt:lpstr>Office Theme</vt:lpstr>
      <vt:lpstr>3_Office Theme</vt:lpstr>
      <vt:lpstr>1_Office Theme</vt:lpstr>
      <vt:lpstr>Презентация PowerPoint</vt:lpstr>
      <vt:lpstr>Команда проекта</vt:lpstr>
      <vt:lpstr>Проблема</vt:lpstr>
      <vt:lpstr>О проекте.  Что есть сейчас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Мельникова</dc:creator>
  <cp:lastModifiedBy>Nikita</cp:lastModifiedBy>
  <cp:revision>3</cp:revision>
  <dcterms:created xsi:type="dcterms:W3CDTF">2022-10-14T10:42:52Z</dcterms:created>
  <dcterms:modified xsi:type="dcterms:W3CDTF">2023-07-13T04:46:02Z</dcterms:modified>
</cp:coreProperties>
</file>