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85" r:id="rId5"/>
    <p:sldId id="277" r:id="rId6"/>
    <p:sldId id="261" r:id="rId7"/>
    <p:sldId id="312" r:id="rId8"/>
    <p:sldId id="300" r:id="rId9"/>
    <p:sldId id="287" r:id="rId10"/>
    <p:sldId id="289" r:id="rId11"/>
    <p:sldId id="288" r:id="rId12"/>
    <p:sldId id="304" r:id="rId13"/>
    <p:sldId id="298" r:id="rId14"/>
    <p:sldId id="290" r:id="rId15"/>
    <p:sldId id="291" r:id="rId16"/>
    <p:sldId id="293" r:id="rId17"/>
    <p:sldId id="301" r:id="rId18"/>
    <p:sldId id="302" r:id="rId19"/>
    <p:sldId id="282" r:id="rId20"/>
    <p:sldId id="299" r:id="rId21"/>
    <p:sldId id="305" r:id="rId22"/>
    <p:sldId id="306" r:id="rId23"/>
    <p:sldId id="308" r:id="rId24"/>
    <p:sldId id="307" r:id="rId25"/>
    <p:sldId id="309" r:id="rId26"/>
    <p:sldId id="310" r:id="rId27"/>
    <p:sldId id="311" r:id="rId28"/>
    <p:sldId id="313" r:id="rId2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648" userDrawn="1">
          <p15:clr>
            <a:srgbClr val="A4A3A4"/>
          </p15:clr>
        </p15:guide>
        <p15:guide id="2" pos="2664" userDrawn="1">
          <p15:clr>
            <a:srgbClr val="A4A3A4"/>
          </p15:clr>
        </p15:guide>
        <p15:guide id="3" orient="horz" pos="2664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CC99"/>
    <a:srgbClr val="CAFD6F"/>
    <a:srgbClr val="99FF66"/>
    <a:srgbClr val="44EE75"/>
    <a:srgbClr val="5CE299"/>
    <a:srgbClr val="7CECC4"/>
    <a:srgbClr val="2EF6B8"/>
    <a:srgbClr val="E2FEF1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80" autoAdjust="0"/>
  </p:normalViewPr>
  <p:slideViewPr>
    <p:cSldViewPr snapToGrid="0">
      <p:cViewPr>
        <p:scale>
          <a:sx n="80" d="100"/>
          <a:sy n="80" d="100"/>
        </p:scale>
        <p:origin x="-917" y="-178"/>
      </p:cViewPr>
      <p:guideLst>
        <p:guide orient="horz" pos="3648"/>
        <p:guide orient="horz" pos="2664"/>
        <p:guide orient="horz" pos="3264"/>
        <p:guide pos="26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31414122345302"/>
          <c:y val="3.1190502185672628E-2"/>
          <c:w val="0.7473396355231311"/>
          <c:h val="0.7113329391135624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ln w="44450"/>
          </c:spPr>
          <c:cat>
            <c:strRef>
              <c:f>Лист1!$A$2:$A$7</c:f>
              <c:strCache>
                <c:ptCount val="6"/>
                <c:pt idx="0">
                  <c:v>До начала работы (4 месяца)</c:v>
                </c:pt>
                <c:pt idx="1">
                  <c:v>Первый год</c:v>
                </c:pt>
                <c:pt idx="2">
                  <c:v>Второй год</c:v>
                </c:pt>
                <c:pt idx="3">
                  <c:v>Третий год</c:v>
                </c:pt>
                <c:pt idx="4">
                  <c:v>Четвертый год</c:v>
                </c:pt>
                <c:pt idx="5">
                  <c:v>Пятый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</c:v>
                </c:pt>
                <c:pt idx="1">
                  <c:v>10776000</c:v>
                </c:pt>
                <c:pt idx="2">
                  <c:v>21552000</c:v>
                </c:pt>
                <c:pt idx="3">
                  <c:v>48256800</c:v>
                </c:pt>
                <c:pt idx="4">
                  <c:v>91750000</c:v>
                </c:pt>
                <c:pt idx="5">
                  <c:v>136658000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064-5B45-89D1-B9F85DE96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</c:v>
                </c:pt>
              </c:strCache>
            </c:strRef>
          </c:tx>
          <c:spPr>
            <a:ln w="38100"/>
          </c:spPr>
          <c:cat>
            <c:strRef>
              <c:f>Лист1!$A$2:$A$7</c:f>
              <c:strCache>
                <c:ptCount val="6"/>
                <c:pt idx="0">
                  <c:v>До начала работы (4 месяца)</c:v>
                </c:pt>
                <c:pt idx="1">
                  <c:v>Первый год</c:v>
                </c:pt>
                <c:pt idx="2">
                  <c:v>Второй год</c:v>
                </c:pt>
                <c:pt idx="3">
                  <c:v>Третий год</c:v>
                </c:pt>
                <c:pt idx="4">
                  <c:v>Четвертый год</c:v>
                </c:pt>
                <c:pt idx="5">
                  <c:v>Пятый год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</c:v>
                </c:pt>
                <c:pt idx="1">
                  <c:v>15380000</c:v>
                </c:pt>
                <c:pt idx="2">
                  <c:v>10760000</c:v>
                </c:pt>
                <c:pt idx="3">
                  <c:v>12520000</c:v>
                </c:pt>
                <c:pt idx="4">
                  <c:v>17540000</c:v>
                </c:pt>
                <c:pt idx="5">
                  <c:v>28200300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064-5B45-89D1-B9F85DE96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Прибыль</c:v>
                </c:pt>
              </c:strCache>
            </c:strRef>
          </c:tx>
          <c:spPr>
            <a:ln w="47625">
              <a:solidFill>
                <a:schemeClr val="accent5">
                  <a:lumMod val="75000"/>
                </a:schemeClr>
              </a:solidFill>
            </a:ln>
          </c:spPr>
          <c:marker>
            <c:spPr>
              <a:solidFill>
                <a:schemeClr val="accent5">
                  <a:lumMod val="75000"/>
                </a:schemeClr>
              </a:solidFill>
              <a:ln w="31750">
                <a:solidFill>
                  <a:schemeClr val="accent5">
                    <a:lumMod val="75000"/>
                  </a:schemeClr>
                </a:solidFill>
              </a:ln>
            </c:spPr>
          </c:marker>
          <c:cat>
            <c:strRef>
              <c:f>Лист1!$A$2:$A$7</c:f>
              <c:strCache>
                <c:ptCount val="6"/>
                <c:pt idx="0">
                  <c:v>До начала работы (4 месяца)</c:v>
                </c:pt>
                <c:pt idx="1">
                  <c:v>Первый год</c:v>
                </c:pt>
                <c:pt idx="2">
                  <c:v>Второй год</c:v>
                </c:pt>
                <c:pt idx="3">
                  <c:v>Третий год</c:v>
                </c:pt>
                <c:pt idx="4">
                  <c:v>Четвертый год</c:v>
                </c:pt>
                <c:pt idx="5">
                  <c:v>Пятый год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</c:v>
                </c:pt>
                <c:pt idx="1">
                  <c:v>-4604000</c:v>
                </c:pt>
                <c:pt idx="2">
                  <c:v>10792000</c:v>
                </c:pt>
                <c:pt idx="3">
                  <c:v>35736800</c:v>
                </c:pt>
                <c:pt idx="4">
                  <c:v>74210000</c:v>
                </c:pt>
                <c:pt idx="5">
                  <c:v>108457700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064-5B45-89D1-B9F85DE96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023616"/>
        <c:axId val="175025536"/>
      </c:lineChart>
      <c:catAx>
        <c:axId val="1750236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Bahnschrift Condensed" pitchFamily="34" charset="0"/>
              </a:defRPr>
            </a:pPr>
            <a:endParaRPr lang="ru-RU"/>
          </a:p>
        </c:txPr>
        <c:crossAx val="175025536"/>
        <c:crosses val="autoZero"/>
        <c:auto val="1"/>
        <c:lblAlgn val="ctr"/>
        <c:lblOffset val="600"/>
        <c:noMultiLvlLbl val="0"/>
      </c:catAx>
      <c:valAx>
        <c:axId val="17502553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Bahnschrift Condensed" pitchFamily="34" charset="0"/>
              </a:defRPr>
            </a:pPr>
            <a:endParaRPr lang="ru-RU"/>
          </a:p>
        </c:txPr>
        <c:crossAx val="175023616"/>
        <c:crosses val="autoZero"/>
        <c:crossBetween val="between"/>
      </c:valAx>
      <c:spPr>
        <a:ln>
          <a:solidFill>
            <a:schemeClr val="bg1"/>
          </a:solidFill>
        </a:ln>
      </c:spPr>
    </c:plotArea>
    <c:legend>
      <c:legendPos val="r"/>
      <c:layout/>
      <c:overlay val="0"/>
      <c:txPr>
        <a:bodyPr/>
        <a:lstStyle/>
        <a:p>
          <a:pPr>
            <a:defRPr>
              <a:solidFill>
                <a:schemeClr val="bg1"/>
              </a:solidFill>
              <a:latin typeface="Bahnschrift Condensed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F4C054-383C-41BD-B9A0-4FF1B0FA2F8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598F3674-8551-4228-A76C-5049F1B3DF28}">
      <dgm:prSet phldrT="[Текст]" phldr="1"/>
      <dgm:spPr/>
      <dgm:t>
        <a:bodyPr/>
        <a:lstStyle/>
        <a:p>
          <a:endParaRPr lang="ru-RU"/>
        </a:p>
      </dgm:t>
    </dgm:pt>
    <dgm:pt modelId="{9E953410-F268-4011-808B-213322E2B3BB}" type="parTrans" cxnId="{D1D37518-249B-4933-8142-D977D68B8751}">
      <dgm:prSet/>
      <dgm:spPr/>
      <dgm:t>
        <a:bodyPr/>
        <a:lstStyle/>
        <a:p>
          <a:endParaRPr lang="ru-RU"/>
        </a:p>
      </dgm:t>
    </dgm:pt>
    <dgm:pt modelId="{F6B0E218-B800-4600-9A6C-7771B106B7B3}" type="sibTrans" cxnId="{D1D37518-249B-4933-8142-D977D68B8751}">
      <dgm:prSet/>
      <dgm:spPr/>
      <dgm:t>
        <a:bodyPr/>
        <a:lstStyle/>
        <a:p>
          <a:endParaRPr lang="ru-RU"/>
        </a:p>
      </dgm:t>
    </dgm:pt>
    <dgm:pt modelId="{B0DC19DC-BF40-475A-988D-6FAF707A8E71}">
      <dgm:prSet phldrT="[Текст]" phldr="1"/>
      <dgm:spPr/>
      <dgm:t>
        <a:bodyPr/>
        <a:lstStyle/>
        <a:p>
          <a:endParaRPr lang="ru-RU"/>
        </a:p>
      </dgm:t>
    </dgm:pt>
    <dgm:pt modelId="{6BD0DFB9-1226-4BF5-9761-3A72536F3EAA}" type="parTrans" cxnId="{D435934C-73CE-45F1-97C7-25E47CABEA01}">
      <dgm:prSet/>
      <dgm:spPr/>
      <dgm:t>
        <a:bodyPr/>
        <a:lstStyle/>
        <a:p>
          <a:endParaRPr lang="ru-RU"/>
        </a:p>
      </dgm:t>
    </dgm:pt>
    <dgm:pt modelId="{10382904-1B16-40B0-BB30-1457538A446A}" type="sibTrans" cxnId="{D435934C-73CE-45F1-97C7-25E47CABEA01}">
      <dgm:prSet/>
      <dgm:spPr/>
      <dgm:t>
        <a:bodyPr/>
        <a:lstStyle/>
        <a:p>
          <a:endParaRPr lang="ru-RU"/>
        </a:p>
      </dgm:t>
    </dgm:pt>
    <dgm:pt modelId="{BCFF933F-96D3-4723-9CA9-A0F387C7E0C4}">
      <dgm:prSet phldrT="[Текст]" phldr="1"/>
      <dgm:spPr/>
      <dgm:t>
        <a:bodyPr/>
        <a:lstStyle/>
        <a:p>
          <a:endParaRPr lang="ru-RU"/>
        </a:p>
      </dgm:t>
    </dgm:pt>
    <dgm:pt modelId="{63DA6FF0-55DB-4EEA-9D49-8F69A5030B42}" type="parTrans" cxnId="{41F33DB0-A7CD-4BE1-B17B-BDBEDDAE4FB3}">
      <dgm:prSet/>
      <dgm:spPr/>
      <dgm:t>
        <a:bodyPr/>
        <a:lstStyle/>
        <a:p>
          <a:endParaRPr lang="ru-RU"/>
        </a:p>
      </dgm:t>
    </dgm:pt>
    <dgm:pt modelId="{F9EE9737-1D1B-491B-9E11-A6E77E2CC24E}" type="sibTrans" cxnId="{41F33DB0-A7CD-4BE1-B17B-BDBEDDAE4FB3}">
      <dgm:prSet/>
      <dgm:spPr/>
      <dgm:t>
        <a:bodyPr/>
        <a:lstStyle/>
        <a:p>
          <a:endParaRPr lang="ru-RU"/>
        </a:p>
      </dgm:t>
    </dgm:pt>
    <dgm:pt modelId="{118ABBD8-77FB-453C-9F06-8F8E2FBB46A4}">
      <dgm:prSet phldrT="[Текст]" phldr="1"/>
      <dgm:spPr/>
      <dgm:t>
        <a:bodyPr/>
        <a:lstStyle/>
        <a:p>
          <a:endParaRPr lang="ru-RU"/>
        </a:p>
      </dgm:t>
    </dgm:pt>
    <dgm:pt modelId="{74D5637F-D0F4-4E5C-BD30-D5DBEB5F5352}" type="parTrans" cxnId="{8CB7AEEC-D386-45F7-BB7E-8CEA95D162B3}">
      <dgm:prSet/>
      <dgm:spPr/>
      <dgm:t>
        <a:bodyPr/>
        <a:lstStyle/>
        <a:p>
          <a:endParaRPr lang="ru-RU"/>
        </a:p>
      </dgm:t>
    </dgm:pt>
    <dgm:pt modelId="{F419F8FC-CED9-4A83-8CFA-2A733C16824A}" type="sibTrans" cxnId="{8CB7AEEC-D386-45F7-BB7E-8CEA95D162B3}">
      <dgm:prSet/>
      <dgm:spPr/>
      <dgm:t>
        <a:bodyPr/>
        <a:lstStyle/>
        <a:p>
          <a:endParaRPr lang="ru-RU"/>
        </a:p>
      </dgm:t>
    </dgm:pt>
    <dgm:pt modelId="{B7D64E79-1014-465A-B864-58C7A0F799A5}">
      <dgm:prSet phldrT="[Текст]" phldr="1"/>
      <dgm:spPr/>
      <dgm:t>
        <a:bodyPr/>
        <a:lstStyle/>
        <a:p>
          <a:endParaRPr lang="ru-RU"/>
        </a:p>
      </dgm:t>
    </dgm:pt>
    <dgm:pt modelId="{4F103B76-92BC-4509-86DB-40FA7A15CA4F}" type="parTrans" cxnId="{4EDD83E9-7DEC-4323-AE4B-F9CD4B4772DB}">
      <dgm:prSet/>
      <dgm:spPr/>
      <dgm:t>
        <a:bodyPr/>
        <a:lstStyle/>
        <a:p>
          <a:endParaRPr lang="ru-RU"/>
        </a:p>
      </dgm:t>
    </dgm:pt>
    <dgm:pt modelId="{EFE74F3C-C5A2-4D55-A24D-4CC20F437524}" type="sibTrans" cxnId="{4EDD83E9-7DEC-4323-AE4B-F9CD4B4772DB}">
      <dgm:prSet/>
      <dgm:spPr/>
      <dgm:t>
        <a:bodyPr/>
        <a:lstStyle/>
        <a:p>
          <a:endParaRPr lang="ru-RU"/>
        </a:p>
      </dgm:t>
    </dgm:pt>
    <dgm:pt modelId="{2CAF1883-4FF1-46BC-9A16-338C08C80435}" type="pres">
      <dgm:prSet presAssocID="{40F4C054-383C-41BD-B9A0-4FF1B0FA2F8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CEE98B-85C0-42D2-9F8A-4D3936D7642F}" type="pres">
      <dgm:prSet presAssocID="{598F3674-8551-4228-A76C-5049F1B3DF28}" presName="dummy" presStyleCnt="0"/>
      <dgm:spPr/>
    </dgm:pt>
    <dgm:pt modelId="{A88BCB8A-32F8-4622-9CF9-BE5BE62E73F8}" type="pres">
      <dgm:prSet presAssocID="{598F3674-8551-4228-A76C-5049F1B3DF28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39056-3A2D-4433-9D8D-B0AD7558BD82}" type="pres">
      <dgm:prSet presAssocID="{F6B0E218-B800-4600-9A6C-7771B106B7B3}" presName="sibTrans" presStyleLbl="node1" presStyleIdx="0" presStyleCnt="5"/>
      <dgm:spPr/>
      <dgm:t>
        <a:bodyPr/>
        <a:lstStyle/>
        <a:p>
          <a:endParaRPr lang="ru-RU"/>
        </a:p>
      </dgm:t>
    </dgm:pt>
    <dgm:pt modelId="{D776CB47-007A-4B3A-90AE-08D376EB138B}" type="pres">
      <dgm:prSet presAssocID="{B0DC19DC-BF40-475A-988D-6FAF707A8E71}" presName="dummy" presStyleCnt="0"/>
      <dgm:spPr/>
    </dgm:pt>
    <dgm:pt modelId="{0980B40D-D234-4634-9577-5632644A3059}" type="pres">
      <dgm:prSet presAssocID="{B0DC19DC-BF40-475A-988D-6FAF707A8E71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28818-B1D8-45DE-B777-7C0551B3A962}" type="pres">
      <dgm:prSet presAssocID="{10382904-1B16-40B0-BB30-1457538A446A}" presName="sibTrans" presStyleLbl="node1" presStyleIdx="1" presStyleCnt="5"/>
      <dgm:spPr/>
      <dgm:t>
        <a:bodyPr/>
        <a:lstStyle/>
        <a:p>
          <a:endParaRPr lang="ru-RU"/>
        </a:p>
      </dgm:t>
    </dgm:pt>
    <dgm:pt modelId="{74BB5013-55E9-407A-86EB-B4E9958905B2}" type="pres">
      <dgm:prSet presAssocID="{BCFF933F-96D3-4723-9CA9-A0F387C7E0C4}" presName="dummy" presStyleCnt="0"/>
      <dgm:spPr/>
    </dgm:pt>
    <dgm:pt modelId="{3A5D4D5F-C090-4EFB-9AD1-9A67090AC4D8}" type="pres">
      <dgm:prSet presAssocID="{BCFF933F-96D3-4723-9CA9-A0F387C7E0C4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2A077-4C90-4552-970B-37E8C9D4BC50}" type="pres">
      <dgm:prSet presAssocID="{F9EE9737-1D1B-491B-9E11-A6E77E2CC24E}" presName="sibTrans" presStyleLbl="node1" presStyleIdx="2" presStyleCnt="5"/>
      <dgm:spPr/>
      <dgm:t>
        <a:bodyPr/>
        <a:lstStyle/>
        <a:p>
          <a:endParaRPr lang="ru-RU"/>
        </a:p>
      </dgm:t>
    </dgm:pt>
    <dgm:pt modelId="{55389848-E0DB-4CD5-80EC-052189CFF482}" type="pres">
      <dgm:prSet presAssocID="{118ABBD8-77FB-453C-9F06-8F8E2FBB46A4}" presName="dummy" presStyleCnt="0"/>
      <dgm:spPr/>
    </dgm:pt>
    <dgm:pt modelId="{041C0D59-4BC3-4B23-A320-4FA4161007FA}" type="pres">
      <dgm:prSet presAssocID="{118ABBD8-77FB-453C-9F06-8F8E2FBB46A4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19ED7-E6E2-40FC-837C-41A1FC53E9C6}" type="pres">
      <dgm:prSet presAssocID="{F419F8FC-CED9-4A83-8CFA-2A733C16824A}" presName="sibTrans" presStyleLbl="node1" presStyleIdx="3" presStyleCnt="5"/>
      <dgm:spPr/>
      <dgm:t>
        <a:bodyPr/>
        <a:lstStyle/>
        <a:p>
          <a:endParaRPr lang="ru-RU"/>
        </a:p>
      </dgm:t>
    </dgm:pt>
    <dgm:pt modelId="{7F92C3F3-7673-4AE2-A1D7-85A077342BE5}" type="pres">
      <dgm:prSet presAssocID="{B7D64E79-1014-465A-B864-58C7A0F799A5}" presName="dummy" presStyleCnt="0"/>
      <dgm:spPr/>
    </dgm:pt>
    <dgm:pt modelId="{81075AE4-CE07-40BD-B7F4-566CD7C72D4E}" type="pres">
      <dgm:prSet presAssocID="{B7D64E79-1014-465A-B864-58C7A0F799A5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34F01-67BF-4621-8913-748A0112FEE4}" type="pres">
      <dgm:prSet presAssocID="{EFE74F3C-C5A2-4D55-A24D-4CC20F437524}" presName="sibTrans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6C7DF882-5B75-4792-A307-74CC9FDC83D8}" type="presOf" srcId="{F419F8FC-CED9-4A83-8CFA-2A733C16824A}" destId="{D8419ED7-E6E2-40FC-837C-41A1FC53E9C6}" srcOrd="0" destOrd="0" presId="urn:microsoft.com/office/officeart/2005/8/layout/cycle1"/>
    <dgm:cxn modelId="{CFAE7EE3-D039-4B7A-BF88-B1DE5AD51FD1}" type="presOf" srcId="{118ABBD8-77FB-453C-9F06-8F8E2FBB46A4}" destId="{041C0D59-4BC3-4B23-A320-4FA4161007FA}" srcOrd="0" destOrd="0" presId="urn:microsoft.com/office/officeart/2005/8/layout/cycle1"/>
    <dgm:cxn modelId="{8DDCD453-385F-47C9-A309-4AC4998E6F7E}" type="presOf" srcId="{10382904-1B16-40B0-BB30-1457538A446A}" destId="{3A628818-B1D8-45DE-B777-7C0551B3A962}" srcOrd="0" destOrd="0" presId="urn:microsoft.com/office/officeart/2005/8/layout/cycle1"/>
    <dgm:cxn modelId="{7D5E6D7D-54C3-4B21-BC91-BF7BD2BC247B}" type="presOf" srcId="{598F3674-8551-4228-A76C-5049F1B3DF28}" destId="{A88BCB8A-32F8-4622-9CF9-BE5BE62E73F8}" srcOrd="0" destOrd="0" presId="urn:microsoft.com/office/officeart/2005/8/layout/cycle1"/>
    <dgm:cxn modelId="{8CB7AEEC-D386-45F7-BB7E-8CEA95D162B3}" srcId="{40F4C054-383C-41BD-B9A0-4FF1B0FA2F85}" destId="{118ABBD8-77FB-453C-9F06-8F8E2FBB46A4}" srcOrd="3" destOrd="0" parTransId="{74D5637F-D0F4-4E5C-BD30-D5DBEB5F5352}" sibTransId="{F419F8FC-CED9-4A83-8CFA-2A733C16824A}"/>
    <dgm:cxn modelId="{4EDD83E9-7DEC-4323-AE4B-F9CD4B4772DB}" srcId="{40F4C054-383C-41BD-B9A0-4FF1B0FA2F85}" destId="{B7D64E79-1014-465A-B864-58C7A0F799A5}" srcOrd="4" destOrd="0" parTransId="{4F103B76-92BC-4509-86DB-40FA7A15CA4F}" sibTransId="{EFE74F3C-C5A2-4D55-A24D-4CC20F437524}"/>
    <dgm:cxn modelId="{D435934C-73CE-45F1-97C7-25E47CABEA01}" srcId="{40F4C054-383C-41BD-B9A0-4FF1B0FA2F85}" destId="{B0DC19DC-BF40-475A-988D-6FAF707A8E71}" srcOrd="1" destOrd="0" parTransId="{6BD0DFB9-1226-4BF5-9761-3A72536F3EAA}" sibTransId="{10382904-1B16-40B0-BB30-1457538A446A}"/>
    <dgm:cxn modelId="{65338C80-E6AA-4692-9BD3-784AF20938CC}" type="presOf" srcId="{F9EE9737-1D1B-491B-9E11-A6E77E2CC24E}" destId="{FFC2A077-4C90-4552-970B-37E8C9D4BC50}" srcOrd="0" destOrd="0" presId="urn:microsoft.com/office/officeart/2005/8/layout/cycle1"/>
    <dgm:cxn modelId="{1938B4B9-A02A-47AB-9B6B-BD8B16B056FC}" type="presOf" srcId="{F6B0E218-B800-4600-9A6C-7771B106B7B3}" destId="{7D839056-3A2D-4433-9D8D-B0AD7558BD82}" srcOrd="0" destOrd="0" presId="urn:microsoft.com/office/officeart/2005/8/layout/cycle1"/>
    <dgm:cxn modelId="{2E2EC45B-18E1-430A-9660-4DC14F0B881E}" type="presOf" srcId="{40F4C054-383C-41BD-B9A0-4FF1B0FA2F85}" destId="{2CAF1883-4FF1-46BC-9A16-338C08C80435}" srcOrd="0" destOrd="0" presId="urn:microsoft.com/office/officeart/2005/8/layout/cycle1"/>
    <dgm:cxn modelId="{ACAE717A-2970-45FF-A11A-62B9286B4082}" type="presOf" srcId="{B7D64E79-1014-465A-B864-58C7A0F799A5}" destId="{81075AE4-CE07-40BD-B7F4-566CD7C72D4E}" srcOrd="0" destOrd="0" presId="urn:microsoft.com/office/officeart/2005/8/layout/cycle1"/>
    <dgm:cxn modelId="{41F33DB0-A7CD-4BE1-B17B-BDBEDDAE4FB3}" srcId="{40F4C054-383C-41BD-B9A0-4FF1B0FA2F85}" destId="{BCFF933F-96D3-4723-9CA9-A0F387C7E0C4}" srcOrd="2" destOrd="0" parTransId="{63DA6FF0-55DB-4EEA-9D49-8F69A5030B42}" sibTransId="{F9EE9737-1D1B-491B-9E11-A6E77E2CC24E}"/>
    <dgm:cxn modelId="{C1C5E630-8B82-458D-8E75-7DBD5E9D274B}" type="presOf" srcId="{EFE74F3C-C5A2-4D55-A24D-4CC20F437524}" destId="{BB334F01-67BF-4621-8913-748A0112FEE4}" srcOrd="0" destOrd="0" presId="urn:microsoft.com/office/officeart/2005/8/layout/cycle1"/>
    <dgm:cxn modelId="{D1D37518-249B-4933-8142-D977D68B8751}" srcId="{40F4C054-383C-41BD-B9A0-4FF1B0FA2F85}" destId="{598F3674-8551-4228-A76C-5049F1B3DF28}" srcOrd="0" destOrd="0" parTransId="{9E953410-F268-4011-808B-213322E2B3BB}" sibTransId="{F6B0E218-B800-4600-9A6C-7771B106B7B3}"/>
    <dgm:cxn modelId="{603B4E7D-B463-4C65-A9D1-70091530D7AB}" type="presOf" srcId="{BCFF933F-96D3-4723-9CA9-A0F387C7E0C4}" destId="{3A5D4D5F-C090-4EFB-9AD1-9A67090AC4D8}" srcOrd="0" destOrd="0" presId="urn:microsoft.com/office/officeart/2005/8/layout/cycle1"/>
    <dgm:cxn modelId="{CFCCBEBA-F018-42E7-8407-7D5058C3DC44}" type="presOf" srcId="{B0DC19DC-BF40-475A-988D-6FAF707A8E71}" destId="{0980B40D-D234-4634-9577-5632644A3059}" srcOrd="0" destOrd="0" presId="urn:microsoft.com/office/officeart/2005/8/layout/cycle1"/>
    <dgm:cxn modelId="{CC0F443A-D7A5-472F-AF6E-C23FCCD18D51}" type="presParOf" srcId="{2CAF1883-4FF1-46BC-9A16-338C08C80435}" destId="{BCCEE98B-85C0-42D2-9F8A-4D3936D7642F}" srcOrd="0" destOrd="0" presId="urn:microsoft.com/office/officeart/2005/8/layout/cycle1"/>
    <dgm:cxn modelId="{E756B55C-BACC-4EAF-B549-DACF19D99D21}" type="presParOf" srcId="{2CAF1883-4FF1-46BC-9A16-338C08C80435}" destId="{A88BCB8A-32F8-4622-9CF9-BE5BE62E73F8}" srcOrd="1" destOrd="0" presId="urn:microsoft.com/office/officeart/2005/8/layout/cycle1"/>
    <dgm:cxn modelId="{1A969DB0-9C2E-4299-B4D0-329E97979F94}" type="presParOf" srcId="{2CAF1883-4FF1-46BC-9A16-338C08C80435}" destId="{7D839056-3A2D-4433-9D8D-B0AD7558BD82}" srcOrd="2" destOrd="0" presId="urn:microsoft.com/office/officeart/2005/8/layout/cycle1"/>
    <dgm:cxn modelId="{E9304922-EA89-4D0C-8557-692D09E4EC0C}" type="presParOf" srcId="{2CAF1883-4FF1-46BC-9A16-338C08C80435}" destId="{D776CB47-007A-4B3A-90AE-08D376EB138B}" srcOrd="3" destOrd="0" presId="urn:microsoft.com/office/officeart/2005/8/layout/cycle1"/>
    <dgm:cxn modelId="{3551C810-18A1-4399-9427-0E27C7E6E1A2}" type="presParOf" srcId="{2CAF1883-4FF1-46BC-9A16-338C08C80435}" destId="{0980B40D-D234-4634-9577-5632644A3059}" srcOrd="4" destOrd="0" presId="urn:microsoft.com/office/officeart/2005/8/layout/cycle1"/>
    <dgm:cxn modelId="{BD73A98B-8E61-45D7-9836-B49C5C57287C}" type="presParOf" srcId="{2CAF1883-4FF1-46BC-9A16-338C08C80435}" destId="{3A628818-B1D8-45DE-B777-7C0551B3A962}" srcOrd="5" destOrd="0" presId="urn:microsoft.com/office/officeart/2005/8/layout/cycle1"/>
    <dgm:cxn modelId="{244AD9B8-CA31-42B9-ADF7-5FDFCB8E6CE2}" type="presParOf" srcId="{2CAF1883-4FF1-46BC-9A16-338C08C80435}" destId="{74BB5013-55E9-407A-86EB-B4E9958905B2}" srcOrd="6" destOrd="0" presId="urn:microsoft.com/office/officeart/2005/8/layout/cycle1"/>
    <dgm:cxn modelId="{E3E563A6-4F21-4203-A6A7-D9E666D58A85}" type="presParOf" srcId="{2CAF1883-4FF1-46BC-9A16-338C08C80435}" destId="{3A5D4D5F-C090-4EFB-9AD1-9A67090AC4D8}" srcOrd="7" destOrd="0" presId="urn:microsoft.com/office/officeart/2005/8/layout/cycle1"/>
    <dgm:cxn modelId="{7B1D8FAD-E7E1-4115-9EFA-8D26357906F2}" type="presParOf" srcId="{2CAF1883-4FF1-46BC-9A16-338C08C80435}" destId="{FFC2A077-4C90-4552-970B-37E8C9D4BC50}" srcOrd="8" destOrd="0" presId="urn:microsoft.com/office/officeart/2005/8/layout/cycle1"/>
    <dgm:cxn modelId="{592CF1D3-48F8-46BC-A696-44EB6FB3C2EC}" type="presParOf" srcId="{2CAF1883-4FF1-46BC-9A16-338C08C80435}" destId="{55389848-E0DB-4CD5-80EC-052189CFF482}" srcOrd="9" destOrd="0" presId="urn:microsoft.com/office/officeart/2005/8/layout/cycle1"/>
    <dgm:cxn modelId="{8C12D8F0-9EEF-4ADB-9090-8E7575FC1B34}" type="presParOf" srcId="{2CAF1883-4FF1-46BC-9A16-338C08C80435}" destId="{041C0D59-4BC3-4B23-A320-4FA4161007FA}" srcOrd="10" destOrd="0" presId="urn:microsoft.com/office/officeart/2005/8/layout/cycle1"/>
    <dgm:cxn modelId="{7C84CD3D-A7EE-4989-AEE7-3E666E2B0933}" type="presParOf" srcId="{2CAF1883-4FF1-46BC-9A16-338C08C80435}" destId="{D8419ED7-E6E2-40FC-837C-41A1FC53E9C6}" srcOrd="11" destOrd="0" presId="urn:microsoft.com/office/officeart/2005/8/layout/cycle1"/>
    <dgm:cxn modelId="{854E15CF-E08F-42C7-A5C0-C9EBAE7A92B6}" type="presParOf" srcId="{2CAF1883-4FF1-46BC-9A16-338C08C80435}" destId="{7F92C3F3-7673-4AE2-A1D7-85A077342BE5}" srcOrd="12" destOrd="0" presId="urn:microsoft.com/office/officeart/2005/8/layout/cycle1"/>
    <dgm:cxn modelId="{7B75D844-3CF4-4FB7-BDA2-099C0C8BBDA3}" type="presParOf" srcId="{2CAF1883-4FF1-46BC-9A16-338C08C80435}" destId="{81075AE4-CE07-40BD-B7F4-566CD7C72D4E}" srcOrd="13" destOrd="0" presId="urn:microsoft.com/office/officeart/2005/8/layout/cycle1"/>
    <dgm:cxn modelId="{F476E59E-5238-4905-84DA-231516774559}" type="presParOf" srcId="{2CAF1883-4FF1-46BC-9A16-338C08C80435}" destId="{BB334F01-67BF-4621-8913-748A0112FEE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50CE4-D180-48AC-9DCE-24A91AC24773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0A9D760-B206-4775-844D-2C120E8BA8AE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Сильные стороны: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разнообразие контента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форум для поднятия мотивации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доступ с любого устройства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нейросеть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алгоритмы машинного обучения</a:t>
          </a:r>
        </a:p>
      </dgm:t>
    </dgm:pt>
    <dgm:pt modelId="{B65A307B-7993-4D12-BC04-0B574D5F44D1}" type="parTrans" cxnId="{316547D5-C7BB-4F79-A993-02055FB8BFE1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D224B132-5899-4935-9855-801E03B58AF3}" type="sibTrans" cxnId="{316547D5-C7BB-4F79-A993-02055FB8BFE1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244806C4-BC40-46E2-95EF-E75A57FB6B3E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Возможности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активное вовлечение населения в поддержание здорового образа жизни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объединение потенциальных пользователей (спортсменов) и ключевых партнеров (</a:t>
          </a:r>
          <a:r>
            <a:rPr lang="ru-RU" sz="1600" b="1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спорт.клубы</a:t>
          </a:r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 и </a:t>
          </a:r>
          <a:r>
            <a:rPr lang="ru-RU" sz="1600" b="1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пр</a:t>
          </a:r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) 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расширение функционала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пользовательские вызовы и конкурсы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личностный рост тренеров</a:t>
          </a:r>
        </a:p>
      </dgm:t>
    </dgm:pt>
    <dgm:pt modelId="{6823A08C-3FFB-4240-93C6-749B462BA8EF}" type="parTrans" cxnId="{9599AA7B-2849-49A4-B484-210FD406B3BB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3B69E599-F5B3-4722-B82B-33EE4CB8F04A}" type="sibTrans" cxnId="{9599AA7B-2849-49A4-B484-210FD406B3BB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194F9E64-47A3-451F-AFD1-F48C663F832D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Слабые стороны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зависимость от технологий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ограниченность ресурсов на старте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необходимость постоянного обновления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отсутствие клиентской базы на начальном этапе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неизвестность на рынке</a:t>
          </a:r>
        </a:p>
      </dgm:t>
    </dgm:pt>
    <dgm:pt modelId="{44D1FC97-4692-45F2-9906-A3493636150F}" type="parTrans" cxnId="{DFFFF04A-FE9B-4F7E-B27A-D2F4CF699BBE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3BE24E1A-1C00-45D2-918A-BC9BE6227A17}" type="sibTrans" cxnId="{DFFFF04A-FE9B-4F7E-B27A-D2F4CF699BBE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1F24DF92-1133-48A6-B709-59F2003C4D00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Угрозы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конкуренция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технологические сбои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экономическая нестабильность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зависимость от партнеров или их нехватка</a:t>
          </a:r>
        </a:p>
        <a:p>
          <a:pPr algn="l"/>
          <a:r>
            <a:rPr lang="ru-RU" sz="1600" b="1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</a:t>
          </a:r>
          <a:r>
            <a:rPr lang="ru-RU" sz="1600" b="1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киберугрозы</a:t>
          </a:r>
          <a:endParaRPr lang="ru-RU" sz="1600" b="1" dirty="0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6559B6EB-7EB6-4C43-96B5-3783DB47F178}" type="parTrans" cxnId="{275F1E2D-0542-4FBC-9FD3-9D36FE95724B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95758318-C736-4898-B414-CC107E205B66}" type="sibTrans" cxnId="{275F1E2D-0542-4FBC-9FD3-9D36FE95724B}">
      <dgm:prSet/>
      <dgm:spPr/>
      <dgm:t>
        <a:bodyPr/>
        <a:lstStyle/>
        <a:p>
          <a:endParaRPr lang="ru-RU" sz="1800" b="1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gm:t>
    </dgm:pt>
    <dgm:pt modelId="{B7DC3EA3-7415-4FF9-8948-2C5C7665939E}" type="pres">
      <dgm:prSet presAssocID="{D4650CE4-D180-48AC-9DCE-24A91AC2477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728AB3-3193-44ED-8E38-4B64522B9293}" type="pres">
      <dgm:prSet presAssocID="{10A9D760-B206-4775-844D-2C120E8BA8AE}" presName="node" presStyleLbl="node1" presStyleIdx="0" presStyleCnt="4" custScaleX="129275" custScaleY="144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6F057-E4AF-43BB-8765-93A64281198C}" type="pres">
      <dgm:prSet presAssocID="{D224B132-5899-4935-9855-801E03B58AF3}" presName="sibTrans" presStyleCnt="0"/>
      <dgm:spPr/>
    </dgm:pt>
    <dgm:pt modelId="{DE5B7FA6-7E84-4F82-905C-40A169B3F850}" type="pres">
      <dgm:prSet presAssocID="{244806C4-BC40-46E2-95EF-E75A57FB6B3E}" presName="node" presStyleLbl="node1" presStyleIdx="1" presStyleCnt="4" custScaleX="118149" custScaleY="143821" custLinFactNeighborX="-5211" custLinFactNeighborY="-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167106-9384-48F9-B06E-9435FBE391E8}" type="pres">
      <dgm:prSet presAssocID="{3B69E599-F5B3-4722-B82B-33EE4CB8F04A}" presName="sibTrans" presStyleCnt="0"/>
      <dgm:spPr/>
    </dgm:pt>
    <dgm:pt modelId="{9738FE1D-53A2-4442-8223-746B65316DEB}" type="pres">
      <dgm:prSet presAssocID="{194F9E64-47A3-451F-AFD1-F48C663F832D}" presName="node" presStyleLbl="node1" presStyleIdx="2" presStyleCnt="4" custScaleX="129587" custScaleY="133123" custLinFactNeighborX="-591" custLinFactNeighborY="-11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8EE05-DAFC-465F-98B8-541812311FBB}" type="pres">
      <dgm:prSet presAssocID="{3BE24E1A-1C00-45D2-918A-BC9BE6227A17}" presName="sibTrans" presStyleCnt="0"/>
      <dgm:spPr/>
    </dgm:pt>
    <dgm:pt modelId="{5F078442-795E-4836-A027-B26F0951C6DC}" type="pres">
      <dgm:prSet presAssocID="{1F24DF92-1133-48A6-B709-59F2003C4D00}" presName="node" presStyleLbl="node1" presStyleIdx="3" presStyleCnt="4" custScaleX="117169" custScaleY="136187" custLinFactNeighborX="-4878" custLinFactNeighborY="-12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31D7B0-6E84-4013-B84E-D6BEA7D50C45}" type="presOf" srcId="{D4650CE4-D180-48AC-9DCE-24A91AC24773}" destId="{B7DC3EA3-7415-4FF9-8948-2C5C7665939E}" srcOrd="0" destOrd="0" presId="urn:microsoft.com/office/officeart/2005/8/layout/default"/>
    <dgm:cxn modelId="{275F1E2D-0542-4FBC-9FD3-9D36FE95724B}" srcId="{D4650CE4-D180-48AC-9DCE-24A91AC24773}" destId="{1F24DF92-1133-48A6-B709-59F2003C4D00}" srcOrd="3" destOrd="0" parTransId="{6559B6EB-7EB6-4C43-96B5-3783DB47F178}" sibTransId="{95758318-C736-4898-B414-CC107E205B66}"/>
    <dgm:cxn modelId="{B0211DF6-B375-4A4B-88F2-13D465CD28BF}" type="presOf" srcId="{10A9D760-B206-4775-844D-2C120E8BA8AE}" destId="{D4728AB3-3193-44ED-8E38-4B64522B9293}" srcOrd="0" destOrd="0" presId="urn:microsoft.com/office/officeart/2005/8/layout/default"/>
    <dgm:cxn modelId="{DD646C27-6E63-4776-BFEB-2E6ACE779A19}" type="presOf" srcId="{194F9E64-47A3-451F-AFD1-F48C663F832D}" destId="{9738FE1D-53A2-4442-8223-746B65316DEB}" srcOrd="0" destOrd="0" presId="urn:microsoft.com/office/officeart/2005/8/layout/default"/>
    <dgm:cxn modelId="{9599AA7B-2849-49A4-B484-210FD406B3BB}" srcId="{D4650CE4-D180-48AC-9DCE-24A91AC24773}" destId="{244806C4-BC40-46E2-95EF-E75A57FB6B3E}" srcOrd="1" destOrd="0" parTransId="{6823A08C-3FFB-4240-93C6-749B462BA8EF}" sibTransId="{3B69E599-F5B3-4722-B82B-33EE4CB8F04A}"/>
    <dgm:cxn modelId="{CA298B90-3F39-40FA-895E-6D4ACCF2FC28}" type="presOf" srcId="{244806C4-BC40-46E2-95EF-E75A57FB6B3E}" destId="{DE5B7FA6-7E84-4F82-905C-40A169B3F850}" srcOrd="0" destOrd="0" presId="urn:microsoft.com/office/officeart/2005/8/layout/default"/>
    <dgm:cxn modelId="{DFFFF04A-FE9B-4F7E-B27A-D2F4CF699BBE}" srcId="{D4650CE4-D180-48AC-9DCE-24A91AC24773}" destId="{194F9E64-47A3-451F-AFD1-F48C663F832D}" srcOrd="2" destOrd="0" parTransId="{44D1FC97-4692-45F2-9906-A3493636150F}" sibTransId="{3BE24E1A-1C00-45D2-918A-BC9BE6227A17}"/>
    <dgm:cxn modelId="{55A46E52-BF8B-4F48-B2EC-FC2F2AE0308D}" type="presOf" srcId="{1F24DF92-1133-48A6-B709-59F2003C4D00}" destId="{5F078442-795E-4836-A027-B26F0951C6DC}" srcOrd="0" destOrd="0" presId="urn:microsoft.com/office/officeart/2005/8/layout/default"/>
    <dgm:cxn modelId="{316547D5-C7BB-4F79-A993-02055FB8BFE1}" srcId="{D4650CE4-D180-48AC-9DCE-24A91AC24773}" destId="{10A9D760-B206-4775-844D-2C120E8BA8AE}" srcOrd="0" destOrd="0" parTransId="{B65A307B-7993-4D12-BC04-0B574D5F44D1}" sibTransId="{D224B132-5899-4935-9855-801E03B58AF3}"/>
    <dgm:cxn modelId="{F00C1EE6-1DB3-4670-A138-06DA231FB611}" type="presParOf" srcId="{B7DC3EA3-7415-4FF9-8948-2C5C7665939E}" destId="{D4728AB3-3193-44ED-8E38-4B64522B9293}" srcOrd="0" destOrd="0" presId="urn:microsoft.com/office/officeart/2005/8/layout/default"/>
    <dgm:cxn modelId="{7B394971-E146-4C22-AD7C-1218FC21DD31}" type="presParOf" srcId="{B7DC3EA3-7415-4FF9-8948-2C5C7665939E}" destId="{6BB6F057-E4AF-43BB-8765-93A64281198C}" srcOrd="1" destOrd="0" presId="urn:microsoft.com/office/officeart/2005/8/layout/default"/>
    <dgm:cxn modelId="{81B0465E-322B-4DB3-A22B-658121EB596F}" type="presParOf" srcId="{B7DC3EA3-7415-4FF9-8948-2C5C7665939E}" destId="{DE5B7FA6-7E84-4F82-905C-40A169B3F850}" srcOrd="2" destOrd="0" presId="urn:microsoft.com/office/officeart/2005/8/layout/default"/>
    <dgm:cxn modelId="{76AD7FF3-CED8-4B63-BFB7-9813366E1C99}" type="presParOf" srcId="{B7DC3EA3-7415-4FF9-8948-2C5C7665939E}" destId="{F9167106-9384-48F9-B06E-9435FBE391E8}" srcOrd="3" destOrd="0" presId="urn:microsoft.com/office/officeart/2005/8/layout/default"/>
    <dgm:cxn modelId="{9870337D-1349-4B0A-AA3E-020E9F375AC1}" type="presParOf" srcId="{B7DC3EA3-7415-4FF9-8948-2C5C7665939E}" destId="{9738FE1D-53A2-4442-8223-746B65316DEB}" srcOrd="4" destOrd="0" presId="urn:microsoft.com/office/officeart/2005/8/layout/default"/>
    <dgm:cxn modelId="{F9903176-28F1-400C-AB0D-22854166F009}" type="presParOf" srcId="{B7DC3EA3-7415-4FF9-8948-2C5C7665939E}" destId="{6618EE05-DAFC-465F-98B8-541812311FBB}" srcOrd="5" destOrd="0" presId="urn:microsoft.com/office/officeart/2005/8/layout/default"/>
    <dgm:cxn modelId="{C0428A1D-5821-459E-A07D-81F0665F3A95}" type="presParOf" srcId="{B7DC3EA3-7415-4FF9-8948-2C5C7665939E}" destId="{5F078442-795E-4836-A027-B26F0951C6D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BCB8A-32F8-4622-9CF9-BE5BE62E73F8}">
      <dsp:nvSpPr>
        <dsp:cNvPr id="0" name=""/>
        <dsp:cNvSpPr/>
      </dsp:nvSpPr>
      <dsp:spPr>
        <a:xfrm>
          <a:off x="682800" y="2195"/>
          <a:ext cx="73451" cy="7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82800" y="2195"/>
        <a:ext cx="73451" cy="73451"/>
      </dsp:txXfrm>
    </dsp:sp>
    <dsp:sp modelId="{7D839056-3A2D-4433-9D8D-B0AD7558BD82}">
      <dsp:nvSpPr>
        <dsp:cNvPr id="0" name=""/>
        <dsp:cNvSpPr/>
      </dsp:nvSpPr>
      <dsp:spPr>
        <a:xfrm>
          <a:off x="509985" y="66"/>
          <a:ext cx="275428" cy="275428"/>
        </a:xfrm>
        <a:prstGeom prst="circularArrow">
          <a:avLst>
            <a:gd name="adj1" fmla="val 5200"/>
            <a:gd name="adj2" fmla="val 335921"/>
            <a:gd name="adj3" fmla="val 21293209"/>
            <a:gd name="adj4" fmla="val 19766268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0B40D-D234-4634-9577-5632644A3059}">
      <dsp:nvSpPr>
        <dsp:cNvPr id="0" name=""/>
        <dsp:cNvSpPr/>
      </dsp:nvSpPr>
      <dsp:spPr>
        <a:xfrm>
          <a:off x="727191" y="138816"/>
          <a:ext cx="73451" cy="7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27191" y="138816"/>
        <a:ext cx="73451" cy="73451"/>
      </dsp:txXfrm>
    </dsp:sp>
    <dsp:sp modelId="{3A628818-B1D8-45DE-B777-7C0551B3A962}">
      <dsp:nvSpPr>
        <dsp:cNvPr id="0" name=""/>
        <dsp:cNvSpPr/>
      </dsp:nvSpPr>
      <dsp:spPr>
        <a:xfrm>
          <a:off x="509985" y="66"/>
          <a:ext cx="275428" cy="275428"/>
        </a:xfrm>
        <a:prstGeom prst="circularArrow">
          <a:avLst>
            <a:gd name="adj1" fmla="val 5200"/>
            <a:gd name="adj2" fmla="val 335921"/>
            <a:gd name="adj3" fmla="val 4014664"/>
            <a:gd name="adj4" fmla="val 2253464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D4D5F-C090-4EFB-9AD1-9A67090AC4D8}">
      <dsp:nvSpPr>
        <dsp:cNvPr id="0" name=""/>
        <dsp:cNvSpPr/>
      </dsp:nvSpPr>
      <dsp:spPr>
        <a:xfrm>
          <a:off x="610974" y="223252"/>
          <a:ext cx="73451" cy="7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10974" y="223252"/>
        <a:ext cx="73451" cy="73451"/>
      </dsp:txXfrm>
    </dsp:sp>
    <dsp:sp modelId="{FFC2A077-4C90-4552-970B-37E8C9D4BC50}">
      <dsp:nvSpPr>
        <dsp:cNvPr id="0" name=""/>
        <dsp:cNvSpPr/>
      </dsp:nvSpPr>
      <dsp:spPr>
        <a:xfrm>
          <a:off x="509985" y="66"/>
          <a:ext cx="275428" cy="275428"/>
        </a:xfrm>
        <a:prstGeom prst="circularArrow">
          <a:avLst>
            <a:gd name="adj1" fmla="val 5200"/>
            <a:gd name="adj2" fmla="val 335921"/>
            <a:gd name="adj3" fmla="val 8210615"/>
            <a:gd name="adj4" fmla="val 6449415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C0D59-4BC3-4B23-A320-4FA4161007FA}">
      <dsp:nvSpPr>
        <dsp:cNvPr id="0" name=""/>
        <dsp:cNvSpPr/>
      </dsp:nvSpPr>
      <dsp:spPr>
        <a:xfrm>
          <a:off x="494757" y="138816"/>
          <a:ext cx="73451" cy="7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4757" y="138816"/>
        <a:ext cx="73451" cy="73451"/>
      </dsp:txXfrm>
    </dsp:sp>
    <dsp:sp modelId="{D8419ED7-E6E2-40FC-837C-41A1FC53E9C6}">
      <dsp:nvSpPr>
        <dsp:cNvPr id="0" name=""/>
        <dsp:cNvSpPr/>
      </dsp:nvSpPr>
      <dsp:spPr>
        <a:xfrm>
          <a:off x="509985" y="66"/>
          <a:ext cx="275428" cy="275428"/>
        </a:xfrm>
        <a:prstGeom prst="circularArrow">
          <a:avLst>
            <a:gd name="adj1" fmla="val 5200"/>
            <a:gd name="adj2" fmla="val 335921"/>
            <a:gd name="adj3" fmla="val 12297811"/>
            <a:gd name="adj4" fmla="val 10770870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075AE4-CE07-40BD-B7F4-566CD7C72D4E}">
      <dsp:nvSpPr>
        <dsp:cNvPr id="0" name=""/>
        <dsp:cNvSpPr/>
      </dsp:nvSpPr>
      <dsp:spPr>
        <a:xfrm>
          <a:off x="539148" y="2195"/>
          <a:ext cx="73451" cy="73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148" y="2195"/>
        <a:ext cx="73451" cy="73451"/>
      </dsp:txXfrm>
    </dsp:sp>
    <dsp:sp modelId="{BB334F01-67BF-4621-8913-748A0112FEE4}">
      <dsp:nvSpPr>
        <dsp:cNvPr id="0" name=""/>
        <dsp:cNvSpPr/>
      </dsp:nvSpPr>
      <dsp:spPr>
        <a:xfrm>
          <a:off x="509985" y="66"/>
          <a:ext cx="275428" cy="275428"/>
        </a:xfrm>
        <a:prstGeom prst="circularArrow">
          <a:avLst>
            <a:gd name="adj1" fmla="val 5200"/>
            <a:gd name="adj2" fmla="val 335921"/>
            <a:gd name="adj3" fmla="val 16865653"/>
            <a:gd name="adj4" fmla="val 15198426"/>
            <a:gd name="adj5" fmla="val 60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28AB3-3193-44ED-8E38-4B64522B9293}">
      <dsp:nvSpPr>
        <dsp:cNvPr id="0" name=""/>
        <dsp:cNvSpPr/>
      </dsp:nvSpPr>
      <dsp:spPr>
        <a:xfrm>
          <a:off x="735212" y="2248"/>
          <a:ext cx="3795443" cy="253896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Сильные стороны: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разнообразие контента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форум для поднятия мотивации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доступ с любого устройства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нейросеть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алгоритмы машинного обучения</a:t>
          </a:r>
        </a:p>
      </dsp:txBody>
      <dsp:txXfrm>
        <a:off x="735212" y="2248"/>
        <a:ext cx="3795443" cy="2538964"/>
      </dsp:txXfrm>
    </dsp:sp>
    <dsp:sp modelId="{DE5B7FA6-7E84-4F82-905C-40A169B3F850}">
      <dsp:nvSpPr>
        <dsp:cNvPr id="0" name=""/>
        <dsp:cNvSpPr/>
      </dsp:nvSpPr>
      <dsp:spPr>
        <a:xfrm>
          <a:off x="4671257" y="416"/>
          <a:ext cx="3468789" cy="2533503"/>
        </a:xfrm>
        <a:prstGeom prst="rect">
          <a:avLst/>
        </a:prstGeom>
        <a:solidFill>
          <a:schemeClr val="accent1">
            <a:shade val="80000"/>
            <a:hueOff val="117217"/>
            <a:satOff val="-186"/>
            <a:lumOff val="8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Возможности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активное вовлечение населения в поддержание здорового образа жизни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объединение потенциальных пользователей (спортсменов) и ключевых партнеров (</a:t>
          </a:r>
          <a:r>
            <a:rPr lang="ru-RU" sz="1600" b="1" kern="1200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спорт.клубы</a:t>
          </a: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 и </a:t>
          </a:r>
          <a:r>
            <a:rPr lang="ru-RU" sz="1600" b="1" kern="1200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пр</a:t>
          </a: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)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расширение функционала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пользовательские вызовы и конкурсы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личностный рост тренеров</a:t>
          </a:r>
        </a:p>
      </dsp:txBody>
      <dsp:txXfrm>
        <a:off x="4671257" y="416"/>
        <a:ext cx="3468789" cy="2533503"/>
      </dsp:txXfrm>
    </dsp:sp>
    <dsp:sp modelId="{9738FE1D-53A2-4442-8223-746B65316DEB}">
      <dsp:nvSpPr>
        <dsp:cNvPr id="0" name=""/>
        <dsp:cNvSpPr/>
      </dsp:nvSpPr>
      <dsp:spPr>
        <a:xfrm>
          <a:off x="727666" y="2652432"/>
          <a:ext cx="3804603" cy="2345051"/>
        </a:xfrm>
        <a:prstGeom prst="rect">
          <a:avLst/>
        </a:prstGeom>
        <a:solidFill>
          <a:schemeClr val="accent1">
            <a:shade val="80000"/>
            <a:hueOff val="234434"/>
            <a:satOff val="-372"/>
            <a:lumOff val="1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Слабые стороны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зависимость от технологий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ограниченность ресурсов на старте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необходимость постоянного обновления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отсутствие клиентской базы на начальном этапе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неизвестность на рынке</a:t>
          </a:r>
        </a:p>
      </dsp:txBody>
      <dsp:txXfrm>
        <a:off x="727666" y="2652432"/>
        <a:ext cx="3804603" cy="2345051"/>
      </dsp:txXfrm>
    </dsp:sp>
    <dsp:sp modelId="{5F078442-795E-4836-A027-B26F0951C6DC}">
      <dsp:nvSpPr>
        <dsp:cNvPr id="0" name=""/>
        <dsp:cNvSpPr/>
      </dsp:nvSpPr>
      <dsp:spPr>
        <a:xfrm>
          <a:off x="4700000" y="2622432"/>
          <a:ext cx="3440017" cy="2399025"/>
        </a:xfrm>
        <a:prstGeom prst="rect">
          <a:avLst/>
        </a:prstGeom>
        <a:solidFill>
          <a:schemeClr val="accent1">
            <a:shade val="80000"/>
            <a:hueOff val="351651"/>
            <a:satOff val="-558"/>
            <a:lumOff val="2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Угрозы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конкуренция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технологические сбои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экономическая нестабильность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зависимость от партнеров или их нехватка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- </a:t>
          </a:r>
          <a:r>
            <a:rPr lang="ru-RU" sz="1600" b="1" kern="1200" dirty="0" err="1">
              <a:solidFill>
                <a:schemeClr val="accent6">
                  <a:lumMod val="50000"/>
                </a:schemeClr>
              </a:solidFill>
              <a:latin typeface="Bahnschrift Condensed" pitchFamily="34" charset="0"/>
            </a:rPr>
            <a:t>киберугрозы</a:t>
          </a:r>
          <a:endParaRPr lang="ru-RU" sz="1600" b="1" kern="1200" dirty="0">
            <a:solidFill>
              <a:schemeClr val="accent6">
                <a:lumMod val="50000"/>
              </a:schemeClr>
            </a:solidFill>
            <a:latin typeface="Bahnschrift Condensed" pitchFamily="34" charset="0"/>
          </a:endParaRPr>
        </a:p>
      </dsp:txBody>
      <dsp:txXfrm>
        <a:off x="4700000" y="2622432"/>
        <a:ext cx="3440017" cy="2399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0.17466</cdr:x>
      <cdr:y>0.09399</cdr:y>
    </cdr:from>
    <cdr:to>
      <cdr:x>0.34416</cdr:x>
      <cdr:y>0.36647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65049" y="384810"/>
          <a:ext cx="2004031" cy="1115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>
            <a:lnSpc>
              <a:spcPct val="150000"/>
            </a:lnSpc>
          </a:pPr>
          <a:r>
            <a:rPr lang="ru-RU" sz="1600" dirty="0">
              <a:latin typeface="Bahnschrift SemiBold SemiConden" pitchFamily="34" charset="0"/>
            </a:rPr>
            <a:t>ВЫХОД 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ru-RU" sz="1600" dirty="0">
              <a:latin typeface="Bahnschrift SemiBold SemiConden" pitchFamily="34" charset="0"/>
            </a:rPr>
            <a:t>НА ОКУПАЕМОСТЬ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ru-RU" dirty="0">
              <a:solidFill>
                <a:srgbClr val="0070C0"/>
              </a:solidFill>
              <a:latin typeface="Bahnschrift SemiBold SemiConden" pitchFamily="34" charset="0"/>
            </a:rPr>
            <a:t>1 ГОД 3 МЕСЯЦА</a:t>
          </a:r>
          <a:endParaRPr lang="ru-RU" sz="1100" dirty="0">
            <a:solidFill>
              <a:srgbClr val="0070C0"/>
            </a:solidFill>
            <a:latin typeface="Bahnschrift SemiBold SemiConden" pitchFamily="34" charset="0"/>
          </a:endParaRPr>
        </a:p>
      </cdr:txBody>
    </cdr:sp>
  </cdr:relSizeAnchor>
  <cdr:relSizeAnchor xmlns:cdr="http://schemas.openxmlformats.org/drawingml/2006/chartDrawing">
    <cdr:from>
      <cdr:x>0.46919</cdr:x>
      <cdr:y>0.02574</cdr:y>
    </cdr:from>
    <cdr:to>
      <cdr:x>0.60583</cdr:x>
      <cdr:y>0.44687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47360" y="105404"/>
          <a:ext cx="1615440" cy="1724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spcBef>
              <a:spcPts val="600"/>
            </a:spcBef>
          </a:pPr>
          <a:endParaRPr lang="ru-RU" sz="2000" dirty="0">
            <a:latin typeface="Bahnschrift Condensed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8D32CE2-6C64-40A5-9DAB-DD3946A43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20569BD-8C5B-4110-9E60-C359DDF5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733319-4E1B-4F94-A9CB-22FC9A6DC6BE}" type="datetime1">
              <a:rPr lang="ru-RU" smtClean="0"/>
              <a:t>09.12.2024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4C05E23-8F29-4628-B4F0-7CBCB7658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33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4C8470-F9D1-4B41-99D5-690FD7E347AB}" type="datetime1">
              <a:rPr lang="ru-RU" noProof="0" smtClean="0"/>
              <a:t>09.12.2024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4F1A11-BB96-443E-B274-982C61AA7E0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2896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F4F1A11-BB96-443E-B274-982C61AA7E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0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93029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9776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9776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6582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416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56C2E115-5267-49A0-A702-59745AC649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1" name="Текст 8">
            <a:extLst>
              <a:ext uri="{FF2B5EF4-FFF2-40B4-BE49-F238E27FC236}">
                <a16:creationId xmlns="" xmlns:a16="http://schemas.microsoft.com/office/drawing/2014/main" id="{04479580-C1B1-4B70-875C-70152944F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4355" y="4687178"/>
            <a:ext cx="159851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1323CA5D-7F88-4E2C-B2E1-D03E010724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0172" y="17266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FDFF095-F8DE-447E-A83F-BD55BD03BE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3189" y="71740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S</a:t>
            </a:r>
          </a:p>
        </p:txBody>
      </p:sp>
      <p:sp>
        <p:nvSpPr>
          <p:cNvPr id="20" name="Текст 8">
            <a:extLst>
              <a:ext uri="{FF2B5EF4-FFF2-40B4-BE49-F238E27FC236}">
                <a16:creationId xmlns="" xmlns:a16="http://schemas.microsoft.com/office/drawing/2014/main" id="{FA2755C1-A0B6-448A-BE5D-4B492BB7BB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693" y="285863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7F3357-BDC3-43CE-89C0-05F5AB9733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3216" y="3667946"/>
            <a:ext cx="9285382" cy="1277857"/>
          </a:xfrm>
        </p:spPr>
        <p:txBody>
          <a:bodyPr rtlCol="0" anchor="ctr"/>
          <a:lstStyle>
            <a:lvl1pPr algn="l">
              <a:defRPr sz="6000" cap="all" baseline="0"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0EFD7F6-12F1-44A8-B26F-82773993F1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70418" y="5325276"/>
            <a:ext cx="3677297" cy="682094"/>
          </a:xfrm>
        </p:spPr>
        <p:txBody>
          <a:bodyPr rtlCol="0" anchor="ctr"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BE5B50AA-4BAC-4997-B444-E281DECD0DB4}"/>
              </a:ext>
            </a:extLst>
          </p:cNvPr>
          <p:cNvCxnSpPr>
            <a:cxnSpLocks/>
          </p:cNvCxnSpPr>
          <p:nvPr userDrawn="1"/>
        </p:nvCxnSpPr>
        <p:spPr>
          <a:xfrm>
            <a:off x="4579559" y="5744231"/>
            <a:ext cx="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B2DEC412-0EF3-4D93-AF25-A2D2F5A5093A}"/>
              </a:ext>
            </a:extLst>
          </p:cNvPr>
          <p:cNvCxnSpPr>
            <a:cxnSpLocks/>
          </p:cNvCxnSpPr>
          <p:nvPr userDrawn="1"/>
        </p:nvCxnSpPr>
        <p:spPr>
          <a:xfrm>
            <a:off x="2536371" y="2017985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1C2836A9-D1F4-4562-B95F-B7BF8F4713B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428" y="5655432"/>
            <a:ext cx="331888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3612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15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4A9869E4-27A3-4A22-92EA-ECD5099EC492}"/>
              </a:ext>
            </a:extLst>
          </p:cNvPr>
          <p:cNvSpPr/>
          <p:nvPr userDrawn="1"/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  <a:gd name="connsiteX17" fmla="*/ 1341004 w 6175114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lnTo>
                  <a:pt x="1341004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78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3583479E-F517-4F8A-9382-5B73D75104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=""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4186" y="2903538"/>
            <a:ext cx="3104198" cy="345475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=""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141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=""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894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=""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2223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=""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9601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=""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0305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15">
            <a:extLst>
              <a:ext uri="{FF2B5EF4-FFF2-40B4-BE49-F238E27FC236}">
                <a16:creationId xmlns="" xmlns:a16="http://schemas.microsoft.com/office/drawing/2014/main" id="{6CB12E29-CEAA-4595-B65C-5BE0B527CD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3811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="" xmlns:a16="http://schemas.microsoft.com/office/drawing/2014/main" id="{9A5A9E4A-8FA1-4B1A-86F3-162A0ED25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3766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="" xmlns:a16="http://schemas.microsoft.com/office/drawing/2014/main" id="{1656AF90-4012-4B9E-81A7-2796EE40A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41519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="" xmlns:a16="http://schemas.microsoft.com/office/drawing/2014/main" id="{E34BCA93-D058-4D61-BAE5-2671E15723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1848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="" xmlns:a16="http://schemas.microsoft.com/office/drawing/2014/main" id="{0BE8C5BE-9959-40C7-83C2-546EBFBC14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49226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5FC20880-2D17-4854-A424-DED10A8A8D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49930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00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=""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0921" y="2145859"/>
            <a:ext cx="5042568" cy="345473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=""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922" y="2491335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142" y="419184"/>
            <a:ext cx="2362200" cy="1110286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=""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0921" y="3198051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=""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50922" y="3543527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=""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921" y="5302434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50922" y="5647910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="" xmlns:a16="http://schemas.microsoft.com/office/drawing/2014/main" id="{AE158F00-CB9F-4C14-B6F0-47E4F70191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50921" y="4250243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="" xmlns:a16="http://schemas.microsoft.com/office/drawing/2014/main" id="{07878182-5985-41C8-B69F-9DB9EC1313F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922" y="4595719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CF8873A5-9160-4B79-B9CB-CBE583030B0E}"/>
              </a:ext>
            </a:extLst>
          </p:cNvPr>
          <p:cNvCxnSpPr>
            <a:cxnSpLocks/>
          </p:cNvCxnSpPr>
          <p:nvPr userDrawn="1"/>
        </p:nvCxnSpPr>
        <p:spPr>
          <a:xfrm>
            <a:off x="3766456" y="-16561"/>
            <a:ext cx="0" cy="687456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E4D9D5EA-266D-4541-BA3F-22BC31AAB6AA}"/>
              </a:ext>
            </a:extLst>
          </p:cNvPr>
          <p:cNvCxnSpPr/>
          <p:nvPr userDrawn="1"/>
        </p:nvCxnSpPr>
        <p:spPr>
          <a:xfrm>
            <a:off x="-1" y="1676400"/>
            <a:ext cx="1219199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88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=""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" y="0"/>
            <a:ext cx="6694955" cy="685800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4955" h="6858000">
                <a:moveTo>
                  <a:pt x="0" y="0"/>
                </a:moveTo>
                <a:lnTo>
                  <a:pt x="6694955" y="0"/>
                </a:lnTo>
                <a:lnTo>
                  <a:pt x="2589160" y="6857732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=""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=""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=""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=""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=""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4273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="" xmlns:a16="http://schemas.microsoft.com/office/drawing/2014/main" id="{F5EB3F05-D570-4C10-88F4-F6BC15CF1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-12700"/>
            <a:ext cx="7080595" cy="6870700"/>
          </a:xfrm>
          <a:custGeom>
            <a:avLst/>
            <a:gdLst>
              <a:gd name="connsiteX0" fmla="*/ 0 w 7080595"/>
              <a:gd name="connsiteY0" fmla="*/ 0 h 6870700"/>
              <a:gd name="connsiteX1" fmla="*/ 7080595 w 7080595"/>
              <a:gd name="connsiteY1" fmla="*/ 0 h 6870700"/>
              <a:gd name="connsiteX2" fmla="*/ 7080595 w 7080595"/>
              <a:gd name="connsiteY2" fmla="*/ 1883211 h 6870700"/>
              <a:gd name="connsiteX3" fmla="*/ 4515477 w 7080595"/>
              <a:gd name="connsiteY3" fmla="*/ 1883211 h 6870700"/>
              <a:gd name="connsiteX4" fmla="*/ 4515477 w 7080595"/>
              <a:gd name="connsiteY4" fmla="*/ 6870700 h 6870700"/>
              <a:gd name="connsiteX5" fmla="*/ 2269215 w 7080595"/>
              <a:gd name="connsiteY5" fmla="*/ 6870700 h 6870700"/>
              <a:gd name="connsiteX6" fmla="*/ 2269215 w 7080595"/>
              <a:gd name="connsiteY6" fmla="*/ 1883211 h 6870700"/>
              <a:gd name="connsiteX7" fmla="*/ 0 w 7080595"/>
              <a:gd name="connsiteY7" fmla="*/ 1883211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0595" h="6870700">
                <a:moveTo>
                  <a:pt x="0" y="0"/>
                </a:moveTo>
                <a:lnTo>
                  <a:pt x="7080595" y="0"/>
                </a:lnTo>
                <a:lnTo>
                  <a:pt x="7080595" y="1883211"/>
                </a:lnTo>
                <a:lnTo>
                  <a:pt x="4515477" y="1883211"/>
                </a:lnTo>
                <a:lnTo>
                  <a:pt x="4515477" y="6870700"/>
                </a:lnTo>
                <a:lnTo>
                  <a:pt x="2269215" y="6870700"/>
                </a:lnTo>
                <a:lnTo>
                  <a:pt x="2269215" y="1883211"/>
                </a:lnTo>
                <a:lnTo>
                  <a:pt x="0" y="188321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FFEA6F9E-1C21-4644-8E2A-AD5673EEA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3799" y="2318657"/>
            <a:ext cx="4203247" cy="1440996"/>
          </a:xfrm>
        </p:spPr>
        <p:txBody>
          <a:bodyPr lIns="0" rtlCol="0" anchor="b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7C1D1C8A-E829-4284-AB95-2DD0C7BAA4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43799" y="4147457"/>
            <a:ext cx="4203247" cy="153216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2CC539CF-E024-420D-BFED-5F2212DA8CE3}"/>
              </a:ext>
            </a:extLst>
          </p:cNvPr>
          <p:cNvCxnSpPr>
            <a:cxnSpLocks/>
          </p:cNvCxnSpPr>
          <p:nvPr userDrawn="1"/>
        </p:nvCxnSpPr>
        <p:spPr>
          <a:xfrm>
            <a:off x="-1" y="4376058"/>
            <a:ext cx="7053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0973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AA5404BE-7C49-4381-8FC0-95A496CFB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9B922914-E333-400C-A083-27A44BE79C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0085" y="4546575"/>
            <a:ext cx="1500624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="" xmlns:a16="http://schemas.microsoft.com/office/drawing/2014/main" id="{486A9052-3614-4622-A421-1D20E5B311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77374" y="275039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0F3ADE3E-3D48-4C5D-9FE4-2D7A26315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380" y="903514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S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="" xmlns:a16="http://schemas.microsoft.com/office/drawing/2014/main" id="{9B49215A-DBBC-4C0F-A6A8-DFB2D54643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77374" y="8970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8BB770-F6A6-44A3-BCE1-BCCCC1E81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6143" y="5201920"/>
            <a:ext cx="5747657" cy="992505"/>
          </a:xfrm>
        </p:spPr>
        <p:txBody>
          <a:bodyPr rtlCol="0" anchor="ctr">
            <a:normAutofit/>
          </a:bodyPr>
          <a:lstStyle>
            <a:lvl1pPr>
              <a:defRPr sz="4800" cap="all" baseline="0"/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Графический объект 8">
            <a:extLst>
              <a:ext uri="{FF2B5EF4-FFF2-40B4-BE49-F238E27FC236}">
                <a16:creationId xmlns="" xmlns:a16="http://schemas.microsoft.com/office/drawing/2014/main" id="{A6A04B8C-D941-483E-B669-7436C535CE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2"/>
            <a:ext cx="922101" cy="244589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8">
            <a:extLst>
              <a:ext uri="{FF2B5EF4-FFF2-40B4-BE49-F238E27FC236}">
                <a16:creationId xmlns="" xmlns:a16="http://schemas.microsoft.com/office/drawing/2014/main" id="{7A6DC6C6-E9EB-405C-A68E-EE8EEBBCA3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5311" y="1857400"/>
            <a:ext cx="691575" cy="8866"/>
          </a:xfrm>
          <a:custGeom>
            <a:avLst/>
            <a:gdLst>
              <a:gd name="connsiteX0" fmla="*/ 691576 w 691575"/>
              <a:gd name="connsiteY0" fmla="*/ 0 h 8866"/>
              <a:gd name="connsiteX1" fmla="*/ 0 w 691575"/>
              <a:gd name="connsiteY1" fmla="*/ 0 h 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1575" h="8866">
                <a:moveTo>
                  <a:pt x="691576" y="0"/>
                </a:moveTo>
                <a:lnTo>
                  <a:pt x="0" y="0"/>
                </a:lnTo>
              </a:path>
            </a:pathLst>
          </a:custGeom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Графический объект 8">
            <a:extLst>
              <a:ext uri="{FF2B5EF4-FFF2-40B4-BE49-F238E27FC236}">
                <a16:creationId xmlns="" xmlns:a16="http://schemas.microsoft.com/office/drawing/2014/main" id="{028B5C16-2909-487D-BE4D-A794F3BA7A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1"/>
            <a:ext cx="922101" cy="257362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441634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72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  <p15:guide id="3" orient="horz" pos="271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29EDF1B-BFF2-495C-B3B8-4EE6F48140F0}"/>
              </a:ext>
            </a:extLst>
          </p:cNvPr>
          <p:cNvSpPr/>
          <p:nvPr userDrawn="1"/>
        </p:nvSpPr>
        <p:spPr>
          <a:xfrm>
            <a:off x="8412200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29F2809-C0D4-4624-9BF4-7A5A02FC6504}"/>
              </a:ext>
            </a:extLst>
          </p:cNvPr>
          <p:cNvSpPr/>
          <p:nvPr userDrawn="1"/>
        </p:nvSpPr>
        <p:spPr>
          <a:xfrm>
            <a:off x="1034142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A38AFF1-A7FF-4F75-9E57-C1827806B34E}"/>
              </a:ext>
            </a:extLst>
          </p:cNvPr>
          <p:cNvSpPr/>
          <p:nvPr userDrawn="1"/>
        </p:nvSpPr>
        <p:spPr>
          <a:xfrm>
            <a:off x="4706975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4142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=""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142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AA3FE14-6E13-47C9-A512-83A96F3D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2D83A9ED-5F19-4646-ADCE-C829C97154DC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187F4BE-3AD3-4857-B0A9-A9285E52D8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06975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2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="" xmlns:a16="http://schemas.microsoft.com/office/drawing/2014/main" id="{5F81158B-DA52-484D-8105-92B77E4DC4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06975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="" xmlns:a16="http://schemas.microsoft.com/office/drawing/2014/main" id="{9AFDDE4E-007E-431B-937C-1B26959515F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12200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3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="" xmlns:a16="http://schemas.microsoft.com/office/drawing/2014/main" id="{3B096111-A95B-402E-B431-43D852C9E2A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412200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8" name="Дата 2">
            <a:extLst>
              <a:ext uri="{FF2B5EF4-FFF2-40B4-BE49-F238E27FC236}">
                <a16:creationId xmlns="" xmlns:a16="http://schemas.microsoft.com/office/drawing/2014/main" id="{7EDA1598-95B9-4907-B9B9-46A0B9ACC8D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19" name="Нижний колонтитул 3">
            <a:extLst>
              <a:ext uri="{FF2B5EF4-FFF2-40B4-BE49-F238E27FC236}">
                <a16:creationId xmlns="" xmlns:a16="http://schemas.microsoft.com/office/drawing/2014/main" id="{63AF9C34-CC92-4EDC-9D5F-1FABCEB8740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0" name="Номер слайда 4">
            <a:extLst>
              <a:ext uri="{FF2B5EF4-FFF2-40B4-BE49-F238E27FC236}">
                <a16:creationId xmlns="" xmlns:a16="http://schemas.microsoft.com/office/drawing/2014/main" id="{EAEA54FD-376F-4285-9684-F9DFDE0B47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036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="" xmlns:a16="http://schemas.microsoft.com/office/drawing/2014/main" id="{1FBFD526-F385-422D-A7A7-BCE72D8141B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3"/>
            <a:ext cx="5288281" cy="6857999"/>
          </a:xfrm>
          <a:custGeom>
            <a:avLst/>
            <a:gdLst>
              <a:gd name="connsiteX0" fmla="*/ 0 w 5288281"/>
              <a:gd name="connsiteY0" fmla="*/ 0 h 6857999"/>
              <a:gd name="connsiteX1" fmla="*/ 1707378 w 5288281"/>
              <a:gd name="connsiteY1" fmla="*/ 0 h 6857999"/>
              <a:gd name="connsiteX2" fmla="*/ 1707378 w 5288281"/>
              <a:gd name="connsiteY2" fmla="*/ 1511096 h 6857999"/>
              <a:gd name="connsiteX3" fmla="*/ 5288281 w 5288281"/>
              <a:gd name="connsiteY3" fmla="*/ 1511096 h 6857999"/>
              <a:gd name="connsiteX4" fmla="*/ 5288281 w 5288281"/>
              <a:gd name="connsiteY4" fmla="*/ 3253159 h 6857999"/>
              <a:gd name="connsiteX5" fmla="*/ 1707378 w 5288281"/>
              <a:gd name="connsiteY5" fmla="*/ 3253159 h 6857999"/>
              <a:gd name="connsiteX6" fmla="*/ 1707378 w 5288281"/>
              <a:gd name="connsiteY6" fmla="*/ 5115860 h 6857999"/>
              <a:gd name="connsiteX7" fmla="*/ 5272034 w 5288281"/>
              <a:gd name="connsiteY7" fmla="*/ 5115860 h 6857999"/>
              <a:gd name="connsiteX8" fmla="*/ 5272034 w 5288281"/>
              <a:gd name="connsiteY8" fmla="*/ 6857999 h 6857999"/>
              <a:gd name="connsiteX9" fmla="*/ 0 w 5288281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8281" h="6857999">
                <a:moveTo>
                  <a:pt x="0" y="0"/>
                </a:moveTo>
                <a:lnTo>
                  <a:pt x="1707378" y="0"/>
                </a:lnTo>
                <a:lnTo>
                  <a:pt x="1707378" y="1511096"/>
                </a:lnTo>
                <a:lnTo>
                  <a:pt x="5288281" y="1511096"/>
                </a:lnTo>
                <a:lnTo>
                  <a:pt x="5288281" y="3253159"/>
                </a:lnTo>
                <a:lnTo>
                  <a:pt x="1707378" y="3253159"/>
                </a:lnTo>
                <a:lnTo>
                  <a:pt x="1707378" y="5115860"/>
                </a:lnTo>
                <a:lnTo>
                  <a:pt x="5272034" y="5115860"/>
                </a:lnTo>
                <a:lnTo>
                  <a:pt x="5272034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1" name="Заголовок 1">
            <a:extLst>
              <a:ext uri="{FF2B5EF4-FFF2-40B4-BE49-F238E27FC236}">
                <a16:creationId xmlns="" xmlns:a16="http://schemas.microsoft.com/office/drawing/2014/main" id="{B2DB8B03-EE62-48FF-8583-59DFBBE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0" y="1419438"/>
            <a:ext cx="4450080" cy="924808"/>
          </a:xfrm>
        </p:spPr>
        <p:txBody>
          <a:bodyPr lIns="0" rtlCol="0" anchor="t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="" xmlns:a16="http://schemas.microsoft.com/office/drawing/2014/main" id="{EAF98237-032C-4FA5-B76D-C29FB5F6FF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66082" y="3009550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="" xmlns:a16="http://schemas.microsoft.com/office/drawing/2014/main" id="{44353DAE-0553-4AB4-8929-C4F0C1424E1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66082" y="4017086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9651CB4B-B007-4E99-9371-20279E8FF7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66082" y="4957948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="" xmlns:a16="http://schemas.microsoft.com/office/drawing/2014/main" id="{C0437717-0C1B-4589-AEF7-D8E934F411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03720" y="2816574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="" xmlns:a16="http://schemas.microsoft.com/office/drawing/2014/main" id="{BE01B6B4-5A67-4429-A312-A531EC3BF4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03720" y="3805802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1673722D-82CF-4D94-9D83-D95A8DE5A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03721" y="4795030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="" xmlns:a16="http://schemas.microsoft.com/office/drawing/2014/main" id="{05767D4F-E20C-4F37-B411-A7F221B6A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29106" y="3074238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8">
            <a:extLst>
              <a:ext uri="{FF2B5EF4-FFF2-40B4-BE49-F238E27FC236}">
                <a16:creationId xmlns="" xmlns:a16="http://schemas.microsoft.com/office/drawing/2014/main" id="{BB90A96A-A614-41C0-9759-F6C15AE6806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9106" y="4074889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="" xmlns:a16="http://schemas.microsoft.com/office/drawing/2014/main" id="{983AE7FC-57B1-4AB3-8EAA-A85904DBBE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29106" y="5016921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="" xmlns:a16="http://schemas.microsoft.com/office/drawing/2014/main" id="{8AECD175-60EB-459F-BA4C-8E4DE7BC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="" xmlns:a16="http://schemas.microsoft.com/office/drawing/2014/main" id="{2180FF4C-4A98-4E30-B414-026CEECA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7" name="Номер слайда 7">
            <a:extLst>
              <a:ext uri="{FF2B5EF4-FFF2-40B4-BE49-F238E27FC236}">
                <a16:creationId xmlns="" xmlns:a16="http://schemas.microsoft.com/office/drawing/2014/main" id="{9498BBC0-E864-44E0-8C60-D13DC062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12908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39003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7500" y="6356350"/>
            <a:ext cx="8763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E0011F19-A2C9-4F67-A7F1-592B85FF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C7C8CFDC-095C-4312-A01D-7430D1FEAA6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2545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DE385DE-9334-4CED-AD7E-F63A320B0512}"/>
              </a:ext>
            </a:extLst>
          </p:cNvPr>
          <p:cNvSpPr/>
          <p:nvPr userDrawn="1"/>
        </p:nvSpPr>
        <p:spPr>
          <a:xfrm>
            <a:off x="0" y="2324100"/>
            <a:ext cx="12192000" cy="63341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211839B3-0E6A-4750-8862-3A55B0FEF98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1" y="2413000"/>
            <a:ext cx="4114795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E72DA832-BD58-447B-A20E-EA3A7F4EAFF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239003" y="2413000"/>
            <a:ext cx="4114797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Нижний колонтитул 7">
            <a:extLst>
              <a:ext uri="{FF2B5EF4-FFF2-40B4-BE49-F238E27FC236}">
                <a16:creationId xmlns="" xmlns:a16="http://schemas.microsoft.com/office/drawing/2014/main" id="{64EBCEB5-BD23-4BD0-BB31-DF6A631D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2" y="6356350"/>
            <a:ext cx="3038469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4844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штаб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=""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7335" y="182200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=""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7335" y="216748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=""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80795" y="333998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=""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80795" y="368546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=""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1710" y="485796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1710" y="520344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 стрелкой 6">
            <a:extLst>
              <a:ext uri="{FF2B5EF4-FFF2-40B4-BE49-F238E27FC236}">
                <a16:creationId xmlns="" xmlns:a16="http://schemas.microsoft.com/office/drawing/2014/main" id="{274844B5-3E4A-4209-AD6C-31EB9B57D62E}"/>
              </a:ext>
            </a:extLst>
          </p:cNvPr>
          <p:cNvCxnSpPr>
            <a:cxnSpLocks/>
          </p:cNvCxnSpPr>
          <p:nvPr userDrawn="1"/>
        </p:nvCxnSpPr>
        <p:spPr>
          <a:xfrm flipV="1">
            <a:off x="4369950" y="805543"/>
            <a:ext cx="3648352" cy="6052189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519057B-4248-4880-A89E-5DCBBB15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6011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DB7A5A-4225-417D-92C6-1C9A16E3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B9BA8EE-BF3B-4E61-9241-4BC605B3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340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611C53D-85FC-41D8-9A69-F4734072C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4142" y="2046288"/>
            <a:ext cx="554445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17446CE-03E2-409B-B8EF-7C188C1E68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34142" y="3162300"/>
            <a:ext cx="5544458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0F4FC59-2ADF-4A3F-BBF9-07FF022209A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240588" y="2046288"/>
            <a:ext cx="41148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47F889E-7C42-4396-AEE8-7B337AFAF1E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240588" y="3162300"/>
            <a:ext cx="4114800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533D57D1-26E8-4CE2-AAA6-482AA55F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C24918E-7FEA-4406-B5C4-9CA22363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015B8D0-7EB3-42DC-AD4D-51B34268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F7DCBA-487E-4B33-BB90-0DADF952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5679E440-088D-4C5E-AE96-53292A60A147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51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142" y="1850572"/>
            <a:ext cx="10134601" cy="409302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6206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C7B19AA7-3B63-43B8-BE54-6F7F01B262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4817" y="2233881"/>
            <a:ext cx="3387182" cy="239023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21" name="Рисунок 20">
            <a:extLst>
              <a:ext uri="{FF2B5EF4-FFF2-40B4-BE49-F238E27FC236}">
                <a16:creationId xmlns="" xmlns:a16="http://schemas.microsoft.com/office/drawing/2014/main" id="{1B55057A-5AE4-4EAE-8E1E-189462BF31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0016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A4433358-37F4-4631-87BD-71A4E90A4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5215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A663A4BE-7DD2-4FAC-B36C-6A1DAB074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33881"/>
            <a:ext cx="3378263" cy="2390238"/>
          </a:xfrm>
          <a:custGeom>
            <a:avLst/>
            <a:gdLst>
              <a:gd name="connsiteX0" fmla="*/ 0 w 3378263"/>
              <a:gd name="connsiteY0" fmla="*/ 0 h 2390238"/>
              <a:gd name="connsiteX1" fmla="*/ 3378263 w 3378263"/>
              <a:gd name="connsiteY1" fmla="*/ 0 h 2390238"/>
              <a:gd name="connsiteX2" fmla="*/ 2345020 w 3378263"/>
              <a:gd name="connsiteY2" fmla="*/ 2390238 h 2390238"/>
              <a:gd name="connsiteX3" fmla="*/ 0 w 3378263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63" h="2390238">
                <a:moveTo>
                  <a:pt x="0" y="0"/>
                </a:moveTo>
                <a:lnTo>
                  <a:pt x="3378263" y="0"/>
                </a:lnTo>
                <a:lnTo>
                  <a:pt x="2345020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="" xmlns:a16="http://schemas.microsoft.com/office/drawing/2014/main" id="{CEC8B31E-90EA-47DA-88C8-7210550FEC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54933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="" xmlns:a16="http://schemas.microsoft.com/office/drawing/2014/main" id="{0B29C3B6-1467-4DB9-A2AE-6C8254889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932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=""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476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=""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475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="" xmlns:a16="http://schemas.microsoft.com/office/drawing/2014/main" id="{FE6695F4-4900-48B5-9D68-486774B8D7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7835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="" xmlns:a16="http://schemas.microsoft.com/office/drawing/2014/main" id="{FF214FA8-F7B7-40D8-A97C-52E0B0BDE1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7834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="" xmlns:a16="http://schemas.microsoft.com/office/drawing/2014/main" id="{56B0AF9E-C16A-4170-A149-1E47AC0D81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181" y="5057897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="" xmlns:a16="http://schemas.microsoft.com/office/drawing/2014/main" id="{B1CB5369-F6CE-41B6-ACE8-9FA5781CB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180" y="5403373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41151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Рисунок 65">
            <a:extLst>
              <a:ext uri="{FF2B5EF4-FFF2-40B4-BE49-F238E27FC236}">
                <a16:creationId xmlns="" xmlns:a16="http://schemas.microsoft.com/office/drawing/2014/main" id="{88E0AC7A-AA85-427E-8B83-AEEF229EDA4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383802" y="3121794"/>
            <a:ext cx="1808198" cy="1097726"/>
          </a:xfrm>
          <a:custGeom>
            <a:avLst/>
            <a:gdLst>
              <a:gd name="connsiteX0" fmla="*/ 474569 w 1808198"/>
              <a:gd name="connsiteY0" fmla="*/ 0 h 1097726"/>
              <a:gd name="connsiteX1" fmla="*/ 1799279 w 1808198"/>
              <a:gd name="connsiteY1" fmla="*/ 0 h 1097726"/>
              <a:gd name="connsiteX2" fmla="*/ 1808198 w 1808198"/>
              <a:gd name="connsiteY2" fmla="*/ 1097726 h 1097726"/>
              <a:gd name="connsiteX3" fmla="*/ 0 w 1808198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198" h="1097726">
                <a:moveTo>
                  <a:pt x="474569" y="0"/>
                </a:moveTo>
                <a:lnTo>
                  <a:pt x="1799279" y="0"/>
                </a:lnTo>
                <a:lnTo>
                  <a:pt x="18081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3" name="Рисунок 62">
            <a:extLst>
              <a:ext uri="{FF2B5EF4-FFF2-40B4-BE49-F238E27FC236}">
                <a16:creationId xmlns="" xmlns:a16="http://schemas.microsoft.com/office/drawing/2014/main" id="{E6437AD1-FE22-40AE-8BB8-8B8B9C5770F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00427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0" name="Рисунок 59">
            <a:extLst>
              <a:ext uri="{FF2B5EF4-FFF2-40B4-BE49-F238E27FC236}">
                <a16:creationId xmlns="" xmlns:a16="http://schemas.microsoft.com/office/drawing/2014/main" id="{97978D8E-FCD0-4E7C-BD0B-F2F47BA1B2D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416963" y="3121794"/>
            <a:ext cx="1799279" cy="1097726"/>
          </a:xfrm>
          <a:custGeom>
            <a:avLst/>
            <a:gdLst>
              <a:gd name="connsiteX0" fmla="*/ 474570 w 1799279"/>
              <a:gd name="connsiteY0" fmla="*/ 0 h 1097726"/>
              <a:gd name="connsiteX1" fmla="*/ 1799279 w 1799279"/>
              <a:gd name="connsiteY1" fmla="*/ 0 h 1097726"/>
              <a:gd name="connsiteX2" fmla="*/ 132479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70" y="0"/>
                </a:moveTo>
                <a:lnTo>
                  <a:pt x="1799279" y="0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="" xmlns:a16="http://schemas.microsoft.com/office/drawing/2014/main" id="{83197EDA-7F24-4C0A-B859-34173E066FC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933589" y="3121794"/>
            <a:ext cx="1799125" cy="1097726"/>
          </a:xfrm>
          <a:custGeom>
            <a:avLst/>
            <a:gdLst>
              <a:gd name="connsiteX0" fmla="*/ 474570 w 1799125"/>
              <a:gd name="connsiteY0" fmla="*/ 0 h 1097726"/>
              <a:gd name="connsiteX1" fmla="*/ 1799125 w 1799125"/>
              <a:gd name="connsiteY1" fmla="*/ 0 h 1097726"/>
              <a:gd name="connsiteX2" fmla="*/ 1799125 w 1799125"/>
              <a:gd name="connsiteY2" fmla="*/ 356 h 1097726"/>
              <a:gd name="connsiteX3" fmla="*/ 1324799 w 1799125"/>
              <a:gd name="connsiteY3" fmla="*/ 1097726 h 1097726"/>
              <a:gd name="connsiteX4" fmla="*/ 0 w 1799125"/>
              <a:gd name="connsiteY4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125" h="1097726">
                <a:moveTo>
                  <a:pt x="474570" y="0"/>
                </a:moveTo>
                <a:lnTo>
                  <a:pt x="1799125" y="0"/>
                </a:lnTo>
                <a:lnTo>
                  <a:pt x="1799125" y="356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2" name="Рисунок 51">
            <a:extLst>
              <a:ext uri="{FF2B5EF4-FFF2-40B4-BE49-F238E27FC236}">
                <a16:creationId xmlns="" xmlns:a16="http://schemas.microsoft.com/office/drawing/2014/main" id="{D5CFC424-FDBC-4BD5-B5FB-E2C7B5DE600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50214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9" name="Рисунок 48">
            <a:extLst>
              <a:ext uri="{FF2B5EF4-FFF2-40B4-BE49-F238E27FC236}">
                <a16:creationId xmlns="" xmlns:a16="http://schemas.microsoft.com/office/drawing/2014/main" id="{B2475369-85E0-474D-9454-6911B2BB54D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6838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6" name="Рисунок 45">
            <a:extLst>
              <a:ext uri="{FF2B5EF4-FFF2-40B4-BE49-F238E27FC236}">
                <a16:creationId xmlns="" xmlns:a16="http://schemas.microsoft.com/office/drawing/2014/main" id="{9231E13B-CD8C-48FC-A6DB-E87F08B462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83375" y="3121794"/>
            <a:ext cx="1799279" cy="1097726"/>
          </a:xfrm>
          <a:custGeom>
            <a:avLst/>
            <a:gdLst>
              <a:gd name="connsiteX0" fmla="*/ 474569 w 1799279"/>
              <a:gd name="connsiteY0" fmla="*/ 0 h 1097726"/>
              <a:gd name="connsiteX1" fmla="*/ 1799279 w 1799279"/>
              <a:gd name="connsiteY1" fmla="*/ 0 h 1097726"/>
              <a:gd name="connsiteX2" fmla="*/ 1324798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69" y="0"/>
                </a:moveTo>
                <a:lnTo>
                  <a:pt x="1799279" y="0"/>
                </a:lnTo>
                <a:lnTo>
                  <a:pt x="13247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3" name="Рисунок 42">
            <a:extLst>
              <a:ext uri="{FF2B5EF4-FFF2-40B4-BE49-F238E27FC236}">
                <a16:creationId xmlns="" xmlns:a16="http://schemas.microsoft.com/office/drawing/2014/main" id="{9A7D62AC-CCFA-44C3-98ED-F750B562B96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" y="3121794"/>
            <a:ext cx="1799279" cy="1097726"/>
          </a:xfrm>
          <a:custGeom>
            <a:avLst/>
            <a:gdLst>
              <a:gd name="connsiteX0" fmla="*/ 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=""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2325820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=""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9" y="2586626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7" name="Текст 15">
            <a:extLst>
              <a:ext uri="{FF2B5EF4-FFF2-40B4-BE49-F238E27FC236}">
                <a16:creationId xmlns="" xmlns:a16="http://schemas.microsoft.com/office/drawing/2014/main" id="{F3625817-ADC5-402C-BF70-E72E180EA94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29000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68" name="Текст 18">
            <a:extLst>
              <a:ext uri="{FF2B5EF4-FFF2-40B4-BE49-F238E27FC236}">
                <a16:creationId xmlns="" xmlns:a16="http://schemas.microsoft.com/office/drawing/2014/main" id="{1CD742BF-928E-4F96-A707-0762F7415A8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29005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9" name="Текст 15">
            <a:extLst>
              <a:ext uri="{FF2B5EF4-FFF2-40B4-BE49-F238E27FC236}">
                <a16:creationId xmlns="" xmlns:a16="http://schemas.microsoft.com/office/drawing/2014/main" id="{F63CF451-68B6-4006-B393-3926AD5577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95597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0" name="Текст 18">
            <a:extLst>
              <a:ext uri="{FF2B5EF4-FFF2-40B4-BE49-F238E27FC236}">
                <a16:creationId xmlns="" xmlns:a16="http://schemas.microsoft.com/office/drawing/2014/main" id="{0812886F-184C-40A8-A729-8B4B492687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95602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1" name="Текст 15">
            <a:extLst>
              <a:ext uri="{FF2B5EF4-FFF2-40B4-BE49-F238E27FC236}">
                <a16:creationId xmlns="" xmlns:a16="http://schemas.microsoft.com/office/drawing/2014/main" id="{227745AB-F0A1-4D69-B3E7-1E05EC5A83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71508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2" name="Текст 18">
            <a:extLst>
              <a:ext uri="{FF2B5EF4-FFF2-40B4-BE49-F238E27FC236}">
                <a16:creationId xmlns="" xmlns:a16="http://schemas.microsoft.com/office/drawing/2014/main" id="{FA1D1660-FDA5-41B8-9EE3-ADA0E15F0C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71513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3" name="Текст 15">
            <a:extLst>
              <a:ext uri="{FF2B5EF4-FFF2-40B4-BE49-F238E27FC236}">
                <a16:creationId xmlns="" xmlns:a16="http://schemas.microsoft.com/office/drawing/2014/main" id="{40B672B5-5EF2-428E-8952-03BB5F47FB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483375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4" name="Текст 18">
            <a:extLst>
              <a:ext uri="{FF2B5EF4-FFF2-40B4-BE49-F238E27FC236}">
                <a16:creationId xmlns="" xmlns:a16="http://schemas.microsoft.com/office/drawing/2014/main" id="{AAB3392A-4B63-483C-B97B-A962BA72959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3380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5" name="Текст 15">
            <a:extLst>
              <a:ext uri="{FF2B5EF4-FFF2-40B4-BE49-F238E27FC236}">
                <a16:creationId xmlns="" xmlns:a16="http://schemas.microsoft.com/office/drawing/2014/main" id="{52F154E0-81D0-4ED7-81F5-F2A41F6EE2E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457493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6" name="Текст 18">
            <a:extLst>
              <a:ext uri="{FF2B5EF4-FFF2-40B4-BE49-F238E27FC236}">
                <a16:creationId xmlns="" xmlns:a16="http://schemas.microsoft.com/office/drawing/2014/main" id="{D57D2666-5AA0-4552-8434-DE134549DA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57498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7" name="Текст 15">
            <a:extLst>
              <a:ext uri="{FF2B5EF4-FFF2-40B4-BE49-F238E27FC236}">
                <a16:creationId xmlns="" xmlns:a16="http://schemas.microsoft.com/office/drawing/2014/main" id="{7E6E0780-44C2-48C7-99F2-E711D9BFA85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416963" y="4502202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8" name="Текст 18">
            <a:extLst>
              <a:ext uri="{FF2B5EF4-FFF2-40B4-BE49-F238E27FC236}">
                <a16:creationId xmlns="" xmlns:a16="http://schemas.microsoft.com/office/drawing/2014/main" id="{41A5DBDC-E19D-4B74-863C-D63A78E4938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16968" y="4763008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9" name="Текст 15">
            <a:extLst>
              <a:ext uri="{FF2B5EF4-FFF2-40B4-BE49-F238E27FC236}">
                <a16:creationId xmlns="" xmlns:a16="http://schemas.microsoft.com/office/drawing/2014/main" id="{EEFB1377-2783-49F1-A131-38F4B63B90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376433" y="4527297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80" name="Текст 18">
            <a:extLst>
              <a:ext uri="{FF2B5EF4-FFF2-40B4-BE49-F238E27FC236}">
                <a16:creationId xmlns="" xmlns:a16="http://schemas.microsoft.com/office/drawing/2014/main" id="{C188F315-95C8-490A-AB31-6B6D7A7A535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376438" y="4788103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51908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4 столбец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2">
            <a:extLst>
              <a:ext uri="{FF2B5EF4-FFF2-40B4-BE49-F238E27FC236}">
                <a16:creationId xmlns="" xmlns:a16="http://schemas.microsoft.com/office/drawing/2014/main" id="{3135F811-46C6-4574-99D7-6B90FE873B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="" xmlns:a16="http://schemas.microsoft.com/office/drawing/2014/main" id="{AB03F056-6BD3-4D1E-B794-6796E05CC4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="" xmlns:a16="http://schemas.microsoft.com/office/drawing/2014/main" id="{DD442E15-02E7-470A-B455-1641DC03E51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="" xmlns:a16="http://schemas.microsoft.com/office/drawing/2014/main" id="{7AB804A3-DDE8-4F7C-AA96-94BD898660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="" xmlns:a16="http://schemas.microsoft.com/office/drawing/2014/main" id="{41D76E21-775F-4F86-8F17-E8258055D6D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="" xmlns:a16="http://schemas.microsoft.com/office/drawing/2014/main" id="{290EB005-534F-4E5E-81D4-3795AF32C8F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4DDA664B-9E00-41E2-903A-87130EEDB2D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="" xmlns:a16="http://schemas.microsoft.com/office/drawing/2014/main" id="{F38183B6-48F8-4715-8596-BFC77AFE924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0C6D44CB-DAE7-40C8-B7B5-3AC0F92E224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="" xmlns:a16="http://schemas.microsoft.com/office/drawing/2014/main" id="{D388CB94-B0AB-4513-9265-432FA36890D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="" xmlns:a16="http://schemas.microsoft.com/office/drawing/2014/main" id="{82DB4D40-3550-49E6-AF64-41E7E499F45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="" xmlns:a16="http://schemas.microsoft.com/office/drawing/2014/main" id="{F6056747-20EC-4D2B-8AD5-79902BC5184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568700" y="4464453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418097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0E65E2A4-B306-4415-9D4B-9E9F98B043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08046" cy="6858000"/>
          </a:xfrm>
          <a:custGeom>
            <a:avLst/>
            <a:gdLst>
              <a:gd name="connsiteX0" fmla="*/ 0 w 6508046"/>
              <a:gd name="connsiteY0" fmla="*/ 0 h 6858000"/>
              <a:gd name="connsiteX1" fmla="*/ 364331 w 6508046"/>
              <a:gd name="connsiteY1" fmla="*/ 0 h 6858000"/>
              <a:gd name="connsiteX2" fmla="*/ 1163270 w 6508046"/>
              <a:gd name="connsiteY2" fmla="*/ 2195274 h 6858000"/>
              <a:gd name="connsiteX3" fmla="*/ 1708696 w 6508046"/>
              <a:gd name="connsiteY3" fmla="*/ 4033986 h 6858000"/>
              <a:gd name="connsiteX4" fmla="*/ 1771025 w 6508046"/>
              <a:gd name="connsiteY4" fmla="*/ 4033986 h 6858000"/>
              <a:gd name="connsiteX5" fmla="*/ 2316450 w 6508046"/>
              <a:gd name="connsiteY5" fmla="*/ 2195274 h 6858000"/>
              <a:gd name="connsiteX6" fmla="*/ 3084403 w 6508046"/>
              <a:gd name="connsiteY6" fmla="*/ 0 h 6858000"/>
              <a:gd name="connsiteX7" fmla="*/ 6508046 w 6508046"/>
              <a:gd name="connsiteY7" fmla="*/ 0 h 6858000"/>
              <a:gd name="connsiteX8" fmla="*/ 6508046 w 6508046"/>
              <a:gd name="connsiteY8" fmla="*/ 6858000 h 6858000"/>
              <a:gd name="connsiteX9" fmla="*/ 4310896 w 6508046"/>
              <a:gd name="connsiteY9" fmla="*/ 6858000 h 6858000"/>
              <a:gd name="connsiteX10" fmla="*/ 4310896 w 6508046"/>
              <a:gd name="connsiteY10" fmla="*/ 4407962 h 6858000"/>
              <a:gd name="connsiteX11" fmla="*/ 4638169 w 6508046"/>
              <a:gd name="connsiteY11" fmla="*/ 683746 h 6858000"/>
              <a:gd name="connsiteX12" fmla="*/ 4575840 w 6508046"/>
              <a:gd name="connsiteY12" fmla="*/ 683746 h 6858000"/>
              <a:gd name="connsiteX13" fmla="*/ 3734395 w 6508046"/>
              <a:gd name="connsiteY13" fmla="*/ 3332738 h 6858000"/>
              <a:gd name="connsiteX14" fmla="*/ 2441823 w 6508046"/>
              <a:gd name="connsiteY14" fmla="*/ 6858000 h 6858000"/>
              <a:gd name="connsiteX15" fmla="*/ 914221 w 6508046"/>
              <a:gd name="connsiteY15" fmla="*/ 6858000 h 6858000"/>
              <a:gd name="connsiteX16" fmla="*/ 0 w 6508046"/>
              <a:gd name="connsiteY16" fmla="*/ 43361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08046" h="6858000">
                <a:moveTo>
                  <a:pt x="0" y="0"/>
                </a:moveTo>
                <a:lnTo>
                  <a:pt x="364331" y="0"/>
                </a:lnTo>
                <a:lnTo>
                  <a:pt x="1163270" y="2195274"/>
                </a:lnTo>
                <a:cubicBezTo>
                  <a:pt x="1350258" y="2787402"/>
                  <a:pt x="1521708" y="3395157"/>
                  <a:pt x="1708696" y="4033986"/>
                </a:cubicBezTo>
                <a:lnTo>
                  <a:pt x="1771025" y="4033986"/>
                </a:lnTo>
                <a:cubicBezTo>
                  <a:pt x="1958013" y="3395067"/>
                  <a:pt x="2113925" y="2787313"/>
                  <a:pt x="2316450" y="2195274"/>
                </a:cubicBezTo>
                <a:lnTo>
                  <a:pt x="3084403" y="0"/>
                </a:lnTo>
                <a:lnTo>
                  <a:pt x="6508046" y="0"/>
                </a:lnTo>
                <a:lnTo>
                  <a:pt x="6508046" y="6858000"/>
                </a:lnTo>
                <a:lnTo>
                  <a:pt x="4310896" y="6858000"/>
                </a:lnTo>
                <a:lnTo>
                  <a:pt x="4310896" y="4407962"/>
                </a:lnTo>
                <a:cubicBezTo>
                  <a:pt x="4310896" y="3410694"/>
                  <a:pt x="4513511" y="1681014"/>
                  <a:pt x="4638169" y="683746"/>
                </a:cubicBezTo>
                <a:lnTo>
                  <a:pt x="4575840" y="683746"/>
                </a:lnTo>
                <a:lnTo>
                  <a:pt x="3734395" y="3332738"/>
                </a:lnTo>
                <a:lnTo>
                  <a:pt x="2441823" y="6858000"/>
                </a:lnTo>
                <a:lnTo>
                  <a:pt x="914221" y="6858000"/>
                </a:lnTo>
                <a:lnTo>
                  <a:pt x="0" y="433616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0771" y="4136571"/>
            <a:ext cx="3907972" cy="1883230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43743" cy="365125"/>
          </a:xfrm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2514" y="6356350"/>
            <a:ext cx="2175532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07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178A5C12-53C3-4CC4-AA3B-D3292948C778}"/>
              </a:ext>
            </a:extLst>
          </p:cNvPr>
          <p:cNvCxnSpPr>
            <a:cxnSpLocks/>
          </p:cNvCxnSpPr>
          <p:nvPr userDrawn="1"/>
        </p:nvCxnSpPr>
        <p:spPr>
          <a:xfrm>
            <a:off x="7271657" y="0"/>
            <a:ext cx="0" cy="3124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6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="" xmlns:a16="http://schemas.microsoft.com/office/drawing/2014/main" id="{D230F83A-5E75-4047-ADC0-05151570D7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26578" y="0"/>
            <a:ext cx="5765422" cy="6858000"/>
          </a:xfrm>
          <a:custGeom>
            <a:avLst/>
            <a:gdLst>
              <a:gd name="connsiteX0" fmla="*/ 4105955 w 5765422"/>
              <a:gd name="connsiteY0" fmla="*/ 0 h 6858000"/>
              <a:gd name="connsiteX1" fmla="*/ 5765422 w 5765422"/>
              <a:gd name="connsiteY1" fmla="*/ 0 h 6858000"/>
              <a:gd name="connsiteX2" fmla="*/ 5765422 w 5765422"/>
              <a:gd name="connsiteY2" fmla="*/ 6858000 h 6858000"/>
              <a:gd name="connsiteX3" fmla="*/ 0 w 57654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422" h="6858000">
                <a:moveTo>
                  <a:pt x="4105955" y="0"/>
                </a:moveTo>
                <a:lnTo>
                  <a:pt x="5765422" y="0"/>
                </a:lnTo>
                <a:lnTo>
                  <a:pt x="57654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0" name="Рисунок 29">
            <a:extLst>
              <a:ext uri="{FF2B5EF4-FFF2-40B4-BE49-F238E27FC236}">
                <a16:creationId xmlns="" xmlns:a16="http://schemas.microsoft.com/office/drawing/2014/main" id="{96FD6FB9-CD68-47AB-A03D-06B72104AF1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1657" y="-16298"/>
            <a:ext cx="5555640" cy="6874299"/>
          </a:xfrm>
          <a:custGeom>
            <a:avLst/>
            <a:gdLst>
              <a:gd name="connsiteX0" fmla="*/ 0 w 5555640"/>
              <a:gd name="connsiteY0" fmla="*/ 0 h 6874299"/>
              <a:gd name="connsiteX1" fmla="*/ 5555640 w 5555640"/>
              <a:gd name="connsiteY1" fmla="*/ 8960 h 6874299"/>
              <a:gd name="connsiteX2" fmla="*/ 1445237 w 5555640"/>
              <a:gd name="connsiteY2" fmla="*/ 6874299 h 6874299"/>
              <a:gd name="connsiteX3" fmla="*/ 0 w 5555640"/>
              <a:gd name="connsiteY3" fmla="*/ 6874299 h 687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640" h="6874299">
                <a:moveTo>
                  <a:pt x="0" y="0"/>
                </a:moveTo>
                <a:lnTo>
                  <a:pt x="5555640" y="8960"/>
                </a:lnTo>
                <a:lnTo>
                  <a:pt x="1445237" y="6874299"/>
                </a:lnTo>
                <a:lnTo>
                  <a:pt x="0" y="687429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7" name="Текст 18">
            <a:extLst>
              <a:ext uri="{FF2B5EF4-FFF2-40B4-BE49-F238E27FC236}">
                <a16:creationId xmlns=""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1307" y="4277953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1" name="Текст 18">
            <a:extLst>
              <a:ext uri="{FF2B5EF4-FFF2-40B4-BE49-F238E27FC236}">
                <a16:creationId xmlns=""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6823" y="475256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69713" y="5217644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7" name="Текст 18">
            <a:extLst>
              <a:ext uri="{FF2B5EF4-FFF2-40B4-BE49-F238E27FC236}">
                <a16:creationId xmlns="" xmlns:a16="http://schemas.microsoft.com/office/drawing/2014/main" id="{AD14F11B-0FDD-41EF-8278-550F37093B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80046" y="567320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EB2270B-D707-4103-98F1-E697CEBA7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85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12420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77FA4A-CE52-4DA0-8842-74FE37E2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21BCD1D-6E4A-43CA-A3D4-B104CE2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811BDA0-5B55-4A85-ACBF-31F8F3EB2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F7AA55C-7321-4214-9297-F53B7B9E5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330C71-8F7D-4855-A35C-46C83B4BF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6666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78" r:id="rId3"/>
    <p:sldLayoutId id="2147483667" r:id="rId4"/>
    <p:sldLayoutId id="2147483668" r:id="rId5"/>
    <p:sldLayoutId id="2147483669" r:id="rId6"/>
    <p:sldLayoutId id="2147483670" r:id="rId7"/>
    <p:sldLayoutId id="2147483651" r:id="rId8"/>
    <p:sldLayoutId id="2147483671" r:id="rId9"/>
    <p:sldLayoutId id="2147483679" r:id="rId10"/>
    <p:sldLayoutId id="2147483677" r:id="rId11"/>
    <p:sldLayoutId id="2147483672" r:id="rId12"/>
    <p:sldLayoutId id="2147483652" r:id="rId13"/>
    <p:sldLayoutId id="2147483653" r:id="rId14"/>
    <p:sldLayoutId id="2147483650" r:id="rId15"/>
    <p:sldLayoutId id="2147483654" r:id="rId16"/>
    <p:sldLayoutId id="2147483674" r:id="rId17"/>
    <p:sldLayoutId id="2147483676" r:id="rId18"/>
    <p:sldLayoutId id="2147483673" r:id="rId19"/>
    <p:sldLayoutId id="2147483675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hdphoto" Target="../media/hdphoto1.wdp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8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jp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4.jpg"/><Relationship Id="rId11" Type="http://schemas.microsoft.com/office/2007/relationships/hdphoto" Target="../media/hdphoto1.wdp"/><Relationship Id="rId5" Type="http://schemas.openxmlformats.org/officeDocument/2006/relationships/image" Target="../media/image13.jpg"/><Relationship Id="rId10" Type="http://schemas.openxmlformats.org/officeDocument/2006/relationships/image" Target="../media/image3.png"/><Relationship Id="rId4" Type="http://schemas.openxmlformats.org/officeDocument/2006/relationships/image" Target="../media/image12.jpg"/><Relationship Id="rId9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6.JP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0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microsoft.com/office/2007/relationships/hdphoto" Target="../media/hdphoto1.wdp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крупный план девушки, которая пишет&#10;">
            <a:extLst>
              <a:ext uri="{FF2B5EF4-FFF2-40B4-BE49-F238E27FC236}">
                <a16:creationId xmlns="" xmlns:a16="http://schemas.microsoft.com/office/drawing/2014/main" id="{54164480-ECF3-4F09-B48E-13A40EAE5A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3" name="Заголовок 22">
            <a:extLst>
              <a:ext uri="{FF2B5EF4-FFF2-40B4-BE49-F238E27FC236}">
                <a16:creationId xmlns="" xmlns:a16="http://schemas.microsoft.com/office/drawing/2014/main" id="{EE427349-2C23-4643-A4C8-552661FAA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098" y="3945306"/>
            <a:ext cx="9285382" cy="1277857"/>
          </a:xfrm>
        </p:spPr>
        <p:txBody>
          <a:bodyPr rtlCol="0">
            <a:noAutofit/>
          </a:bodyPr>
          <a:lstStyle/>
          <a:p>
            <a:pPr algn="ctr" rtl="0"/>
            <a:r>
              <a:rPr lang="en-US" sz="11500" b="1" dirty="0" err="1">
                <a:solidFill>
                  <a:srgbClr val="FFFF00"/>
                </a:solidFill>
              </a:rPr>
              <a:t>Healthup</a:t>
            </a:r>
            <a:r>
              <a:rPr lang="ru-RU" sz="11500" b="1" dirty="0">
                <a:solidFill>
                  <a:srgbClr val="FFFF00"/>
                </a:solidFill>
              </a:rPr>
              <a:t/>
            </a:r>
            <a:br>
              <a:rPr lang="ru-RU" sz="11500" b="1" dirty="0">
                <a:solidFill>
                  <a:srgbClr val="FFFF00"/>
                </a:solidFill>
              </a:rPr>
            </a:br>
            <a:r>
              <a:rPr lang="ru-RU" sz="2800" b="1" dirty="0">
                <a:solidFill>
                  <a:srgbClr val="FFFF00"/>
                </a:solidFill>
              </a:rPr>
              <a:t>мобильное приложение с </a:t>
            </a:r>
            <a:r>
              <a:rPr lang="ru-RU" sz="2800" b="1" dirty="0" err="1">
                <a:solidFill>
                  <a:srgbClr val="FFFF00"/>
                </a:solidFill>
              </a:rPr>
              <a:t>нейросетью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A2D5ABC8-73C6-4DB8-B474-F46298EA24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21726" y="3448581"/>
            <a:ext cx="1414645" cy="1447615"/>
          </a:xfrm>
        </p:spPr>
        <p:txBody>
          <a:bodyPr rtlCol="0"/>
          <a:lstStyle/>
          <a:p>
            <a:r>
              <a:rPr lang="en-US" sz="9600" b="0" dirty="0"/>
              <a:t>R</a:t>
            </a:r>
            <a:endParaRPr lang="ru-RU" sz="9600" b="0" dirty="0"/>
          </a:p>
          <a:p>
            <a:endParaRPr lang="ru-RU" sz="9600" dirty="0"/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20C49F68-0122-45AF-8FB2-4A73D67BE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82706" y="1177403"/>
            <a:ext cx="1253665" cy="1681163"/>
          </a:xfrm>
        </p:spPr>
        <p:txBody>
          <a:bodyPr rtlCol="0"/>
          <a:lstStyle/>
          <a:p>
            <a:pPr rtl="0"/>
            <a:r>
              <a:rPr lang="en-US" sz="9600" b="0" dirty="0"/>
              <a:t>P</a:t>
            </a:r>
            <a:endParaRPr lang="ru-RU" sz="9600" b="0" dirty="0"/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0FFBF6C-2281-4A59-8BF0-A256739C0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338" y="88365"/>
            <a:ext cx="1253665" cy="1681163"/>
          </a:xfrm>
        </p:spPr>
        <p:txBody>
          <a:bodyPr rtlCol="0"/>
          <a:lstStyle/>
          <a:p>
            <a:pPr rtl="0"/>
            <a:r>
              <a:rPr lang="ru-RU" sz="9600" b="0" dirty="0"/>
              <a:t>S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5C600DDB-51C1-4E0E-8FC1-10C888E4E7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945" y="2279512"/>
            <a:ext cx="1253665" cy="1272793"/>
          </a:xfrm>
        </p:spPr>
        <p:txBody>
          <a:bodyPr rtlCol="0"/>
          <a:lstStyle/>
          <a:p>
            <a:pPr rtl="0"/>
            <a:r>
              <a:rPr lang="en-US" sz="9600" b="0" dirty="0"/>
              <a:t>O</a:t>
            </a:r>
            <a:endParaRPr lang="ru-RU" sz="9600" b="0" dirty="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BC4BB374-4C53-4405-B3D6-928C68A871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36371" y="2017985"/>
            <a:ext cx="0" cy="15343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FCDDB411-0E13-3741-911B-CFCB74C5BA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245428" y="5655432"/>
            <a:ext cx="331888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80704" y="4688378"/>
            <a:ext cx="128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/>
              <a:t>T</a:t>
            </a:r>
            <a:endParaRPr lang="ru-RU" sz="96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286" y="787701"/>
            <a:ext cx="1086325" cy="12302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1024116" y="5850276"/>
            <a:ext cx="3738650" cy="822721"/>
          </a:xfrm>
          <a:prstGeom prst="rect">
            <a:avLst/>
          </a:prstGeom>
        </p:spPr>
      </p:pic>
      <p:pic>
        <p:nvPicPr>
          <p:cNvPr id="14" name="Google Shape;13;p10">
            <a:extLst>
              <a:ext uri="{FF2B5EF4-FFF2-40B4-BE49-F238E27FC236}">
                <a16:creationId xmlns="" xmlns:a16="http://schemas.microsoft.com/office/drawing/2014/main" id="{A8C827DC-610A-4E89-BECA-44620F78DDBD}"/>
              </a:ext>
            </a:extLst>
          </p:cNvPr>
          <p:cNvPicPr preferRelativeResize="0"/>
          <p:nvPr/>
        </p:nvPicPr>
        <p:blipFill rotWithShape="1">
          <a:blip r:embed="rId7">
            <a:alphaModFix/>
            <a:biLevel thresh="25000"/>
          </a:blip>
          <a:srcRect/>
          <a:stretch/>
        </p:blipFill>
        <p:spPr>
          <a:xfrm>
            <a:off x="10418526" y="306471"/>
            <a:ext cx="1575909" cy="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74240" y="2368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13040" y="5842000"/>
            <a:ext cx="4080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/>
              <a:t>Лидер проекта: </a:t>
            </a:r>
            <a:r>
              <a:rPr lang="ru-RU" sz="2400" dirty="0" err="1"/>
              <a:t>Порохова</a:t>
            </a:r>
            <a:r>
              <a:rPr lang="ru-RU" sz="2400" dirty="0"/>
              <a:t> Екатерина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5920" y="6388517"/>
            <a:ext cx="172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Декабрь, 2024</a:t>
            </a:r>
          </a:p>
        </p:txBody>
      </p:sp>
    </p:spTree>
    <p:extLst>
      <p:ext uri="{BB962C8B-B14F-4D97-AF65-F5344CB8AC3E}">
        <p14:creationId xmlns:p14="http://schemas.microsoft.com/office/powerpoint/2010/main" val="50631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109" y="1205437"/>
            <a:ext cx="4493270" cy="793456"/>
          </a:xfrm>
        </p:spPr>
        <p:txBody>
          <a:bodyPr rtlCol="0"/>
          <a:lstStyle/>
          <a:p>
            <a:pPr rtl="0"/>
            <a:r>
              <a:rPr lang="ru-RU" sz="3200" b="1" dirty="0"/>
              <a:t>О нашем проекте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22744" y="2052084"/>
            <a:ext cx="439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22741" y="282107"/>
            <a:ext cx="41890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accent1">
                    <a:lumMod val="50000"/>
                  </a:schemeClr>
                </a:solidFill>
              </a:rPr>
              <a:t>HealthUP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5655" y="2052084"/>
            <a:ext cx="5156289" cy="391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1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 создаем спортивную платформу для людей, занимающихся спортом, чтобы они могли выполнять онлайн-тренировки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1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 помогаем привлечь клиентов для тренеров, чтобы начинающие специалисты получили дальнейшее развитие в спортивной индустрии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Прямая со стрелкой 57"/>
          <p:cNvCxnSpPr/>
          <p:nvPr/>
        </p:nvCxnSpPr>
        <p:spPr>
          <a:xfrm>
            <a:off x="7958280" y="2207477"/>
            <a:ext cx="3358054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701739" y="5874602"/>
            <a:ext cx="3751711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8821922" y="3968514"/>
            <a:ext cx="3126193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615848" y="5779352"/>
            <a:ext cx="3834119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365977" y="3864827"/>
            <a:ext cx="3131490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" name="Группа 42"/>
          <p:cNvGrpSpPr/>
          <p:nvPr/>
        </p:nvGrpSpPr>
        <p:grpSpPr>
          <a:xfrm>
            <a:off x="2685008" y="887791"/>
            <a:ext cx="6971795" cy="6120001"/>
            <a:chOff x="8313461" y="2266949"/>
            <a:chExt cx="7666415" cy="7772400"/>
          </a:xfrm>
          <a:noFill/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86"/>
            <a:stretch/>
          </p:blipFill>
          <p:spPr>
            <a:xfrm rot="16200000">
              <a:off x="6246537" y="4333873"/>
              <a:ext cx="7772400" cy="363855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05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490"/>
            <a:stretch/>
          </p:blipFill>
          <p:spPr>
            <a:xfrm rot="5400000">
              <a:off x="10247363" y="4306835"/>
              <a:ext cx="7772399" cy="369262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1295399" y="80922"/>
            <a:ext cx="10515600" cy="924808"/>
          </a:xfrm>
        </p:spPr>
        <p:txBody>
          <a:bodyPr>
            <a:normAutofit/>
          </a:bodyPr>
          <a:lstStyle/>
          <a:p>
            <a:r>
              <a:rPr lang="ru-RU" sz="3600" b="1" dirty="0"/>
              <a:t>Целевая аудитория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008" t="-21085" r="52008" b="21085"/>
          <a:stretch/>
        </p:blipFill>
        <p:spPr>
          <a:xfrm>
            <a:off x="1137502" y="1673192"/>
            <a:ext cx="4719931" cy="3147235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4" t="20292" r="6731" b="20417"/>
          <a:stretch/>
        </p:blipFill>
        <p:spPr>
          <a:xfrm>
            <a:off x="6364313" y="3033315"/>
            <a:ext cx="1950416" cy="1870398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>
            <a:off x="6133882" y="1471171"/>
            <a:ext cx="0" cy="5167423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1268617" y="2131277"/>
            <a:ext cx="3181350" cy="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103448" y="1666493"/>
            <a:ext cx="1511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Тренеры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6105" y="3347628"/>
            <a:ext cx="3347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Фитнес-центры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92168" y="4936510"/>
            <a:ext cx="3586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Организации,  связанные со спортом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730053" y="1376479"/>
            <a:ext cx="3950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Люди, стремящиеся оптимизировать время</a:t>
            </a:r>
            <a:endParaRPr lang="ru-RU" sz="2400" dirty="0">
              <a:solidFill>
                <a:srgbClr val="FF0000"/>
              </a:solidFill>
              <a:latin typeface="Bahnschrift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056280" y="2747463"/>
            <a:ext cx="2787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Люди, интересующиеся ЗОЖ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711497" y="4613344"/>
            <a:ext cx="2943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>
                <a:solidFill>
                  <a:schemeClr val="bg1"/>
                </a:solidFill>
                <a:latin typeface="Bahnschrift" pitchFamily="34" charset="0"/>
              </a:rPr>
              <a:t>Люди, ищущие адаптированные тренировки</a:t>
            </a:r>
          </a:p>
          <a:p>
            <a:endParaRPr lang="ru-RU" dirty="0"/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939547" y="3244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9B51A1E-902D-48AF-9020-955120F399B6}" type="slidenum">
              <a:rPr lang="ru-RU"/>
              <a:pPr/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078542" y="6376984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9B51A1E-902D-48AF-9020-955120F399B6}" type="slidenum">
              <a:rPr lang="ru-RU" sz="1100">
                <a:solidFill>
                  <a:schemeClr val="tx1">
                    <a:lumMod val="65000"/>
                  </a:schemeClr>
                </a:solidFill>
              </a:rPr>
              <a:pPr/>
              <a:t>3</a:t>
            </a:fld>
            <a:endParaRPr lang="ru-RU" sz="1100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трелка вправо 29"/>
          <p:cNvSpPr/>
          <p:nvPr/>
        </p:nvSpPr>
        <p:spPr>
          <a:xfrm>
            <a:off x="805815" y="4385309"/>
            <a:ext cx="10898505" cy="1609725"/>
          </a:xfrm>
          <a:prstGeom prst="rightArrow">
            <a:avLst>
              <a:gd name="adj1" fmla="val 100000"/>
              <a:gd name="adj2" fmla="val 58521"/>
            </a:avLst>
          </a:prstGeom>
          <a:gradFill>
            <a:gsLst>
              <a:gs pos="97000">
                <a:srgbClr val="EDF797"/>
              </a:gs>
              <a:gs pos="0">
                <a:schemeClr val="accent2">
                  <a:lumMod val="60000"/>
                  <a:lumOff val="40000"/>
                </a:schemeClr>
              </a:gs>
              <a:gs pos="56000">
                <a:schemeClr val="accent1">
                  <a:lumMod val="60000"/>
                  <a:lumOff val="40000"/>
                </a:schemeClr>
              </a:gs>
              <a:gs pos="88000">
                <a:srgbClr val="D3ED94"/>
              </a:gs>
              <a:gs pos="74000">
                <a:srgbClr val="CBEA93"/>
              </a:gs>
              <a:gs pos="100000">
                <a:srgbClr val="FFFF99"/>
              </a:gs>
            </a:gsLst>
            <a:lin ang="10800000" scaled="1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805815" y="1764030"/>
            <a:ext cx="10898505" cy="1609725"/>
          </a:xfrm>
          <a:prstGeom prst="rightArrow">
            <a:avLst>
              <a:gd name="adj1" fmla="val 100000"/>
              <a:gd name="adj2" fmla="val 58521"/>
            </a:avLst>
          </a:prstGeom>
          <a:gradFill>
            <a:gsLst>
              <a:gs pos="97000">
                <a:srgbClr val="EDF797"/>
              </a:gs>
              <a:gs pos="0">
                <a:schemeClr val="accent2">
                  <a:lumMod val="60000"/>
                  <a:lumOff val="40000"/>
                </a:schemeClr>
              </a:gs>
              <a:gs pos="56000">
                <a:schemeClr val="accent1">
                  <a:lumMod val="60000"/>
                  <a:lumOff val="40000"/>
                </a:schemeClr>
              </a:gs>
              <a:gs pos="88000">
                <a:srgbClr val="D3ED94"/>
              </a:gs>
              <a:gs pos="74000">
                <a:srgbClr val="CBEA93"/>
              </a:gs>
              <a:gs pos="100000">
                <a:srgbClr val="FFFF99"/>
              </a:gs>
            </a:gsLst>
            <a:lin ang="10800000" scaled="1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1295399" y="80922"/>
            <a:ext cx="6019801" cy="92480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Как </a:t>
            </a:r>
            <a:r>
              <a:rPr lang="en-US" sz="3600" b="1" dirty="0" err="1" smtClean="0">
                <a:solidFill>
                  <a:schemeClr val="accent2">
                    <a:lumMod val="50000"/>
                  </a:schemeClr>
                </a:solidFill>
              </a:rPr>
              <a:t>healthup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помогает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3600" b="1" dirty="0"/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  <p:sp>
        <p:nvSpPr>
          <p:cNvPr id="25" name="Стрелка вправо 24"/>
          <p:cNvSpPr/>
          <p:nvPr/>
        </p:nvSpPr>
        <p:spPr>
          <a:xfrm>
            <a:off x="805815" y="1764030"/>
            <a:ext cx="5773579" cy="1609725"/>
          </a:xfrm>
          <a:prstGeom prst="rightArrow">
            <a:avLst>
              <a:gd name="adj1" fmla="val 100000"/>
              <a:gd name="adj2" fmla="val 58521"/>
            </a:avLst>
          </a:prstGeom>
          <a:gradFill>
            <a:gsLst>
              <a:gs pos="97000">
                <a:srgbClr val="EDF797"/>
              </a:gs>
              <a:gs pos="0">
                <a:schemeClr val="accent2">
                  <a:lumMod val="60000"/>
                  <a:lumOff val="40000"/>
                </a:schemeClr>
              </a:gs>
              <a:gs pos="56000">
                <a:schemeClr val="accent1">
                  <a:lumMod val="60000"/>
                  <a:lumOff val="40000"/>
                </a:schemeClr>
              </a:gs>
              <a:gs pos="88000">
                <a:srgbClr val="D3ED94"/>
              </a:gs>
              <a:gs pos="74000">
                <a:srgbClr val="CBEA93"/>
              </a:gs>
              <a:gs pos="100000">
                <a:srgbClr val="FFFF99"/>
              </a:gs>
            </a:gsLst>
            <a:lin ang="10800000" scaled="1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815" y="1302365"/>
            <a:ext cx="1757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Занимающиеся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805815" y="4385310"/>
            <a:ext cx="5773578" cy="1609725"/>
          </a:xfrm>
          <a:prstGeom prst="rightArrow">
            <a:avLst>
              <a:gd name="adj1" fmla="val 100000"/>
              <a:gd name="adj2" fmla="val 50000"/>
            </a:avLst>
          </a:prstGeom>
          <a:gradFill>
            <a:gsLst>
              <a:gs pos="97000">
                <a:srgbClr val="EDF797"/>
              </a:gs>
              <a:gs pos="0">
                <a:schemeClr val="accent2">
                  <a:lumMod val="60000"/>
                  <a:lumOff val="40000"/>
                </a:schemeClr>
              </a:gs>
              <a:gs pos="56000">
                <a:schemeClr val="accent1">
                  <a:lumMod val="60000"/>
                  <a:lumOff val="40000"/>
                </a:schemeClr>
              </a:gs>
              <a:gs pos="88000">
                <a:srgbClr val="D3ED94"/>
              </a:gs>
              <a:gs pos="74000">
                <a:srgbClr val="CBEA93"/>
              </a:gs>
              <a:gs pos="100000">
                <a:srgbClr val="FFFF99"/>
              </a:gs>
            </a:gsLst>
            <a:lin ang="10800000" scaled="1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6593" y="1968726"/>
            <a:ext cx="47623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Нехватка времени у занятых людей на посещение спортзала, а также недостаток различных программ тренировок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79394" y="1804095"/>
            <a:ext cx="43222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Приложение, где есть возможность построить гибкий график, найти персонализированные тренировки и сохранить мотивацию работать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5815" y="3926422"/>
            <a:ext cx="1026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Тренера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79393" y="4590007"/>
            <a:ext cx="4322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Приложение для размещения тренировок куда входят специальные предложения и управлять </a:t>
            </a:r>
            <a:r>
              <a:rPr lang="ru-RU" sz="2400" b="1" dirty="0" smtClean="0">
                <a:solidFill>
                  <a:schemeClr val="bg1"/>
                </a:solidFill>
                <a:latin typeface="Bahnschrift Light Condensed" pitchFamily="34" charset="0"/>
              </a:rPr>
              <a:t>расписанием</a:t>
            </a:r>
            <a:endParaRPr lang="ru-RU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6592" y="4774672"/>
            <a:ext cx="47623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 Light Condensed" pitchFamily="34" charset="0"/>
              </a:rPr>
              <a:t>Отсутствие инструментов для привлечения клиентов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30046" y="3572479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Bahnschrift Condensed" pitchFamily="34" charset="0"/>
              </a:rPr>
              <a:t>ПРОБЛЕМА</a:t>
            </a:r>
            <a:endParaRPr lang="ru-RU" sz="3600" b="1" dirty="0">
              <a:solidFill>
                <a:schemeClr val="bg1"/>
              </a:solidFill>
              <a:latin typeface="Bahnschrift Condensed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92081" y="3572478"/>
            <a:ext cx="15536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Bahnschrift Condensed" pitchFamily="34" charset="0"/>
              </a:rPr>
              <a:t>РЕШЕНИЕ</a:t>
            </a:r>
            <a:endParaRPr lang="ru-RU" sz="3600" b="1" dirty="0">
              <a:solidFill>
                <a:schemeClr val="bg1"/>
              </a:solidFill>
              <a:latin typeface="Bahnschrift Condensed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734560" y="3748323"/>
            <a:ext cx="2661920" cy="294640"/>
          </a:xfrm>
          <a:prstGeom prst="rightArrow">
            <a:avLst>
              <a:gd name="adj1" fmla="val 50000"/>
              <a:gd name="adj2" fmla="val 53448"/>
            </a:avLst>
          </a:prstGeom>
          <a:gradFill>
            <a:gsLst>
              <a:gs pos="97000">
                <a:srgbClr val="EDF797"/>
              </a:gs>
              <a:gs pos="0">
                <a:schemeClr val="accent2">
                  <a:lumMod val="60000"/>
                  <a:lumOff val="40000"/>
                </a:schemeClr>
              </a:gs>
              <a:gs pos="56000">
                <a:schemeClr val="accent1">
                  <a:lumMod val="60000"/>
                  <a:lumOff val="40000"/>
                </a:schemeClr>
              </a:gs>
              <a:gs pos="88000">
                <a:srgbClr val="D3ED94"/>
              </a:gs>
              <a:gs pos="74000">
                <a:srgbClr val="CBEA93"/>
              </a:gs>
              <a:gs pos="100000">
                <a:srgbClr val="FFFF99"/>
              </a:gs>
            </a:gsLst>
            <a:lin ang="10800000" scaled="1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>
              <a:solidFill>
                <a:schemeClr val="bg1"/>
              </a:solidFill>
              <a:latin typeface="Bahnschrif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036493" y="6397228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9B51A1E-902D-48AF-9020-955120F399B6}" type="slidenum">
              <a:rPr lang="ru-RU" sz="1200">
                <a:solidFill>
                  <a:schemeClr val="tx1">
                    <a:lumMod val="65000"/>
                  </a:schemeClr>
                </a:solidFill>
              </a:rPr>
              <a:pPr/>
              <a:t>4</a:t>
            </a:fld>
            <a:endParaRPr lang="ru-RU" sz="1200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65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Овал 62"/>
          <p:cNvSpPr/>
          <p:nvPr/>
        </p:nvSpPr>
        <p:spPr>
          <a:xfrm>
            <a:off x="5999840" y="2830733"/>
            <a:ext cx="1302574" cy="129099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2936981" y="936436"/>
            <a:ext cx="1497101" cy="142716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9520516" y="4443671"/>
            <a:ext cx="2348755" cy="215168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200770" y="2884111"/>
            <a:ext cx="2348755" cy="215168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9520516" y="1426461"/>
            <a:ext cx="2348755" cy="215168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39092" y="6972300"/>
            <a:ext cx="194583" cy="7429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216400" y="7087870"/>
            <a:ext cx="4114800" cy="365125"/>
          </a:xfrm>
        </p:spPr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52192"/>
            <a:ext cx="2743200" cy="365125"/>
          </a:xfrm>
        </p:spPr>
        <p:txBody>
          <a:bodyPr/>
          <a:lstStyle/>
          <a:p>
            <a:pPr rtl="0"/>
            <a:fld id="{9FF96520-E4CE-4EAD-8ABF-1D2297D6B3AA}" type="slidenum">
              <a:rPr lang="ru-RU" noProof="0" smtClean="0"/>
              <a:t>5</a:t>
            </a:fld>
            <a:endParaRPr lang="ru-RU" noProof="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5147" y="40304"/>
            <a:ext cx="10134601" cy="9248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Bahnschrift SemiBold" pitchFamily="34" charset="0"/>
              </a:rPr>
              <a:t>План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реализации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1505902" y="4739731"/>
            <a:ext cx="427005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Дуга 14"/>
          <p:cNvSpPr/>
          <p:nvPr/>
        </p:nvSpPr>
        <p:spPr>
          <a:xfrm rot="10800000">
            <a:off x="462280" y="3180171"/>
            <a:ext cx="2087245" cy="1559560"/>
          </a:xfrm>
          <a:prstGeom prst="arc">
            <a:avLst>
              <a:gd name="adj1" fmla="val 16200000"/>
              <a:gd name="adj2" fmla="val 531926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1457834" y="3180171"/>
            <a:ext cx="431812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207760" y="4739731"/>
            <a:ext cx="427005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Дуга 42"/>
          <p:cNvSpPr/>
          <p:nvPr/>
        </p:nvSpPr>
        <p:spPr>
          <a:xfrm>
            <a:off x="9434195" y="4739731"/>
            <a:ext cx="2087245" cy="1559560"/>
          </a:xfrm>
          <a:prstGeom prst="arc">
            <a:avLst>
              <a:gd name="adj1" fmla="val 16200000"/>
              <a:gd name="adj2" fmla="val 531926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078941" y="6299291"/>
            <a:ext cx="64469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/>
          <p:nvPr/>
        </p:nvGrpSpPr>
        <p:grpSpPr>
          <a:xfrm>
            <a:off x="4216400" y="1620610"/>
            <a:ext cx="7305040" cy="1559560"/>
            <a:chOff x="4064000" y="1031240"/>
            <a:chExt cx="7305040" cy="1559560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4064000" y="1031240"/>
              <a:ext cx="62614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Дуга 38"/>
            <p:cNvSpPr/>
            <p:nvPr/>
          </p:nvSpPr>
          <p:spPr>
            <a:xfrm>
              <a:off x="9281795" y="1031240"/>
              <a:ext cx="2087245" cy="1559560"/>
            </a:xfrm>
            <a:prstGeom prst="arc">
              <a:avLst>
                <a:gd name="adj1" fmla="val 16200000"/>
                <a:gd name="adj2" fmla="val 531926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6055360" y="2590800"/>
              <a:ext cx="431812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4434082" y="96511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875228" y="1124495"/>
            <a:ext cx="27142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hnschrift SemiBold" pitchFamily="34" charset="0"/>
              </a:rPr>
              <a:t>Исследование рынка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9010915" y="1989404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373340" y="1970881"/>
            <a:ext cx="3858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ahnschrift SemiBold" pitchFamily="34" charset="0"/>
              </a:rPr>
              <a:t>Создание интерфейса и ключевых функций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2585646" y="3520464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45BEAD">
                    <a:lumMod val="75000"/>
                  </a:srgbClr>
                </a:solidFill>
              </a:rPr>
              <a:t>3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2806219" y="3578818"/>
            <a:ext cx="2545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ahnschrift SemiBold" pitchFamily="34" charset="0"/>
              </a:rPr>
              <a:t>Разработка бизнес-модели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0305314" y="3577038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7347109" y="3520341"/>
            <a:ext cx="3131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Bahnschrift SemiBold" pitchFamily="34" charset="0"/>
              </a:rPr>
              <a:t>Демонстрация ключевых функций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3390900" y="5488167"/>
            <a:ext cx="5433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Bahnschrift SemiBold" pitchFamily="34" charset="0"/>
              </a:rPr>
              <a:t>Расширение функционала, масштабирование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9079370" y="5334844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45BEAD">
                    <a:lumMod val="75000"/>
                  </a:srgbClr>
                </a:solidFill>
              </a:rPr>
              <a:t>5</a:t>
            </a: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3260057" y="141138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10</a:t>
            </a:r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.24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145013" y="2127903"/>
            <a:ext cx="811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</a:t>
            </a:r>
            <a:r>
              <a:rPr lang="en-US" sz="2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</a:t>
            </a:r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.24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25028" y="3658963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</a:rPr>
              <a:t>12.24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270253" y="3335798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cap="all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12.24</a:t>
            </a:r>
            <a:endParaRPr lang="ru-RU" sz="2000" b="1" cap="all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0099986" y="5395609"/>
            <a:ext cx="1189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</a:rPr>
              <a:t>20</a:t>
            </a:r>
            <a:r>
              <a:rPr lang="en-US" sz="2000" b="1" cap="all" dirty="0">
                <a:solidFill>
                  <a:schemeClr val="accent3">
                    <a:lumMod val="50000"/>
                  </a:schemeClr>
                </a:solidFill>
              </a:rPr>
              <a:t>25 </a:t>
            </a:r>
            <a:r>
              <a:rPr lang="ru-RU" sz="1400" b="1" cap="all" dirty="0">
                <a:solidFill>
                  <a:schemeClr val="accent3">
                    <a:lumMod val="50000"/>
                  </a:schemeClr>
                </a:solidFill>
              </a:rPr>
              <a:t>год</a:t>
            </a:r>
          </a:p>
        </p:txBody>
      </p:sp>
      <p:sp>
        <p:nvSpPr>
          <p:cNvPr id="81" name="Овал 80"/>
          <p:cNvSpPr/>
          <p:nvPr/>
        </p:nvSpPr>
        <p:spPr>
          <a:xfrm>
            <a:off x="4165309" y="1568805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6171147" y="3128365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5724869" y="3133535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5724869" y="4687926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6207760" y="4687926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6" name="Овал 85"/>
          <p:cNvSpPr/>
          <p:nvPr/>
        </p:nvSpPr>
        <p:spPr>
          <a:xfrm>
            <a:off x="4027849" y="6247486"/>
            <a:ext cx="102182" cy="10361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Группа 93"/>
          <p:cNvGrpSpPr/>
          <p:nvPr/>
        </p:nvGrpSpPr>
        <p:grpSpPr>
          <a:xfrm>
            <a:off x="2583619" y="1716727"/>
            <a:ext cx="807281" cy="785574"/>
            <a:chOff x="2583619" y="1716727"/>
            <a:chExt cx="807281" cy="785574"/>
          </a:xfrm>
        </p:grpSpPr>
        <p:sp>
          <p:nvSpPr>
            <p:cNvPr id="90" name="Овал 89"/>
            <p:cNvSpPr/>
            <p:nvPr/>
          </p:nvSpPr>
          <p:spPr>
            <a:xfrm>
              <a:off x="2583619" y="1716727"/>
              <a:ext cx="285697" cy="27267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91" name="Овал 90"/>
            <p:cNvSpPr/>
            <p:nvPr/>
          </p:nvSpPr>
          <p:spPr>
            <a:xfrm>
              <a:off x="2782570" y="2041816"/>
              <a:ext cx="211593" cy="202927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2" name="Овал 91"/>
            <p:cNvSpPr/>
            <p:nvPr/>
          </p:nvSpPr>
          <p:spPr>
            <a:xfrm>
              <a:off x="3020430" y="2278329"/>
              <a:ext cx="166899" cy="157570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3" name="Овал 92"/>
            <p:cNvSpPr/>
            <p:nvPr/>
          </p:nvSpPr>
          <p:spPr>
            <a:xfrm>
              <a:off x="3284427" y="2400390"/>
              <a:ext cx="106473" cy="101911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96" name="Овал 95"/>
          <p:cNvSpPr/>
          <p:nvPr/>
        </p:nvSpPr>
        <p:spPr>
          <a:xfrm rot="21420944">
            <a:off x="5793772" y="3692142"/>
            <a:ext cx="201091" cy="18802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 rot="21420944">
            <a:off x="5944069" y="3910102"/>
            <a:ext cx="148932" cy="13992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8" name="Овал 97"/>
          <p:cNvSpPr/>
          <p:nvPr/>
        </p:nvSpPr>
        <p:spPr>
          <a:xfrm rot="21420944">
            <a:off x="6118960" y="4065090"/>
            <a:ext cx="117474" cy="10865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9" name="Овал 98"/>
          <p:cNvSpPr/>
          <p:nvPr/>
        </p:nvSpPr>
        <p:spPr>
          <a:xfrm rot="21420944">
            <a:off x="6307937" y="4140602"/>
            <a:ext cx="74942" cy="702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0" name="Группа 99"/>
          <p:cNvGrpSpPr/>
          <p:nvPr/>
        </p:nvGrpSpPr>
        <p:grpSpPr>
          <a:xfrm rot="975354" flipH="1">
            <a:off x="11006628" y="2870923"/>
            <a:ext cx="1029621" cy="1044185"/>
            <a:chOff x="2583619" y="1716727"/>
            <a:chExt cx="807281" cy="785574"/>
          </a:xfrm>
        </p:grpSpPr>
        <p:sp>
          <p:nvSpPr>
            <p:cNvPr id="101" name="Овал 100"/>
            <p:cNvSpPr/>
            <p:nvPr/>
          </p:nvSpPr>
          <p:spPr>
            <a:xfrm>
              <a:off x="2583619" y="1716727"/>
              <a:ext cx="285697" cy="27267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2782570" y="2041816"/>
              <a:ext cx="211593" cy="202927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3020430" y="2278329"/>
              <a:ext cx="166899" cy="157570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4" name="Овал 103"/>
            <p:cNvSpPr/>
            <p:nvPr/>
          </p:nvSpPr>
          <p:spPr>
            <a:xfrm>
              <a:off x="3284427" y="2400390"/>
              <a:ext cx="106473" cy="101911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 rot="975354" flipH="1">
            <a:off x="11006629" y="5858192"/>
            <a:ext cx="1029621" cy="1044185"/>
            <a:chOff x="2583619" y="1716727"/>
            <a:chExt cx="807281" cy="785574"/>
          </a:xfrm>
        </p:grpSpPr>
        <p:sp>
          <p:nvSpPr>
            <p:cNvPr id="106" name="Овал 105"/>
            <p:cNvSpPr/>
            <p:nvPr/>
          </p:nvSpPr>
          <p:spPr>
            <a:xfrm>
              <a:off x="2583619" y="1716727"/>
              <a:ext cx="285697" cy="27267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82570" y="2041816"/>
              <a:ext cx="211593" cy="202927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3020430" y="2278329"/>
              <a:ext cx="166899" cy="157570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3284427" y="2400390"/>
              <a:ext cx="106473" cy="101911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 rot="20244971">
            <a:off x="222191" y="4528288"/>
            <a:ext cx="1066390" cy="1015006"/>
            <a:chOff x="2583619" y="1716727"/>
            <a:chExt cx="807281" cy="785574"/>
          </a:xfrm>
        </p:grpSpPr>
        <p:sp>
          <p:nvSpPr>
            <p:cNvPr id="111" name="Овал 110"/>
            <p:cNvSpPr/>
            <p:nvPr/>
          </p:nvSpPr>
          <p:spPr>
            <a:xfrm>
              <a:off x="2583619" y="1716727"/>
              <a:ext cx="285697" cy="27267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2782570" y="2041816"/>
              <a:ext cx="211593" cy="202927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3020430" y="2278329"/>
              <a:ext cx="166899" cy="157570"/>
            </a:xfrm>
            <a:prstGeom prst="ellipse">
              <a:avLst/>
            </a:prstGeom>
            <a:solidFill>
              <a:srgbClr val="F2FAEC"/>
            </a:solidFill>
            <a:ln>
              <a:solidFill>
                <a:srgbClr val="F2FA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3284427" y="2400390"/>
              <a:ext cx="106473" cy="101911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0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109" y="1205437"/>
            <a:ext cx="4493270" cy="793456"/>
          </a:xfrm>
        </p:spPr>
        <p:txBody>
          <a:bodyPr rtlCol="0"/>
          <a:lstStyle/>
          <a:p>
            <a:pPr rtl="0"/>
            <a:r>
              <a:rPr lang="ru-RU" sz="3200" b="1" dirty="0"/>
              <a:t>О нашем проекте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22744" y="2052084"/>
            <a:ext cx="439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22741" y="282107"/>
            <a:ext cx="41890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accent1">
                    <a:lumMod val="50000"/>
                  </a:schemeClr>
                </a:solidFill>
              </a:rPr>
              <a:t>HealthUP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3" name="1000020128.mp4">
            <a:hlinkClick r:id="" action="ppaction://media"/>
            <a:extLst>
              <a:ext uri="{FF2B5EF4-FFF2-40B4-BE49-F238E27FC236}">
                <a16:creationId xmlns="" xmlns:a16="http://schemas.microsoft.com/office/drawing/2014/main" id="{1D1399E0-6FB0-A5D4-D053-C0FF28D116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1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Объект 23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5" y="-64891"/>
            <a:ext cx="11642664" cy="7318247"/>
          </a:xfrm>
        </p:spPr>
      </p:pic>
      <p:grpSp>
        <p:nvGrpSpPr>
          <p:cNvPr id="8" name="Группа 7"/>
          <p:cNvGrpSpPr/>
          <p:nvPr/>
        </p:nvGrpSpPr>
        <p:grpSpPr>
          <a:xfrm>
            <a:off x="1591255" y="1196465"/>
            <a:ext cx="8652603" cy="5028878"/>
            <a:chOff x="1669957" y="941703"/>
            <a:chExt cx="8652603" cy="5028878"/>
          </a:xfrm>
        </p:grpSpPr>
        <p:sp>
          <p:nvSpPr>
            <p:cNvPr id="9" name="Полилиния 8"/>
            <p:cNvSpPr/>
            <p:nvPr/>
          </p:nvSpPr>
          <p:spPr>
            <a:xfrm>
              <a:off x="6968942" y="941703"/>
              <a:ext cx="2561061" cy="1341437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accent2">
                      <a:lumMod val="50000"/>
                    </a:schemeClr>
                  </a:solidFill>
                  <a:latin typeface="Bahnschrift Light Condensed" pitchFamily="34" charset="0"/>
                </a:rPr>
                <a:t>Дальнейшая переквалификация тренера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7519196" y="4318308"/>
              <a:ext cx="2803364" cy="1341437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accent2">
                      <a:lumMod val="50000"/>
                    </a:schemeClr>
                  </a:solidFill>
                  <a:latin typeface="Bahnschrift Light Condensed" pitchFamily="34" charset="0"/>
                </a:rPr>
                <a:t>Отсутствие препятствий при регистрации тренера 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2664909" y="4303587"/>
              <a:ext cx="2274584" cy="1341437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accent2">
                      <a:lumMod val="50000"/>
                    </a:schemeClr>
                  </a:solidFill>
                  <a:latin typeface="Bahnschrift Light Condensed" pitchFamily="34" charset="0"/>
                </a:rPr>
                <a:t>Простой и быстрый способ проверить, улучшить навыки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3476136" y="3312468"/>
              <a:ext cx="1341437" cy="1341437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kern="120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1669957" y="941703"/>
              <a:ext cx="3612357" cy="1341437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>
                  <a:solidFill>
                    <a:schemeClr val="accent2">
                      <a:lumMod val="50000"/>
                    </a:schemeClr>
                  </a:solidFill>
                  <a:latin typeface="Bahnschrift Light Condensed" pitchFamily="34" charset="0"/>
                </a:rPr>
                <a:t>Проверка видео тренировки тренера на качество без прохождения собеседования</a:t>
              </a:r>
            </a:p>
          </p:txBody>
        </p:sp>
        <p:sp>
          <p:nvSpPr>
            <p:cNvPr id="22" name="Круговая стрелка 21"/>
            <p:cNvSpPr/>
            <p:nvPr/>
          </p:nvSpPr>
          <p:spPr>
            <a:xfrm rot="533136">
              <a:off x="3581560" y="941703"/>
              <a:ext cx="5028878" cy="5028878"/>
            </a:xfrm>
            <a:prstGeom prst="circularArrow">
              <a:avLst>
                <a:gd name="adj1" fmla="val 5202"/>
                <a:gd name="adj2" fmla="val 8345"/>
                <a:gd name="adj3" fmla="val 16865256"/>
                <a:gd name="adj4" fmla="val 14452133"/>
                <a:gd name="adj5" fmla="val 1208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7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70049" y="163261"/>
            <a:ext cx="4647508" cy="92480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ahnschrift SemiBold" pitchFamily="34" charset="0"/>
              </a:rPr>
              <a:t>нейросеть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Круговая стрелка 26"/>
          <p:cNvSpPr/>
          <p:nvPr/>
        </p:nvSpPr>
        <p:spPr>
          <a:xfrm rot="16810988">
            <a:off x="3502858" y="1052791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4452133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28" name="Круговая стрелка 27"/>
          <p:cNvSpPr/>
          <p:nvPr/>
        </p:nvSpPr>
        <p:spPr>
          <a:xfrm rot="5924821">
            <a:off x="3554661" y="1000988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4452133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29" name="Круговая стрелка 28"/>
          <p:cNvSpPr/>
          <p:nvPr/>
        </p:nvSpPr>
        <p:spPr>
          <a:xfrm rot="11338391">
            <a:off x="3554661" y="1052790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4452133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30" name="Круговая стрелка 29"/>
          <p:cNvSpPr/>
          <p:nvPr/>
        </p:nvSpPr>
        <p:spPr>
          <a:xfrm rot="910165">
            <a:off x="3502858" y="838741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3716975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31" name="Круговая стрелка 30"/>
          <p:cNvSpPr/>
          <p:nvPr/>
        </p:nvSpPr>
        <p:spPr>
          <a:xfrm rot="11707895">
            <a:off x="3554661" y="1430843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3692469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32" name="Круговая стрелка 31"/>
          <p:cNvSpPr/>
          <p:nvPr/>
        </p:nvSpPr>
        <p:spPr>
          <a:xfrm rot="6169310">
            <a:off x="3931682" y="1059369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3828984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33" name="Круговая стрелка 32"/>
          <p:cNvSpPr/>
          <p:nvPr/>
        </p:nvSpPr>
        <p:spPr>
          <a:xfrm rot="17168266">
            <a:off x="3084266" y="1052637"/>
            <a:ext cx="5028878" cy="5028878"/>
          </a:xfrm>
          <a:prstGeom prst="circularArrow">
            <a:avLst>
              <a:gd name="adj1" fmla="val 5202"/>
              <a:gd name="adj2" fmla="val 8345"/>
              <a:gd name="adj3" fmla="val 16865256"/>
              <a:gd name="adj4" fmla="val 13799108"/>
              <a:gd name="adj5" fmla="val 120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42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Круговая стрелка 66"/>
          <p:cNvSpPr/>
          <p:nvPr/>
        </p:nvSpPr>
        <p:spPr>
          <a:xfrm rot="9281401" flipH="1">
            <a:off x="2833651" y="263530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rgbClr val="00CC99"/>
              </a:gs>
              <a:gs pos="50000">
                <a:srgbClr val="00CC99"/>
              </a:gs>
              <a:gs pos="100000">
                <a:srgbClr val="2EF6B8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61" y="115545"/>
            <a:ext cx="10134601" cy="92480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Bahnschrift SemiBold Condensed" pitchFamily="34" charset="0"/>
              </a:rPr>
              <a:t>Систематическая работа </a:t>
            </a:r>
            <a:r>
              <a:rPr lang="ru-RU" sz="3200" b="1" dirty="0" err="1">
                <a:solidFill>
                  <a:schemeClr val="bg1"/>
                </a:solidFill>
                <a:latin typeface="Bahnschrift SemiBold Condensed" pitchFamily="34" charset="0"/>
              </a:rPr>
              <a:t>нейросети</a:t>
            </a:r>
            <a:endParaRPr lang="ru-RU" sz="3200" b="1" dirty="0">
              <a:solidFill>
                <a:schemeClr val="bg1"/>
              </a:solidFill>
              <a:latin typeface="Bahnschrift SemiBold Condensed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graphicFrame>
        <p:nvGraphicFramePr>
          <p:cNvPr id="16" name="Объект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166526"/>
              </p:ext>
            </p:extLst>
          </p:nvPr>
        </p:nvGraphicFramePr>
        <p:xfrm>
          <a:off x="11153775" y="6429375"/>
          <a:ext cx="1295400" cy="296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8" name="Круговая стрелка 57"/>
          <p:cNvSpPr/>
          <p:nvPr/>
        </p:nvSpPr>
        <p:spPr>
          <a:xfrm rot="6141403" flipH="1">
            <a:off x="3223513" y="313230"/>
            <a:ext cx="5782057" cy="6129690"/>
          </a:xfrm>
          <a:prstGeom prst="circularArrow">
            <a:avLst>
              <a:gd name="adj1" fmla="val 4946"/>
              <a:gd name="adj2" fmla="val 34053"/>
              <a:gd name="adj3" fmla="val 10999521"/>
              <a:gd name="adj4" fmla="val 9351470"/>
              <a:gd name="adj5" fmla="val 2473"/>
            </a:avLst>
          </a:prstGeom>
          <a:solidFill>
            <a:srgbClr val="00CC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1" name="Круговая стрелка 60"/>
          <p:cNvSpPr/>
          <p:nvPr/>
        </p:nvSpPr>
        <p:spPr>
          <a:xfrm rot="3782524" flipH="1">
            <a:off x="2400257" y="263530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>
                  <a:lumMod val="75000"/>
                </a:schemeClr>
              </a:gs>
              <a:gs pos="100000">
                <a:srgbClr val="CAFD6F"/>
              </a:gs>
            </a:gsLst>
            <a:lin ang="54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2" name="Круговая стрелка 61"/>
          <p:cNvSpPr/>
          <p:nvPr/>
        </p:nvSpPr>
        <p:spPr>
          <a:xfrm rot="736005" flipH="1">
            <a:off x="2266278" y="874441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3" name="Круговая стрелка 62"/>
          <p:cNvSpPr/>
          <p:nvPr/>
        </p:nvSpPr>
        <p:spPr>
          <a:xfrm rot="19948288" flipH="1">
            <a:off x="2338082" y="989206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rgbClr val="99FF66"/>
              </a:gs>
              <a:gs pos="50000">
                <a:srgbClr val="99FF66"/>
              </a:gs>
              <a:gs pos="100000">
                <a:schemeClr val="accent3">
                  <a:lumMod val="7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4" name="Круговая стрелка 63"/>
          <p:cNvSpPr/>
          <p:nvPr/>
        </p:nvSpPr>
        <p:spPr>
          <a:xfrm rot="17228573" flipH="1">
            <a:off x="2715834" y="1179073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59846"/>
              <a:gd name="adj5" fmla="val 5910"/>
            </a:avLst>
          </a:prstGeom>
          <a:solidFill>
            <a:srgbClr val="99FF6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5" name="Круговая стрелка 64"/>
          <p:cNvSpPr/>
          <p:nvPr/>
        </p:nvSpPr>
        <p:spPr>
          <a:xfrm rot="14910310" flipH="1">
            <a:off x="2807083" y="1116404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rgbClr val="5CE299"/>
              </a:gs>
              <a:gs pos="98000">
                <a:srgbClr val="99FF66"/>
              </a:gs>
              <a:gs pos="50000">
                <a:srgbClr val="99FF66"/>
              </a:gs>
            </a:gsLst>
            <a:lin ang="54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66" name="Круговая стрелка 65"/>
          <p:cNvSpPr/>
          <p:nvPr/>
        </p:nvSpPr>
        <p:spPr>
          <a:xfrm rot="12083884" flipH="1">
            <a:off x="3012755" y="682788"/>
            <a:ext cx="5782057" cy="6129690"/>
          </a:xfrm>
          <a:prstGeom prst="circularArrow">
            <a:avLst>
              <a:gd name="adj1" fmla="val 5202"/>
              <a:gd name="adj2" fmla="val 629860"/>
              <a:gd name="adj3" fmla="val 12297380"/>
              <a:gd name="adj4" fmla="val 10743637"/>
              <a:gd name="adj5" fmla="val 5910"/>
            </a:avLst>
          </a:prstGeom>
          <a:gradFill>
            <a:gsLst>
              <a:gs pos="0">
                <a:srgbClr val="00CC99"/>
              </a:gs>
              <a:gs pos="50000">
                <a:srgbClr val="7CECC4"/>
              </a:gs>
              <a:gs pos="100000">
                <a:srgbClr val="5CE299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70" name="Стрелка вправо 69"/>
          <p:cNvSpPr/>
          <p:nvPr/>
        </p:nvSpPr>
        <p:spPr>
          <a:xfrm>
            <a:off x="5510944" y="5827394"/>
            <a:ext cx="2940773" cy="561403"/>
          </a:xfrm>
          <a:prstGeom prst="rightArrow">
            <a:avLst/>
          </a:prstGeom>
          <a:solidFill>
            <a:srgbClr val="00CC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>
            <a:off x="2353789" y="5827393"/>
            <a:ext cx="2117213" cy="561403"/>
          </a:xfrm>
          <a:prstGeom prst="rightArrow">
            <a:avLst/>
          </a:prstGeom>
          <a:gradFill flip="none" rotWithShape="1">
            <a:gsLst>
              <a:gs pos="0">
                <a:srgbClr val="CAFD6F"/>
              </a:gs>
              <a:gs pos="50000">
                <a:srgbClr val="CAFD6F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8" name="Круговая стрелка 67"/>
          <p:cNvSpPr/>
          <p:nvPr/>
        </p:nvSpPr>
        <p:spPr>
          <a:xfrm rot="5238814" flipH="1">
            <a:off x="1932472" y="553833"/>
            <a:ext cx="5793541" cy="6122361"/>
          </a:xfrm>
          <a:prstGeom prst="circularArrow">
            <a:avLst>
              <a:gd name="adj1" fmla="val 5202"/>
              <a:gd name="adj2" fmla="val 618184"/>
              <a:gd name="adj3" fmla="val 12297380"/>
              <a:gd name="adj4" fmla="val 10144450"/>
              <a:gd name="adj5" fmla="val 5910"/>
            </a:avLst>
          </a:prstGeom>
          <a:gradFill>
            <a:gsLst>
              <a:gs pos="0">
                <a:srgbClr val="CAFD6F"/>
              </a:gs>
              <a:gs pos="50000">
                <a:srgbClr val="CAFD6F"/>
              </a:gs>
              <a:gs pos="100000">
                <a:srgbClr val="CAFD6F"/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236576" y="6108094"/>
            <a:ext cx="21172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236576" y="5071774"/>
            <a:ext cx="341769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236576" y="3606787"/>
            <a:ext cx="29485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310896" y="1962814"/>
            <a:ext cx="38320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flipH="1">
            <a:off x="8604613" y="6108094"/>
            <a:ext cx="3282587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flipH="1">
            <a:off x="7160218" y="5300374"/>
            <a:ext cx="472698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flipH="1">
            <a:off x="7882416" y="3939286"/>
            <a:ext cx="40047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7412846" y="2465735"/>
            <a:ext cx="4474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5169131" y="1469038"/>
            <a:ext cx="416458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4574629" y="3111192"/>
            <a:ext cx="18726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cap="all" dirty="0">
                <a:solidFill>
                  <a:schemeClr val="accent1"/>
                </a:solidFill>
                <a:latin typeface="Bahnschrift SemiBold Condensed" pitchFamily="34" charset="0"/>
                <a:ea typeface="+mj-ea"/>
                <a:cs typeface="+mj-cs"/>
              </a:rPr>
              <a:t>ЭТАПЫ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446395" y="5738762"/>
            <a:ext cx="1305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Сбор данных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291285" y="5921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381258" y="5355154"/>
            <a:ext cx="15071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Анализ данных</a:t>
            </a:r>
          </a:p>
        </p:txBody>
      </p:sp>
      <p:cxnSp>
        <p:nvCxnSpPr>
          <p:cNvPr id="99" name="Прямая со стрелкой 98"/>
          <p:cNvCxnSpPr/>
          <p:nvPr/>
        </p:nvCxnSpPr>
        <p:spPr>
          <a:xfrm>
            <a:off x="236576" y="5738762"/>
            <a:ext cx="56672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824877" y="50717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557170" y="36738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938515" y="21305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9763780" y="4890202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Выбор архитектуры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8022831" y="3443053"/>
            <a:ext cx="4007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CC99"/>
                </a:solidFill>
                <a:latin typeface="Bahnschrift SemiBold Condensed" pitchFamily="34" charset="0"/>
              </a:rPr>
              <a:t>Подготовка данных под архитектуру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10064422" y="2063839"/>
            <a:ext cx="1686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Обучение модели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6981330" y="1068928"/>
            <a:ext cx="20457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Тестирование модели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450409" y="14841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158096" y="18791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185160" y="32496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654269" y="48097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824877" y="592154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446395" y="1560918"/>
            <a:ext cx="1920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Оценка результатов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310896" y="2911138"/>
            <a:ext cx="25174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Тестирование на реальных пользователях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340381" y="4609689"/>
            <a:ext cx="15888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Пост-внедрение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8715679" y="5706100"/>
            <a:ext cx="3060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 SemiBold Condensed" pitchFamily="34" charset="0"/>
              </a:rPr>
              <a:t>Масштабирование и оптимизация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66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9</a:t>
            </a:fld>
            <a:endParaRPr lang="ru-RU" noProof="0"/>
          </a:p>
        </p:txBody>
      </p:sp>
      <p:sp>
        <p:nvSpPr>
          <p:cNvPr id="13" name="TextBox 12"/>
          <p:cNvSpPr txBox="1"/>
          <p:nvPr/>
        </p:nvSpPr>
        <p:spPr>
          <a:xfrm>
            <a:off x="566056" y="1388586"/>
            <a:ext cx="5260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rgbClr val="92D050"/>
                </a:solidFill>
                <a:latin typeface="Bahnschrift SemiBold Condensed" pitchFamily="34" charset="0"/>
              </a:rPr>
              <a:t>видео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3" name="1000020118.mp4">
            <a:hlinkClick r:id="" action="ppaction://media"/>
            <a:extLst>
              <a:ext uri="{FF2B5EF4-FFF2-40B4-BE49-F238E27FC236}">
                <a16:creationId xmlns="" xmlns:a16="http://schemas.microsoft.com/office/drawing/2014/main" id="{C23A76CC-B67F-C461-818E-16E9703FB83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93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934456" y="0"/>
            <a:ext cx="6511545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AFD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10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9963" y="11628"/>
            <a:ext cx="4135478" cy="92480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SemiBold" pitchFamily="34" charset="0"/>
              </a:rPr>
              <a:t>Бизнес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ahnschrift SemiBold" pitchFamily="34" charset="0"/>
              </a:rPr>
              <a:t>-</a:t>
            </a:r>
            <a:r>
              <a:rPr lang="ru-RU" dirty="0">
                <a:solidFill>
                  <a:schemeClr val="bg1"/>
                </a:solidFill>
                <a:latin typeface="Bahnschrift SemiBold" pitchFamily="34" charset="0"/>
              </a:rPr>
              <a:t>модель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57194"/>
              </p:ext>
            </p:extLst>
          </p:nvPr>
        </p:nvGraphicFramePr>
        <p:xfrm>
          <a:off x="6340348" y="1676647"/>
          <a:ext cx="5699760" cy="384867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9558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1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427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6973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Месяц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Подписка для пользователя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Стоимость</a:t>
                      </a:r>
                      <a:r>
                        <a:rPr lang="ru-RU" sz="2000" baseline="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 выкладывания курса 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97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600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25000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97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1500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40000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97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2500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75000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97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4500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125000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руб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Bahnschrift SemiBold" pitchFamily="34" charset="0"/>
                        </a:rPr>
                        <a:t> 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Bahnschrift SemiBold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64464" y="1171898"/>
            <a:ext cx="1556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Подписка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828" y="2157059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Реклама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22547" y="3099654"/>
            <a:ext cx="1040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Курсы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64464" y="4063132"/>
            <a:ext cx="1661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Абонемент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01572" y="4848319"/>
            <a:ext cx="2082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Выручка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83223" y="1660747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83224" y="2635052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83223" y="3538786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" name="Стрелка вправо 16"/>
          <p:cNvSpPr/>
          <p:nvPr/>
        </p:nvSpPr>
        <p:spPr>
          <a:xfrm rot="16200000">
            <a:off x="2560162" y="4483688"/>
            <a:ext cx="365442" cy="38507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31294" y="1143333"/>
            <a:ext cx="2760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cap="all" dirty="0">
                <a:solidFill>
                  <a:schemeClr val="bg1"/>
                </a:solidFill>
                <a:latin typeface="Bahnschrift SemiBold" pitchFamily="34" charset="0"/>
                <a:ea typeface="+mj-ea"/>
                <a:cs typeface="+mj-cs"/>
              </a:rPr>
              <a:t>МОНЕТИЗАЦИЯ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00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937663" y="0"/>
            <a:ext cx="6254338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11</a:t>
            </a:fld>
            <a:endParaRPr lang="ru-RU" noProof="0"/>
          </a:p>
        </p:txBody>
      </p:sp>
      <p:sp>
        <p:nvSpPr>
          <p:cNvPr id="12" name="TextBox 11"/>
          <p:cNvSpPr txBox="1"/>
          <p:nvPr/>
        </p:nvSpPr>
        <p:spPr>
          <a:xfrm>
            <a:off x="6434445" y="1388586"/>
            <a:ext cx="5260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С ПОДПИСКОЙ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056" y="1388586"/>
            <a:ext cx="5260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rgbClr val="92D050"/>
                </a:solidFill>
                <a:latin typeface="Bahnschrift SemiBold Condensed" pitchFamily="34" charset="0"/>
              </a:rPr>
              <a:t>БЕЗ ПОДПИСКИ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6434" y="2842833"/>
            <a:ext cx="5082639" cy="2694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СКИДКА НА ВСЕ КУРСЫ 5% </a:t>
            </a:r>
          </a:p>
          <a:p>
            <a:pPr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БЕЗЛИМИТНОЕ ПОЛЬЗОВАНИЕ ФОРУМОМ</a:t>
            </a:r>
          </a:p>
          <a:p>
            <a:pPr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ПРЕДПРОСМОТР ПЕРВОГО ВИДЕО НА КУРСЕ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376" y="2842834"/>
            <a:ext cx="4750130" cy="2694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Clr>
                <a:schemeClr val="accent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Bahnschrift SemiBold Condensed" pitchFamily="34" charset="0"/>
              </a:rPr>
              <a:t>ПОЛНАЯ ОПЛАТА КУРСА </a:t>
            </a:r>
          </a:p>
          <a:p>
            <a:pPr marL="285750" indent="-285750">
              <a:lnSpc>
                <a:spcPct val="250000"/>
              </a:lnSpc>
              <a:buClr>
                <a:schemeClr val="accent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Bahnschrift SemiBold Condensed" pitchFamily="34" charset="0"/>
              </a:rPr>
              <a:t>ЛИМИТ В 5 ПОСТОВ НА ФОРУМЕ  </a:t>
            </a:r>
          </a:p>
          <a:p>
            <a:pPr marL="285750" indent="-285750">
              <a:lnSpc>
                <a:spcPct val="250000"/>
              </a:lnSpc>
              <a:buClr>
                <a:schemeClr val="accent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Bahnschrift SemiBold Condensed" pitchFamily="34" charset="0"/>
              </a:rPr>
              <a:t>НЕТ ПРЕДПРОСМОРТА 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05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937663" y="0"/>
            <a:ext cx="6254338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12</a:t>
            </a:fld>
            <a:endParaRPr lang="ru-RU" noProof="0"/>
          </a:p>
        </p:txBody>
      </p:sp>
      <p:sp>
        <p:nvSpPr>
          <p:cNvPr id="12" name="TextBox 11"/>
          <p:cNvSpPr txBox="1"/>
          <p:nvPr/>
        </p:nvSpPr>
        <p:spPr>
          <a:xfrm>
            <a:off x="6434447" y="1498314"/>
            <a:ext cx="5260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С АБОНЕМЕНТОМ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057" y="1498314"/>
            <a:ext cx="5260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rgbClr val="92D050"/>
                </a:solidFill>
                <a:latin typeface="Bahnschrift SemiBold Condensed" pitchFamily="34" charset="0"/>
              </a:rPr>
              <a:t>БЕЗ АБОНЕМЕНТА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6435" y="2606310"/>
            <a:ext cx="508263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2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ПРОДВИЖЕНИЕ КУРСОВ В ФОРУМЕ </a:t>
            </a:r>
          </a:p>
          <a:p>
            <a:pPr marL="285750"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2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АЛГОРИТМЫ  В ПОИСКЕ КУРСОВ </a:t>
            </a:r>
          </a:p>
          <a:p>
            <a:pPr marL="285750"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2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ВЫКЛАДЫВАНИЕ КУРСОВ В ПРЕДЛОЖЕНИЯ ДНЯ</a:t>
            </a:r>
          </a:p>
          <a:p>
            <a:pPr marL="285750" indent="-285750">
              <a:lnSpc>
                <a:spcPct val="250000"/>
              </a:lnSpc>
              <a:buClr>
                <a:schemeClr val="tx1"/>
              </a:buClr>
              <a:buSzPct val="103000"/>
              <a:buFont typeface="Wingdings" pitchFamily="2" charset="2"/>
              <a:buChar char="ü"/>
            </a:pPr>
            <a:r>
              <a:rPr lang="ru-RU" sz="2200" dirty="0">
                <a:solidFill>
                  <a:schemeClr val="bg1">
                    <a:lumMod val="10000"/>
                    <a:lumOff val="90000"/>
                  </a:schemeClr>
                </a:solidFill>
                <a:latin typeface="Bahnschrift SemiBold Condensed" pitchFamily="34" charset="0"/>
              </a:rPr>
              <a:t>УВЕДОМЛЕНИЕ ПОЛЬЗОВАТЕЛЯМ О КУРСАХ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376" y="2787529"/>
            <a:ext cx="4750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Clr>
                <a:schemeClr val="accent1"/>
              </a:buClr>
              <a:buSzPct val="103000"/>
              <a:buFont typeface="Wingdings" pitchFamily="2" charset="2"/>
              <a:buChar char="ü"/>
            </a:pPr>
            <a:r>
              <a:rPr lang="ru-RU" sz="2400" dirty="0">
                <a:solidFill>
                  <a:srgbClr val="92D050"/>
                </a:solidFill>
                <a:latin typeface="Bahnschrift SemiBold Condensed" pitchFamily="34" charset="0"/>
              </a:rPr>
              <a:t>ВЫКЛАДЫВАНИЕ КУРСОВ БЕЗ ПРОДВИЖЕНИЯ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47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3722" y="6367959"/>
            <a:ext cx="2743200" cy="365125"/>
          </a:xfrm>
        </p:spPr>
        <p:txBody>
          <a:bodyPr/>
          <a:lstStyle/>
          <a:p>
            <a:pPr rtl="0"/>
            <a:fld id="{9FF96520-E4CE-4EAD-8ABF-1D2297D6B3AA}" type="slidenum">
              <a:rPr lang="ru-RU" noProof="0" smtClean="0"/>
              <a:t>13</a:t>
            </a:fld>
            <a:endParaRPr lang="ru-RU" noProof="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2305" y="87542"/>
            <a:ext cx="10134601" cy="92480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" pitchFamily="34" charset="0"/>
              </a:rPr>
              <a:t>Анализ</a:t>
            </a:r>
            <a:r>
              <a:rPr lang="ru-RU" sz="3600" dirty="0">
                <a:solidFill>
                  <a:schemeClr val="bg1"/>
                </a:solidFill>
                <a:latin typeface="Bahnschrift SemiBold" pitchFamily="34" charset="0"/>
              </a:rPr>
              <a:t> </a:t>
            </a:r>
            <a:r>
              <a:rPr lang="ru-RU" sz="3600" dirty="0">
                <a:latin typeface="Bahnschrift SemiBold" pitchFamily="34" charset="0"/>
              </a:rPr>
              <a:t>рынка</a:t>
            </a:r>
          </a:p>
        </p:txBody>
      </p:sp>
      <p:sp>
        <p:nvSpPr>
          <p:cNvPr id="6" name="Овал 5"/>
          <p:cNvSpPr/>
          <p:nvPr/>
        </p:nvSpPr>
        <p:spPr>
          <a:xfrm>
            <a:off x="4675637" y="4338994"/>
            <a:ext cx="2884513" cy="2493469"/>
          </a:xfrm>
          <a:prstGeom prst="ellipse">
            <a:avLst/>
          </a:prstGeom>
          <a:solidFill>
            <a:schemeClr val="accent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430410" y="3625831"/>
            <a:ext cx="3374967" cy="3206632"/>
          </a:xfrm>
          <a:prstGeom prst="ellipse">
            <a:avLst/>
          </a:prstGeom>
          <a:solidFill>
            <a:schemeClr val="accent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3752924" y="2270162"/>
            <a:ext cx="4729941" cy="4562301"/>
            <a:chOff x="548640" y="1654233"/>
            <a:chExt cx="4729941" cy="4562301"/>
          </a:xfrm>
        </p:grpSpPr>
        <p:sp>
          <p:nvSpPr>
            <p:cNvPr id="8" name="Овал 7"/>
            <p:cNvSpPr/>
            <p:nvPr/>
          </p:nvSpPr>
          <p:spPr>
            <a:xfrm>
              <a:off x="548640" y="1654233"/>
              <a:ext cx="4729941" cy="4562301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816031" y="2283228"/>
              <a:ext cx="4195157" cy="3933305"/>
            </a:xfrm>
            <a:prstGeom prst="ellipse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53370" y="2245224"/>
            <a:ext cx="17290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PAM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потенциальный объем рынка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3369" y="2937721"/>
            <a:ext cx="17290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TAM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общий объем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рынка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3369" y="5076863"/>
            <a:ext cx="17290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SOM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реально достижимый объем рынка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3369" y="3646497"/>
            <a:ext cx="17290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SAM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доступный объем</a:t>
            </a:r>
          </a:p>
          <a:p>
            <a:pPr algn="ctr"/>
            <a:r>
              <a:rPr lang="ru-RU" sz="105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рынка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32045" y="1891231"/>
            <a:ext cx="214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2D050"/>
                </a:solidFill>
                <a:latin typeface="Bahnschrift SemiBold" pitchFamily="34" charset="0"/>
              </a:rPr>
              <a:t>ПОЛЬЗОВАТЕЛИ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330" y="1598843"/>
            <a:ext cx="2432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" pitchFamily="34" charset="0"/>
              </a:rPr>
              <a:t>ОБЪЕМ ВЫРУЧКИ</a:t>
            </a:r>
          </a:p>
          <a:p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SemiBold" pitchFamily="34" charset="0"/>
              </a:rPr>
              <a:t>в месяц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325874" y="2691341"/>
            <a:ext cx="4420419" cy="1434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54330" y="4750126"/>
            <a:ext cx="471754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25874" y="3374955"/>
            <a:ext cx="4503546" cy="357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54330" y="4075295"/>
            <a:ext cx="4583156" cy="219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477024" y="2691341"/>
            <a:ext cx="45362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7137591" y="4750126"/>
            <a:ext cx="483914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7477024" y="3374955"/>
            <a:ext cx="4516856" cy="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292758" y="4075295"/>
            <a:ext cx="47011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861390" y="2294979"/>
            <a:ext cx="15690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₽91 млрд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7859" y="2295141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₽31 млрд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61390" y="2968595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₽12 млрд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7859" y="2947874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₽3,4 млрд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861390" y="3695116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₽27 млн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7859" y="3617734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₽14 млн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61390" y="4370851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₽1,4 млн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7859" y="4323045"/>
            <a:ext cx="1494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₽396 тыс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23367" y="2968596"/>
            <a:ext cx="1828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360 тыс.чел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00060" y="3695117"/>
            <a:ext cx="1649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1100 чел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430988" y="4307655"/>
            <a:ext cx="164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40 чел</a:t>
            </a:r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774142" y="2295141"/>
            <a:ext cx="18302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30 млн.чел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400061" y="2295141"/>
            <a:ext cx="18302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Bahnschrift SemiBold" pitchFamily="34" charset="0"/>
              </a:rPr>
              <a:t>10 млн.чел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0192" y="2963109"/>
            <a:ext cx="1828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14 млн.чел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0192" y="3630218"/>
            <a:ext cx="1828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61 тыс.чел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88979" y="4301005"/>
            <a:ext cx="163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92D050"/>
                </a:solidFill>
                <a:latin typeface="Bahnschrift SemiBold" pitchFamily="34" charset="0"/>
              </a:rPr>
              <a:t>14 тыс. чел</a:t>
            </a:r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930965" y="1598843"/>
            <a:ext cx="1346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" pitchFamily="34" charset="0"/>
              </a:rPr>
              <a:t>ТРЕНЕРА 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28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7154209"/>
            <a:ext cx="4114800" cy="365125"/>
          </a:xfrm>
        </p:spPr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14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4000" y="11628"/>
            <a:ext cx="7069752" cy="92480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" pitchFamily="34" charset="0"/>
              </a:rPr>
              <a:t>Планируемые </a:t>
            </a:r>
            <a:b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" pitchFamily="34" charset="0"/>
              </a:rPr>
            </a:br>
            <a:r>
              <a:rPr lang="ru-RU" dirty="0">
                <a:latin typeface="Bahnschrift SemiBold" pitchFamily="34" charset="0"/>
              </a:rPr>
              <a:t>финансовые показатели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159584"/>
              </p:ext>
            </p:extLst>
          </p:nvPr>
        </p:nvGraphicFramePr>
        <p:xfrm>
          <a:off x="182880" y="2285238"/>
          <a:ext cx="11823192" cy="409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62960" y="3672840"/>
            <a:ext cx="889000" cy="88087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4251960" y="4552567"/>
            <a:ext cx="66675" cy="72771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19072" y="1417320"/>
            <a:ext cx="8430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Bahnschrift Condensed" pitchFamily="34" charset="0"/>
              </a:rPr>
              <a:t>₽ 309 млн </a:t>
            </a:r>
            <a:r>
              <a:rPr lang="ru-RU" sz="2400" dirty="0">
                <a:solidFill>
                  <a:schemeClr val="bg1"/>
                </a:solidFill>
                <a:latin typeface="Bahnschrift Condensed" pitchFamily="34" charset="0"/>
              </a:rPr>
              <a:t>– Потенциальная выручка за 5 лет</a:t>
            </a:r>
          </a:p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Bahnschrift Condensed" pitchFamily="34" charset="0"/>
              </a:rPr>
              <a:t>₽ 15 млн – </a:t>
            </a:r>
            <a:r>
              <a:rPr lang="ru-RU" sz="2400" dirty="0">
                <a:solidFill>
                  <a:schemeClr val="bg1"/>
                </a:solidFill>
                <a:latin typeface="Bahnschrift Condensed" pitchFamily="34" charset="0"/>
              </a:rPr>
              <a:t>Первоначальные инвестиции для реализации проекта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12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32871" y="7462667"/>
            <a:ext cx="10134601" cy="409302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969152" y="7525393"/>
            <a:ext cx="4114800" cy="365125"/>
          </a:xfrm>
        </p:spPr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15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60302" y="162099"/>
            <a:ext cx="10134601" cy="924808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Bahnschrift SemiBold" pitchFamily="34" charset="0"/>
              </a:rPr>
              <a:t>Долгосрочное</a:t>
            </a:r>
            <a:r>
              <a:rPr lang="ru-RU" b="1" dirty="0">
                <a:latin typeface="Bahnschrift SemiBold" pitchFamily="34" charset="0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Bahnschrift SemiBold" pitchFamily="34" charset="0"/>
              </a:rPr>
              <a:t>развитие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Блок-схема: узел 5"/>
          <p:cNvSpPr/>
          <p:nvPr/>
        </p:nvSpPr>
        <p:spPr>
          <a:xfrm>
            <a:off x="601883" y="3994230"/>
            <a:ext cx="2558005" cy="2489522"/>
          </a:xfrm>
          <a:prstGeom prst="flowChart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ahnschrift SemiBold" pitchFamily="34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511215" y="3805357"/>
            <a:ext cx="897038" cy="885463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1" name="Блок-схема: узел 10"/>
          <p:cNvSpPr/>
          <p:nvPr/>
        </p:nvSpPr>
        <p:spPr>
          <a:xfrm>
            <a:off x="2447905" y="5710391"/>
            <a:ext cx="897038" cy="885463"/>
          </a:xfrm>
          <a:prstGeom prst="flowChartConnector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2" name="Блок-схема: узел 11"/>
          <p:cNvSpPr/>
          <p:nvPr/>
        </p:nvSpPr>
        <p:spPr>
          <a:xfrm>
            <a:off x="8449519" y="3090441"/>
            <a:ext cx="3657600" cy="3393311"/>
          </a:xfrm>
          <a:prstGeom prst="flowChart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ahnschrift SemiBold" pitchFamily="34" charset="0"/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8081441" y="3456079"/>
            <a:ext cx="983848" cy="999853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6" name="Блок-схема: узел 15"/>
          <p:cNvSpPr/>
          <p:nvPr/>
        </p:nvSpPr>
        <p:spPr>
          <a:xfrm>
            <a:off x="10507884" y="2647709"/>
            <a:ext cx="897038" cy="885463"/>
          </a:xfrm>
          <a:prstGeom prst="flowChartConnector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6962" y="4823708"/>
            <a:ext cx="22733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Расширение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функционала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573365" y="4657453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Масштабирование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6906" y="2674942"/>
            <a:ext cx="2831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Раздел «Питание»</a:t>
            </a:r>
            <a:endParaRPr lang="ru-RU" sz="2400" dirty="0">
              <a:latin typeface="Bahnschrift SemiBold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57598" y="5311532"/>
            <a:ext cx="3934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Алгоритмы машинного обучения</a:t>
            </a:r>
            <a:endParaRPr lang="ru-RU" sz="2400" dirty="0">
              <a:latin typeface="Bahnschrift SemiBold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83288" y="2974360"/>
            <a:ext cx="3934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Разработка  собственных смарт-часов</a:t>
            </a:r>
            <a:endParaRPr lang="ru-RU" sz="2400" dirty="0">
              <a:latin typeface="Bahnschrift SemiBold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30573" y="1745703"/>
            <a:ext cx="6476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400" dirty="0">
                <a:solidFill>
                  <a:schemeClr val="bg1"/>
                </a:solidFill>
                <a:latin typeface="Bahnschrift SemiBold" pitchFamily="34" charset="0"/>
              </a:rPr>
              <a:t>Сотрудничество с фитнес-центрами и спортивными магазинами</a:t>
            </a:r>
            <a:endParaRPr lang="ru-RU" sz="2400" dirty="0">
              <a:latin typeface="Bahnschrift SemiBold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48" name="Блок-схема: узел 47"/>
          <p:cNvSpPr/>
          <p:nvPr/>
        </p:nvSpPr>
        <p:spPr>
          <a:xfrm>
            <a:off x="4403477" y="1609681"/>
            <a:ext cx="559623" cy="561619"/>
          </a:xfrm>
          <a:prstGeom prst="flowChartConnector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46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" t="22448" r="778" b="31786"/>
          <a:stretch/>
        </p:blipFill>
        <p:spPr>
          <a:xfrm>
            <a:off x="5081778" y="4233672"/>
            <a:ext cx="3748017" cy="2287080"/>
          </a:xfrm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32" b="27132"/>
          <a:stretch>
            <a:fillRect/>
          </a:stretch>
        </p:blipFill>
        <p:spPr>
          <a:xfrm>
            <a:off x="1989265" y="4261103"/>
            <a:ext cx="3676157" cy="2241741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433927C-E768-4063-858C-B052FB19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8872" y="6923278"/>
            <a:ext cx="4114800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12DF7C3-442D-460D-9076-A94602506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smtClean="0"/>
              <a:pPr rtl="0"/>
              <a:t>16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" y="-10160"/>
            <a:ext cx="7114903" cy="924808"/>
          </a:xfrm>
        </p:spPr>
        <p:txBody>
          <a:bodyPr rtlCol="0">
            <a:normAutofit/>
          </a:bodyPr>
          <a:lstStyle/>
          <a:p>
            <a:pPr rtl="0"/>
            <a:r>
              <a:rPr lang="ru-RU" sz="4000" dirty="0">
                <a:solidFill>
                  <a:schemeClr val="bg1"/>
                </a:solidFill>
                <a:latin typeface="Bahnschrift Condensed" pitchFamily="34" charset="0"/>
              </a:rPr>
              <a:t>Знакомство</a:t>
            </a:r>
            <a:r>
              <a:rPr lang="ru-RU" sz="4000" dirty="0">
                <a:latin typeface="Bahnschrift Condensed" pitchFamily="34" charset="0"/>
              </a:rPr>
              <a:t>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Bahnschrift Condensed" pitchFamily="34" charset="0"/>
              </a:rPr>
              <a:t>с командой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="" xmlns:a16="http://schemas.microsoft.com/office/drawing/2014/main" id="{E50606CE-9ECB-4033-AF08-73FC376C31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19853" y="1153253"/>
            <a:ext cx="2443654" cy="320381"/>
          </a:xfrm>
        </p:spPr>
        <p:txBody>
          <a:bodyPr rtlCol="0"/>
          <a:lstStyle/>
          <a:p>
            <a:pPr rtl="0"/>
            <a:r>
              <a:rPr lang="ru-RU" b="1" dirty="0">
                <a:solidFill>
                  <a:schemeClr val="bg1"/>
                </a:solidFill>
                <a:latin typeface="Bahnschrift SemiBold SemiConden" pitchFamily="34" charset="0"/>
              </a:rPr>
              <a:t>Долгорукова </a:t>
            </a:r>
            <a:r>
              <a:rPr lang="ru-RU" b="1" dirty="0" err="1">
                <a:solidFill>
                  <a:schemeClr val="bg1"/>
                </a:solidFill>
                <a:latin typeface="Bahnschrift SemiBold SemiConden" pitchFamily="34" charset="0"/>
              </a:rPr>
              <a:t>алиса</a:t>
            </a:r>
            <a:endParaRPr lang="ru-RU" b="1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36" name="Текст 35">
            <a:extLst>
              <a:ext uri="{FF2B5EF4-FFF2-40B4-BE49-F238E27FC236}">
                <a16:creationId xmlns="" xmlns:a16="http://schemas.microsoft.com/office/drawing/2014/main" id="{1E3A9758-9F8D-4290-B60A-19A2D1DA778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00844" y="1130774"/>
            <a:ext cx="2443654" cy="320381"/>
          </a:xfrm>
        </p:spPr>
        <p:txBody>
          <a:bodyPr rtlCol="0"/>
          <a:lstStyle/>
          <a:p>
            <a:pPr rtl="0"/>
            <a:r>
              <a:rPr lang="ru-RU" dirty="0" err="1">
                <a:solidFill>
                  <a:schemeClr val="bg1"/>
                </a:solidFill>
                <a:latin typeface="Bahnschrift SemiBold SemiConden" pitchFamily="34" charset="0"/>
              </a:rPr>
              <a:t>Ярхамова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ahnschrift SemiBold SemiConden" pitchFamily="34" charset="0"/>
              </a:rPr>
              <a:t>алина</a:t>
            </a:r>
            <a:endParaRPr lang="ru-RU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37" name="Текст 36">
            <a:extLst>
              <a:ext uri="{FF2B5EF4-FFF2-40B4-BE49-F238E27FC236}">
                <a16:creationId xmlns="" xmlns:a16="http://schemas.microsoft.com/office/drawing/2014/main" id="{E8ED43EC-2B81-4C03-B2D5-1E5BCA9AF5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083090" y="5470908"/>
            <a:ext cx="2443099" cy="361598"/>
          </a:xfrm>
        </p:spPr>
        <p:txBody>
          <a:bodyPr rtlCol="0">
            <a:normAutofit lnSpcReduction="10000"/>
          </a:bodyPr>
          <a:lstStyle/>
          <a:p>
            <a:pPr rtl="0"/>
            <a:endParaRPr lang="ru-RU" dirty="0"/>
          </a:p>
          <a:p>
            <a:pPr rtl="0"/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8" b="27506"/>
          <a:stretch/>
        </p:blipFill>
        <p:spPr>
          <a:xfrm>
            <a:off x="3877056" y="1526794"/>
            <a:ext cx="3617024" cy="2207147"/>
          </a:xfr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3" b="36261"/>
          <a:stretch/>
        </p:blipFill>
        <p:spPr>
          <a:xfrm>
            <a:off x="6894576" y="1526794"/>
            <a:ext cx="3604641" cy="2199591"/>
          </a:xfr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8" name="Рисунок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8" t="19759" r="518" b="34475"/>
          <a:stretch/>
        </p:blipFill>
        <p:spPr>
          <a:xfrm>
            <a:off x="832420" y="1509332"/>
            <a:ext cx="3632710" cy="2216719"/>
          </a:xfr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1125028" y="0"/>
            <a:ext cx="0" cy="9364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sz="quarter" idx="24"/>
          </p:nvPr>
        </p:nvSpPr>
        <p:spPr>
          <a:xfrm>
            <a:off x="3808932" y="7225540"/>
            <a:ext cx="2443099" cy="361598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21" name="Текст 31">
            <a:extLst>
              <a:ext uri="{FF2B5EF4-FFF2-40B4-BE49-F238E27FC236}">
                <a16:creationId xmlns="" xmlns:a16="http://schemas.microsoft.com/office/drawing/2014/main" id="{E50606CE-9ECB-4033-AF08-73FC376C31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11087" y="3856321"/>
            <a:ext cx="2443654" cy="320381"/>
          </a:xfrm>
        </p:spPr>
        <p:txBody>
          <a:bodyPr rtlCol="0"/>
          <a:lstStyle/>
          <a:p>
            <a:pPr rtl="0"/>
            <a:r>
              <a:rPr lang="ru-RU" dirty="0" err="1">
                <a:solidFill>
                  <a:schemeClr val="bg1"/>
                </a:solidFill>
                <a:latin typeface="Bahnschrift SemiBold SemiConden" pitchFamily="34" charset="0"/>
              </a:rPr>
              <a:t>Порохова</a:t>
            </a:r>
            <a:r>
              <a:rPr lang="ru-RU" dirty="0">
                <a:solidFill>
                  <a:schemeClr val="bg1"/>
                </a:solidFill>
                <a:latin typeface="Bahnschrift SemiBold SemiConden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ahnschrift SemiBold SemiConden" pitchFamily="34" charset="0"/>
              </a:rPr>
              <a:t>екатерина</a:t>
            </a:r>
            <a:endParaRPr lang="ru-RU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23" name="Текст 33">
            <a:extLst>
              <a:ext uri="{FF2B5EF4-FFF2-40B4-BE49-F238E27FC236}">
                <a16:creationId xmlns="" xmlns:a16="http://schemas.microsoft.com/office/drawing/2014/main" id="{6D60BE64-23D9-47F8-93B5-D89C8872DF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116384" y="3875244"/>
            <a:ext cx="2443654" cy="320381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  <a:latin typeface="Bahnschrift SemiBold SemiConden" pitchFamily="34" charset="0"/>
              </a:rPr>
              <a:t>Андрианова </a:t>
            </a:r>
            <a:r>
              <a:rPr lang="ru-RU" dirty="0" err="1">
                <a:solidFill>
                  <a:schemeClr val="bg1"/>
                </a:solidFill>
                <a:latin typeface="Bahnschrift SemiBold SemiConden" pitchFamily="34" charset="0"/>
              </a:rPr>
              <a:t>мария</a:t>
            </a:r>
            <a:endParaRPr lang="ru-RU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sp>
        <p:nvSpPr>
          <p:cNvPr id="34" name="Текст 33">
            <a:extLst>
              <a:ext uri="{FF2B5EF4-FFF2-40B4-BE49-F238E27FC236}">
                <a16:creationId xmlns="" xmlns:a16="http://schemas.microsoft.com/office/drawing/2014/main" id="{6D60BE64-23D9-47F8-93B5-D89C8872DF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701096" y="1124932"/>
            <a:ext cx="2443654" cy="320381"/>
          </a:xfrm>
        </p:spPr>
        <p:txBody>
          <a:bodyPr rtlCol="0"/>
          <a:lstStyle/>
          <a:p>
            <a:pPr rtl="0"/>
            <a:r>
              <a:rPr lang="ru-RU" b="1" dirty="0">
                <a:solidFill>
                  <a:schemeClr val="bg1"/>
                </a:solidFill>
                <a:latin typeface="Bahnschrift SemiBold SemiConden" pitchFamily="34" charset="0"/>
              </a:rPr>
              <a:t>Короткова </a:t>
            </a:r>
            <a:r>
              <a:rPr lang="ru-RU" b="1" dirty="0" err="1">
                <a:solidFill>
                  <a:schemeClr val="bg1"/>
                </a:solidFill>
                <a:latin typeface="Bahnschrift SemiBold SemiConden" pitchFamily="34" charset="0"/>
              </a:rPr>
              <a:t>юлия</a:t>
            </a:r>
            <a:endParaRPr lang="ru-RU" b="1" dirty="0">
              <a:solidFill>
                <a:schemeClr val="bg1"/>
              </a:solidFill>
              <a:latin typeface="Bahnschrift SemiBold SemiConden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5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17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85" y="2194560"/>
            <a:ext cx="10134601" cy="166587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accent6">
                    <a:lumMod val="75000"/>
                  </a:schemeClr>
                </a:solidFill>
              </a:rPr>
              <a:t>Мы готовы ответить на ваши вопросы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12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26" y="1360371"/>
            <a:ext cx="10590414" cy="531230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34549" y="6381288"/>
            <a:ext cx="2743200" cy="365125"/>
          </a:xfrm>
        </p:spPr>
        <p:txBody>
          <a:bodyPr/>
          <a:lstStyle/>
          <a:p>
            <a:pPr rtl="0"/>
            <a:fld id="{9FF96520-E4CE-4EAD-8ABF-1D2297D6B3AA}" type="slidenum">
              <a:rPr lang="ru-RU" noProof="0" smtClean="0"/>
              <a:t>18</a:t>
            </a:fld>
            <a:endParaRPr lang="ru-RU" noProof="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9821" y="340823"/>
            <a:ext cx="7453772" cy="7148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ПРОРАБОТКА ДАННЫХ ПОД АРХИТЕКТУРУ НЕЙРОСЕТИ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7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19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0438" y="135953"/>
            <a:ext cx="7295831" cy="1002891"/>
          </a:xfrm>
        </p:spPr>
        <p:txBody>
          <a:bodyPr>
            <a:normAutofit/>
          </a:bodyPr>
          <a:lstStyle/>
          <a:p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СОЗДАНИЕ БАЗЫ ДАННЫХ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3" y="1289698"/>
            <a:ext cx="2886308" cy="52613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31" y="1289698"/>
            <a:ext cx="2905131" cy="52613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62" y="1289697"/>
            <a:ext cx="3012466" cy="52613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98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20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728" y="5855208"/>
            <a:ext cx="10134601" cy="1178560"/>
          </a:xfrm>
        </p:spPr>
        <p:txBody>
          <a:bodyPr>
            <a:normAutofit/>
          </a:bodyPr>
          <a:lstStyle/>
          <a:p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Код для определения тела на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Python</a:t>
            </a:r>
            <a:endParaRPr lang="ru-RU" sz="29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92608" y="282108"/>
            <a:ext cx="6941312" cy="5843692"/>
            <a:chOff x="495300" y="-477657"/>
            <a:chExt cx="9895840" cy="996680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"/>
            <a:stretch/>
          </p:blipFill>
          <p:spPr>
            <a:xfrm>
              <a:off x="495300" y="-477657"/>
              <a:ext cx="9895840" cy="5669541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6" r="1616"/>
            <a:stretch/>
          </p:blipFill>
          <p:spPr>
            <a:xfrm>
              <a:off x="495300" y="5157594"/>
              <a:ext cx="9895840" cy="4331554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27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21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6569" y="157942"/>
            <a:ext cx="4536006" cy="972589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АБОНЕМЕНТ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20908"/>
              </p:ext>
            </p:extLst>
          </p:nvPr>
        </p:nvGraphicFramePr>
        <p:xfrm>
          <a:off x="583739" y="1059174"/>
          <a:ext cx="8127999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Обычный ,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Продвинутый,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30061" y="3964354"/>
            <a:ext cx="244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Алгоритмы в поиске курсов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6768" y="3985735"/>
            <a:ext cx="3691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Уведомление пользователя о вышедших курсах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4403" y="5101659"/>
            <a:ext cx="1848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Продвижение курсов в форуме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7355" y="5124380"/>
            <a:ext cx="2316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Выкладывание курсов в предложение дня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733" y="4102854"/>
            <a:ext cx="299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Обычный абонемент: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7195" y="5412209"/>
            <a:ext cx="3506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Продвинутый абонемент: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5702" y="4102854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81" y="5262880"/>
            <a:ext cx="2559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Всё, что входит в обычный абонемент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0623" y="5378658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52577" y="5412209"/>
            <a:ext cx="31931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+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07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22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6746" y="353922"/>
            <a:ext cx="3560923" cy="704088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интерфейс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6" y="1652017"/>
            <a:ext cx="2374392" cy="50962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655" y="1652017"/>
            <a:ext cx="2348202" cy="50962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06" y="1652017"/>
            <a:ext cx="2338197" cy="50962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721" y="1652017"/>
            <a:ext cx="2337598" cy="50962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8408" y="1282685"/>
            <a:ext cx="102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Логотип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29616" y="1290043"/>
            <a:ext cx="15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Регистрация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889853" y="1290043"/>
            <a:ext cx="1064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Главная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61138" y="1290043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Профиль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25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23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6746" y="353922"/>
            <a:ext cx="3560923" cy="704088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интерфейс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15671" y="1282685"/>
            <a:ext cx="106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Главная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47520" y="1290043"/>
            <a:ext cx="1434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Тренировки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379042" y="1290043"/>
            <a:ext cx="81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Отчет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38" y="1659375"/>
            <a:ext cx="2344855" cy="50949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218" y="1659374"/>
            <a:ext cx="2332111" cy="50888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682" y="1664199"/>
            <a:ext cx="2379726" cy="50901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13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24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0134" y="99542"/>
            <a:ext cx="3566362" cy="1000053"/>
          </a:xfrm>
        </p:spPr>
        <p:txBody>
          <a:bodyPr>
            <a:normAutofit/>
          </a:bodyPr>
          <a:lstStyle/>
          <a:p>
            <a:pPr algn="ctr"/>
            <a:r>
              <a:rPr lang="en-US" sz="2900" b="1" dirty="0" err="1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SWoT</a:t>
            </a:r>
            <a:r>
              <a:rPr lang="en-US" sz="29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-</a:t>
            </a:r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анализ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96212784"/>
              </p:ext>
            </p:extLst>
          </p:nvPr>
        </p:nvGraphicFramePr>
        <p:xfrm>
          <a:off x="-383495" y="1087120"/>
          <a:ext cx="9028252" cy="523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063051" y="1562255"/>
            <a:ext cx="37038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Анализируя данные </a:t>
            </a:r>
            <a:r>
              <a:rPr lang="en-US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SWOT-</a:t>
            </a:r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анализа можно сделать выводы о том, что спортивное приложение "</a:t>
            </a:r>
            <a:r>
              <a:rPr lang="en-US" dirty="0" err="1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HealthUP</a:t>
            </a:r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"имеет значительные сильные стороны и возможности для роста, но также сталкивается с рядом вызовов и угроз. </a:t>
            </a:r>
          </a:p>
          <a:p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Для успешного выхода на рынок важно сосредоточиться на уникальных предложениях, которые будут являться значимыми отличиями от достаточно успешных конкурентов, постоянном обновлении контента, а также активно работать с отзывами </a:t>
            </a:r>
            <a:r>
              <a:rPr lang="ru-RU" dirty="0" err="1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пользоватлей</a:t>
            </a:r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, чтобы исключать малейшие недостатки и внедрять новые технологии </a:t>
            </a:r>
            <a:r>
              <a:rPr lang="ru-RU" dirty="0" err="1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технологии</a:t>
            </a:r>
            <a:r>
              <a:rPr lang="ru-RU" dirty="0">
                <a:solidFill>
                  <a:schemeClr val="dk1"/>
                </a:solidFill>
                <a:latin typeface="Bahnschrift Condensed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dk1"/>
              </a:solidFill>
              <a:latin typeface="Bahnschrift Condensed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31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FF96520-E4CE-4EAD-8ABF-1D2297D6B3AA}" type="slidenum">
              <a:rPr lang="ru-RU" noProof="0" smtClean="0"/>
              <a:t>25</a:t>
            </a:fld>
            <a:endParaRPr lang="ru-RU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0133" y="99542"/>
            <a:ext cx="6022319" cy="1000053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Расходы на платформу</a:t>
            </a:r>
            <a:endParaRPr lang="ru-RU" sz="29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17" y="-945181"/>
            <a:ext cx="5253651" cy="3302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32495" b="32495"/>
          <a:stretch/>
        </p:blipFill>
        <p:spPr>
          <a:xfrm>
            <a:off x="7396480" y="282108"/>
            <a:ext cx="2642000" cy="581394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65154"/>
              </p:ext>
            </p:extLst>
          </p:nvPr>
        </p:nvGraphicFramePr>
        <p:xfrm>
          <a:off x="431800" y="1748366"/>
          <a:ext cx="11188700" cy="38379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612381"/>
                <a:gridCol w="35763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Bahnschrift Condensed" pitchFamily="34" charset="0"/>
                        </a:rPr>
                        <a:t>Наименование расхода</a:t>
                      </a:r>
                      <a:endParaRPr lang="ru-RU" sz="2800" dirty="0">
                        <a:latin typeface="Bahnschrift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Bahnschrift Condensed" pitchFamily="34" charset="0"/>
                        </a:rPr>
                        <a:t>Сумма,</a:t>
                      </a:r>
                      <a:r>
                        <a:rPr lang="ru-RU" sz="2800" baseline="0" dirty="0" smtClean="0">
                          <a:latin typeface="Bahnschrift Condensed" pitchFamily="34" charset="0"/>
                        </a:rPr>
                        <a:t> </a:t>
                      </a:r>
                      <a:r>
                        <a:rPr lang="ru-RU" sz="2800" baseline="0" dirty="0" err="1" smtClean="0">
                          <a:latin typeface="Bahnschrift Condensed" pitchFamily="34" charset="0"/>
                        </a:rPr>
                        <a:t>руб</a:t>
                      </a:r>
                      <a:endParaRPr lang="ru-RU" sz="2800" dirty="0">
                        <a:latin typeface="Bahnschrift Condense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Создание мобильного приложения (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технологмческий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 стек, функционал, дизайн)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7000000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Поддержание функционала приложения (плата серверов и дополнительных </a:t>
                      </a: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сервисов;</a:t>
                      </a:r>
                    </a:p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сетевой администратор;</a:t>
                      </a:r>
                    </a:p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контроль показателей;</a:t>
                      </a:r>
                    </a:p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 err="1" smtClean="0">
                          <a:effectLst/>
                          <a:latin typeface="Bahnschrift Condensed" pitchFamily="34" charset="0"/>
                        </a:rPr>
                        <a:t>анализлогов</a:t>
                      </a: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и обращений </a:t>
                      </a:r>
                      <a:r>
                        <a:rPr lang="ru-RU" sz="2000" u="none" strike="noStrike" dirty="0" err="1" smtClean="0">
                          <a:effectLst/>
                          <a:latin typeface="Bahnschrift Condensed" pitchFamily="34" charset="0"/>
                        </a:rPr>
                        <a:t>клиетнов</a:t>
                      </a: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;</a:t>
                      </a:r>
                    </a:p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 smtClean="0">
                          <a:effectLst/>
                          <a:latin typeface="Bahnschrift Condensed" pitchFamily="34" charset="0"/>
                        </a:rPr>
                        <a:t>устранение 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багов.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3600000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Поддержание 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нейросети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 (з/п (программиста + 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data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 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science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 + 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тестировщика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))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2400000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ФОТ (программист, чат поддержки)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1000000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Маркетинговые затраты (Яндекс </a:t>
                      </a:r>
                      <a:r>
                        <a:rPr lang="ru-RU" sz="2000" u="none" strike="noStrike" dirty="0" err="1">
                          <a:effectLst/>
                          <a:latin typeface="Bahnschrift Condensed" pitchFamily="34" charset="0"/>
                        </a:rPr>
                        <a:t>Директ</a:t>
                      </a:r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, СММ)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Bahnschrift Condensed" pitchFamily="34" charset="0"/>
                        </a:rPr>
                        <a:t>1000000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Bahnschrift Condensed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426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74">
      <a:dk1>
        <a:srgbClr val="1E1E1E"/>
      </a:dk1>
      <a:lt1>
        <a:sysClr val="window" lastClr="FFFFFF"/>
      </a:lt1>
      <a:dk2>
        <a:srgbClr val="44546A"/>
      </a:dk2>
      <a:lt2>
        <a:srgbClr val="E7E6E6"/>
      </a:lt2>
      <a:accent1>
        <a:srgbClr val="81CC48"/>
      </a:accent1>
      <a:accent2>
        <a:srgbClr val="45BEAD"/>
      </a:accent2>
      <a:accent3>
        <a:srgbClr val="BFFF4B"/>
      </a:accent3>
      <a:accent4>
        <a:srgbClr val="B001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0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TEM Deck_tm12041065_Win32_LW_v2" id="{4F206296-6CCA-437B-ABEB-95E882651B70}" vid="{35168526-4CBB-4325-9C81-5B5C83385FF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Custom 174">
    <a:dk1>
      <a:srgbClr val="1E1E1E"/>
    </a:dk1>
    <a:lt1>
      <a:sysClr val="window" lastClr="FFFFFF"/>
    </a:lt1>
    <a:dk2>
      <a:srgbClr val="44546A"/>
    </a:dk2>
    <a:lt2>
      <a:srgbClr val="E7E6E6"/>
    </a:lt2>
    <a:accent1>
      <a:srgbClr val="81CC48"/>
    </a:accent1>
    <a:accent2>
      <a:srgbClr val="45BEAD"/>
    </a:accent2>
    <a:accent3>
      <a:srgbClr val="BFFF4B"/>
    </a:accent3>
    <a:accent4>
      <a:srgbClr val="B001FF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72B6A28-7094-4F7C-9CE6-FEFFCFA7E15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17B950-985C-4D79-B0A3-FA5D2FD780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26E60-8824-40C8-9624-5890E719C527}">
  <ds:schemaRefs>
    <ds:schemaRef ds:uri="http://schemas.microsoft.com/sharepoint/v3"/>
    <ds:schemaRef ds:uri="http://schemas.microsoft.com/office/infopath/2007/PartnerControls"/>
    <ds:schemaRef ds:uri="http://purl.org/dc/terms/"/>
    <ds:schemaRef ds:uri="16c05727-aa75-4e4a-9b5f-8a80a1165891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30e9df3-be65-4c73-a93b-d1236ebd677e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831</Words>
  <Application>Microsoft Office PowerPoint</Application>
  <PresentationFormat>Произвольный</PresentationFormat>
  <Paragraphs>290</Paragraphs>
  <Slides>25</Slides>
  <Notes>6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Healthup мобильное приложение с нейросетью</vt:lpstr>
      <vt:lpstr>О нашем проекте</vt:lpstr>
      <vt:lpstr>Целевая аудитория</vt:lpstr>
      <vt:lpstr>Как healthup помогает? </vt:lpstr>
      <vt:lpstr>План реализации</vt:lpstr>
      <vt:lpstr>О нашем проекте</vt:lpstr>
      <vt:lpstr>нейросеть</vt:lpstr>
      <vt:lpstr>Систематическая работа нейросети</vt:lpstr>
      <vt:lpstr>Презентация PowerPoint</vt:lpstr>
      <vt:lpstr>Бизнес-модель</vt:lpstr>
      <vt:lpstr>Презентация PowerPoint</vt:lpstr>
      <vt:lpstr>Презентация PowerPoint</vt:lpstr>
      <vt:lpstr>Анализ рынка</vt:lpstr>
      <vt:lpstr>Планируемые  финансовые показатели</vt:lpstr>
      <vt:lpstr>Долгосрочное развитие</vt:lpstr>
      <vt:lpstr>Знакомство с командой</vt:lpstr>
      <vt:lpstr>Мы готовы ответить на ваши вопросы</vt:lpstr>
      <vt:lpstr>ПРОРАБОТКА ДАННЫХ ПОД АРХИТЕКТУРУ НЕЙРОСЕТИ  </vt:lpstr>
      <vt:lpstr>СОЗДАНИЕ БАЗЫ ДАННЫХ </vt:lpstr>
      <vt:lpstr>Код для определения тела на Python</vt:lpstr>
      <vt:lpstr>АБОНЕМЕНТ</vt:lpstr>
      <vt:lpstr>интерфейс</vt:lpstr>
      <vt:lpstr>интерфейс</vt:lpstr>
      <vt:lpstr>SWoT-анализ</vt:lpstr>
      <vt:lpstr>Расходы на платформу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Healthup</dc:title>
  <dc:creator/>
  <cp:lastModifiedBy/>
  <cp:revision>4</cp:revision>
  <dcterms:created xsi:type="dcterms:W3CDTF">2021-07-29T04:12:45Z</dcterms:created>
  <dcterms:modified xsi:type="dcterms:W3CDTF">2024-12-09T17:46:53Z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