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63" r:id="rId5"/>
    <p:sldId id="285" r:id="rId6"/>
    <p:sldId id="286" r:id="rId7"/>
    <p:sldId id="287" r:id="rId8"/>
    <p:sldId id="302" r:id="rId9"/>
    <p:sldId id="299" r:id="rId10"/>
    <p:sldId id="288" r:id="rId11"/>
    <p:sldId id="303" r:id="rId12"/>
    <p:sldId id="304" r:id="rId13"/>
    <p:sldId id="305" r:id="rId14"/>
    <p:sldId id="294" r:id="rId15"/>
    <p:sldId id="290" r:id="rId16"/>
    <p:sldId id="293" r:id="rId17"/>
    <p:sldId id="308" r:id="rId18"/>
    <p:sldId id="309" r:id="rId19"/>
    <p:sldId id="301" r:id="rId20"/>
    <p:sldId id="295" r:id="rId21"/>
    <p:sldId id="297" r:id="rId22"/>
    <p:sldId id="264" r:id="rId23"/>
  </p:sldIdLst>
  <p:sldSz cx="10080625" cy="567055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02" autoAdjust="0"/>
  </p:normalViewPr>
  <p:slideViewPr>
    <p:cSldViewPr>
      <p:cViewPr varScale="1">
        <p:scale>
          <a:sx n="111" d="100"/>
          <a:sy n="111" d="100"/>
        </p:scale>
        <p:origin x="307" y="8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  <a:p>
          <a:r>
            <a:rPr lang="ru-RU" sz="1000" b="1" dirty="0"/>
            <a:t>100 000 000 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  <a:p>
          <a:r>
            <a:rPr lang="ru-RU" sz="1000" b="1" dirty="0"/>
            <a:t>8 000 000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  <a:p>
          <a:r>
            <a:rPr lang="ru-RU" sz="1000" b="1" dirty="0"/>
            <a:t>6 000 000 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  <a:p>
          <a:r>
            <a:rPr lang="ru-RU" sz="1000" b="1" dirty="0"/>
            <a:t> 4 300 000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-629" custLinFactNeighborY="-77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 custLinFactNeighborX="149" custLinFactNeighborY="8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LinFactNeighborX="-871" custLinFactNeighborY="-1980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Доля рынка 0,3%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цена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EEB4CA1-B351-48F2-B668-346E33432593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ED2F806D-39A2-4319-A1DD-766557127D60}" type="parTrans" cxnId="{F25C062A-5AC0-4221-8027-7B11CFFB55DB}">
      <dgm:prSet/>
      <dgm:spPr/>
      <dgm:t>
        <a:bodyPr/>
        <a:lstStyle/>
        <a:p>
          <a:endParaRPr lang="ru-RU"/>
        </a:p>
      </dgm:t>
    </dgm:pt>
    <dgm:pt modelId="{02EDBBCA-D036-4AC5-BC48-66016D81906D}" type="sibTrans" cxnId="{F25C062A-5AC0-4221-8027-7B11CFFB55DB}">
      <dgm:prSet/>
      <dgm:spPr/>
      <dgm:t>
        <a:bodyPr/>
        <a:lstStyle/>
        <a:p>
          <a:endParaRPr lang="ru-RU"/>
        </a:p>
      </dgm:t>
    </dgm:pt>
    <dgm:pt modelId="{D89FF446-B3C9-47AB-8BEF-E48F72A6BF3E}">
      <dgm:prSet/>
      <dgm:spPr/>
      <dgm:t>
        <a:bodyPr/>
        <a:lstStyle/>
        <a:p>
          <a:r>
            <a:rPr lang="ru-RU" b="1" i="0" u="none" dirty="0"/>
            <a:t>станок/пресс "</a:t>
          </a:r>
          <a:r>
            <a:rPr lang="ru-RU" b="1" i="0" u="none" dirty="0" err="1"/>
            <a:t>Oren</a:t>
          </a:r>
          <a:r>
            <a:rPr lang="ru-RU" b="1" i="0" u="none" dirty="0"/>
            <a:t> </a:t>
          </a:r>
          <a:r>
            <a:rPr lang="ru-RU" b="1" i="0" u="none" dirty="0" err="1"/>
            <a:t>Celik</a:t>
          </a:r>
          <a:r>
            <a:rPr lang="ru-RU" b="1" i="0" u="none" dirty="0"/>
            <a:t>" для снаряжения патронов с дозаторами дроби и пороха 12к FY-6EX</a:t>
          </a:r>
        </a:p>
      </dgm:t>
    </dgm:pt>
    <dgm:pt modelId="{3B4907BB-5498-4F20-891E-30274072020B}" type="parTrans" cxnId="{D33ABD04-ECBC-41AE-852E-9010329BE415}">
      <dgm:prSet/>
      <dgm:spPr/>
      <dgm:t>
        <a:bodyPr/>
        <a:lstStyle/>
        <a:p>
          <a:endParaRPr lang="ru-RU"/>
        </a:p>
      </dgm:t>
    </dgm:pt>
    <dgm:pt modelId="{23532409-9854-4C44-9A76-707231DA775C}" type="sibTrans" cxnId="{D33ABD04-ECBC-41AE-852E-9010329BE415}">
      <dgm:prSet/>
      <dgm:spPr/>
      <dgm:t>
        <a:bodyPr/>
        <a:lstStyle/>
        <a:p>
          <a:endParaRPr lang="ru-RU"/>
        </a:p>
      </dgm:t>
    </dgm:pt>
    <dgm:pt modelId="{3B629633-AC2C-4F61-82C2-1AD7C41F562A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Объем продаж 3000 штук</a:t>
          </a:r>
        </a:p>
      </dgm:t>
    </dgm:pt>
    <dgm:pt modelId="{6BBDF6AC-EAE1-4706-9AAF-734885D4DB9E}" type="parTrans" cxnId="{B04C8F03-D811-468B-A30F-76F1E893B43E}">
      <dgm:prSet/>
      <dgm:spPr/>
    </dgm:pt>
    <dgm:pt modelId="{46DEE1CB-FC27-445C-ACB5-F8289D938381}" type="sibTrans" cxnId="{B04C8F03-D811-468B-A30F-76F1E893B43E}">
      <dgm:prSet/>
      <dgm:spPr/>
    </dgm:pt>
    <dgm:pt modelId="{2AB867E7-03B6-4160-B1CA-FDC71397825C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Долгосрочность использования</a:t>
          </a:r>
        </a:p>
      </dgm:t>
    </dgm:pt>
    <dgm:pt modelId="{4DBF695D-2EE3-4920-904B-034C2A8EFBBB}" type="parTrans" cxnId="{D0609491-085C-407F-866D-1599AB619AF8}">
      <dgm:prSet/>
      <dgm:spPr/>
    </dgm:pt>
    <dgm:pt modelId="{103B79D6-5649-4CC6-A656-AB7EE38C3A42}" type="sibTrans" cxnId="{D0609491-085C-407F-866D-1599AB619AF8}">
      <dgm:prSet/>
      <dgm:spPr/>
    </dgm:pt>
    <dgm:pt modelId="{7622D941-3B12-4AC7-B023-0AE285B66ED6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Компактность</a:t>
          </a:r>
        </a:p>
      </dgm:t>
    </dgm:pt>
    <dgm:pt modelId="{55A47B9C-4A4C-454D-A82B-85B6631320C2}" type="parTrans" cxnId="{5EBC9971-051D-4F5C-95F8-54E72E567248}">
      <dgm:prSet/>
      <dgm:spPr/>
    </dgm:pt>
    <dgm:pt modelId="{B7D69479-9AB1-4AD6-9FED-B3FF6654B4D2}" type="sibTrans" cxnId="{5EBC9971-051D-4F5C-95F8-54E72E567248}">
      <dgm:prSet/>
      <dgm:spPr/>
    </dgm:pt>
    <dgm:pt modelId="{07559CAB-AFCC-46E2-BD24-EF5B65466E60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0" i="1" dirty="0"/>
            <a:t> Высокая точность и качество работ</a:t>
          </a:r>
          <a:endParaRPr lang="ru-RU" dirty="0"/>
        </a:p>
      </dgm:t>
    </dgm:pt>
    <dgm:pt modelId="{F0B3FB16-2E1F-4A95-AEA3-3BE7FAFF0DE1}" type="parTrans" cxnId="{89FCBBBA-B9AA-499C-8C18-AC471CEF8B39}">
      <dgm:prSet/>
      <dgm:spPr/>
    </dgm:pt>
    <dgm:pt modelId="{5BAF14D6-E915-44BF-AEF8-0D27F3B41C67}" type="sibTrans" cxnId="{89FCBBBA-B9AA-499C-8C18-AC471CEF8B39}">
      <dgm:prSet/>
      <dgm:spPr/>
    </dgm:pt>
    <dgm:pt modelId="{54B73F25-0153-4EC4-9401-FD3F368095F3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0" i="1" dirty="0"/>
            <a:t> Не нужны дополнительные настройки</a:t>
          </a:r>
          <a:endParaRPr lang="ru-RU" dirty="0"/>
        </a:p>
      </dgm:t>
    </dgm:pt>
    <dgm:pt modelId="{C749065D-9FBE-4F65-82EB-5CE451D977DC}" type="parTrans" cxnId="{11556789-F899-4774-97AD-755FAEA30542}">
      <dgm:prSet/>
      <dgm:spPr/>
    </dgm:pt>
    <dgm:pt modelId="{3974D023-79FD-4FE1-9E6D-B5D895A1C137}" type="sibTrans" cxnId="{11556789-F899-4774-97AD-755FAEA30542}">
      <dgm:prSet/>
      <dgm:spPr/>
    </dgm:pt>
    <dgm:pt modelId="{61A53474-1B34-4986-A7E1-9225956CD18D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0" i="1" dirty="0"/>
            <a:t> Удобно работать в неподготовленных местах</a:t>
          </a:r>
          <a:endParaRPr lang="ru-RU" dirty="0"/>
        </a:p>
      </dgm:t>
    </dgm:pt>
    <dgm:pt modelId="{A1D98EF9-1242-404E-8197-4E1662F6D5FB}" type="parTrans" cxnId="{9FDF0F2F-622E-42D2-BC6F-F4EDCF0E3728}">
      <dgm:prSet/>
      <dgm:spPr/>
    </dgm:pt>
    <dgm:pt modelId="{2E7B17DE-4C9D-4E8A-8CCA-238072BB7B9F}" type="sibTrans" cxnId="{9FDF0F2F-622E-42D2-BC6F-F4EDCF0E3728}">
      <dgm:prSet/>
      <dgm:spPr/>
    </dgm:pt>
    <dgm:pt modelId="{5EE3A74F-2CBA-47FE-A1DF-52A3160C4683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0" i="1" dirty="0"/>
            <a:t> Защита от коррозии и царапин</a:t>
          </a:r>
          <a:endParaRPr lang="ru-RU" dirty="0"/>
        </a:p>
      </dgm:t>
    </dgm:pt>
    <dgm:pt modelId="{06AEDCBA-D389-4340-8BE7-223213872C80}" type="parTrans" cxnId="{5107C693-236E-42D5-A2CB-C97841AA94F5}">
      <dgm:prSet/>
      <dgm:spPr/>
    </dgm:pt>
    <dgm:pt modelId="{9580CB4B-8849-4147-B35A-C467C9784A0F}" type="sibTrans" cxnId="{5107C693-236E-42D5-A2CB-C97841AA94F5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ScaleX="101899" custScaleY="104108" custLinFactNeighborX="5131" custLinFactNeighborY="-7549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6532" custLinFactNeighborY="467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-2656" custLinFactNeighborY="-8901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-6193" custLinFactNeighborY="-8901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LinFactNeighborX="-6193" custLinFactNeighborY="508">
        <dgm:presLayoutVars>
          <dgm:bulletEnabled val="1"/>
        </dgm:presLayoutVars>
      </dgm:prSet>
      <dgm:spPr/>
    </dgm:pt>
  </dgm:ptLst>
  <dgm:cxnLst>
    <dgm:cxn modelId="{B04C8F03-D811-468B-A30F-76F1E893B43E}" srcId="{FD45624C-83CF-47B9-8EDE-C4DE60E9F279}" destId="{3B629633-AC2C-4F61-82C2-1AD7C41F562A}" srcOrd="1" destOrd="0" parTransId="{6BBDF6AC-EAE1-4706-9AAF-734885D4DB9E}" sibTransId="{46DEE1CB-FC27-445C-ACB5-F8289D938381}"/>
    <dgm:cxn modelId="{D33ABD04-ECBC-41AE-852E-9010329BE415}" srcId="{861A968E-9660-4770-82EB-9C2FFC889440}" destId="{D89FF446-B3C9-47AB-8BEF-E48F72A6BF3E}" srcOrd="1" destOrd="0" parTransId="{3B4907BB-5498-4F20-891E-30274072020B}" sibTransId="{23532409-9854-4C44-9A76-707231DA775C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0729BA16-68AD-4167-99A9-84F419CFC1E9}" type="presOf" srcId="{07559CAB-AFCC-46E2-BD24-EF5B65466E60}" destId="{0C85A15E-56D2-44B3-8E52-7FFFB1AE2983}" srcOrd="0" destOrd="3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25C062A-5AC0-4221-8027-7B11CFFB55DB}" srcId="{861A968E-9660-4770-82EB-9C2FFC889440}" destId="{CEEB4CA1-B351-48F2-B668-346E33432593}" srcOrd="0" destOrd="0" parTransId="{ED2F806D-39A2-4319-A1DD-766557127D60}" sibTransId="{02EDBBCA-D036-4AC5-BC48-66016D81906D}"/>
    <dgm:cxn modelId="{58D0D22A-2806-4448-B37E-C79E2588E41D}" type="presOf" srcId="{2AB867E7-03B6-4160-B1CA-FDC71397825C}" destId="{0C85A15E-56D2-44B3-8E52-7FFFB1AE2983}" srcOrd="0" destOrd="1" presId="urn:microsoft.com/office/officeart/2005/8/layout/hList1"/>
    <dgm:cxn modelId="{9FDF0F2F-622E-42D2-BC6F-F4EDCF0E3728}" srcId="{C1DCF8D2-41C8-416E-B988-A9BFE3AC37E6}" destId="{61A53474-1B34-4986-A7E1-9225956CD18D}" srcOrd="5" destOrd="0" parTransId="{A1D98EF9-1242-404E-8197-4E1662F6D5FB}" sibTransId="{2E7B17DE-4C9D-4E8A-8CCA-238072BB7B9F}"/>
    <dgm:cxn modelId="{1293C73E-9176-4334-8003-61F644ADA39C}" type="presOf" srcId="{3B629633-AC2C-4F61-82C2-1AD7C41F562A}" destId="{400F4E5D-F016-41EA-97FB-BF5BA36522C2}" srcOrd="0" destOrd="1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5EBC9971-051D-4F5C-95F8-54E72E567248}" srcId="{C1DCF8D2-41C8-416E-B988-A9BFE3AC37E6}" destId="{7622D941-3B12-4AC7-B023-0AE285B66ED6}" srcOrd="2" destOrd="0" parTransId="{55A47B9C-4A4C-454D-A82B-85B6631320C2}" sibTransId="{B7D69479-9AB1-4AD6-9FED-B3FF6654B4D2}"/>
    <dgm:cxn modelId="{2F5F9376-7209-44CF-AD8C-43C0EDE14CA1}" type="presOf" srcId="{D89FF446-B3C9-47AB-8BEF-E48F72A6BF3E}" destId="{B206DAC4-D1DF-4053-8506-5DE426BC8BEF}" srcOrd="0" destOrd="1" presId="urn:microsoft.com/office/officeart/2005/8/layout/hList1"/>
    <dgm:cxn modelId="{1C2F4082-86FB-486D-B2E1-3975F7CD5624}" type="presOf" srcId="{CEEB4CA1-B351-48F2-B668-346E33432593}" destId="{B206DAC4-D1DF-4053-8506-5DE426BC8BEF}" srcOrd="0" destOrd="0" presId="urn:microsoft.com/office/officeart/2005/8/layout/hList1"/>
    <dgm:cxn modelId="{11556789-F899-4774-97AD-755FAEA30542}" srcId="{C1DCF8D2-41C8-416E-B988-A9BFE3AC37E6}" destId="{54B73F25-0153-4EC4-9401-FD3F368095F3}" srcOrd="4" destOrd="0" parTransId="{C749065D-9FBE-4F65-82EB-5CE451D977DC}" sibTransId="{3974D023-79FD-4FE1-9E6D-B5D895A1C137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D0609491-085C-407F-866D-1599AB619AF8}" srcId="{C1DCF8D2-41C8-416E-B988-A9BFE3AC37E6}" destId="{2AB867E7-03B6-4160-B1CA-FDC71397825C}" srcOrd="1" destOrd="0" parTransId="{4DBF695D-2EE3-4920-904B-034C2A8EFBBB}" sibTransId="{103B79D6-5649-4CC6-A656-AB7EE38C3A42}"/>
    <dgm:cxn modelId="{5107C693-236E-42D5-A2CB-C97841AA94F5}" srcId="{C1DCF8D2-41C8-416E-B988-A9BFE3AC37E6}" destId="{5EE3A74F-2CBA-47FE-A1DF-52A3160C4683}" srcOrd="6" destOrd="0" parTransId="{06AEDCBA-D389-4340-8BE7-223213872C80}" sibTransId="{9580CB4B-8849-4147-B35A-C467C9784A0F}"/>
    <dgm:cxn modelId="{5217C89C-D438-41A7-8234-55E53373C86A}" type="presOf" srcId="{5EE3A74F-2CBA-47FE-A1DF-52A3160C4683}" destId="{0C85A15E-56D2-44B3-8E52-7FFFB1AE2983}" srcOrd="0" destOrd="6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F138DA5-4E40-4ABB-ABDF-3B70ECBF29BF}" type="presOf" srcId="{61A53474-1B34-4986-A7E1-9225956CD18D}" destId="{0C85A15E-56D2-44B3-8E52-7FFFB1AE2983}" srcOrd="0" destOrd="5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9E8E7B2-3233-46C1-95FF-D16298DC4283}" type="presOf" srcId="{54B73F25-0153-4EC4-9401-FD3F368095F3}" destId="{0C85A15E-56D2-44B3-8E52-7FFFB1AE2983}" srcOrd="0" destOrd="4" presId="urn:microsoft.com/office/officeart/2005/8/layout/hList1"/>
    <dgm:cxn modelId="{89FCBBBA-B9AA-499C-8C18-AC471CEF8B39}" srcId="{C1DCF8D2-41C8-416E-B988-A9BFE3AC37E6}" destId="{07559CAB-AFCC-46E2-BD24-EF5B65466E60}" srcOrd="3" destOrd="0" parTransId="{F0B3FB16-2E1F-4A95-AEA3-3BE7FAFF0DE1}" sibTransId="{5BAF14D6-E915-44BF-AEF8-0D27F3B41C67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25509AE9-9ACC-4500-8659-D1B71B456933}" type="presOf" srcId="{7622D941-3B12-4AC7-B023-0AE285B66ED6}" destId="{0C85A15E-56D2-44B3-8E52-7FFFB1AE2983}" srcOrd="0" destOrd="2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60592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100 000 000 </a:t>
          </a:r>
        </a:p>
      </dsp:txBody>
      <dsp:txXfrm>
        <a:off x="2054120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6094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8 000 000</a:t>
          </a:r>
        </a:p>
      </dsp:txBody>
      <dsp:txXfrm>
        <a:off x="2087220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6 000 000 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00208" y="2619366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 4 300 000</a:t>
          </a:r>
        </a:p>
      </dsp:txBody>
      <dsp:txXfrm>
        <a:off x="2059361" y="3061766"/>
        <a:ext cx="1251298" cy="884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162397" y="0"/>
          <a:ext cx="3097280" cy="700195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Конкуренты Продукты/Услуги</a:t>
          </a:r>
        </a:p>
      </dsp:txBody>
      <dsp:txXfrm>
        <a:off x="162397" y="0"/>
        <a:ext cx="3097280" cy="700195"/>
      </dsp:txXfrm>
    </dsp:sp>
    <dsp:sp modelId="{B206DAC4-D1DF-4053-8506-5DE426BC8BEF}">
      <dsp:nvSpPr>
        <dsp:cNvPr id="0" name=""/>
        <dsp:cNvSpPr/>
      </dsp:nvSpPr>
      <dsp:spPr>
        <a:xfrm>
          <a:off x="233842" y="700821"/>
          <a:ext cx="3039559" cy="4059597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1" i="0" u="none" kern="1200" dirty="0"/>
            <a:t>станок/пресс "</a:t>
          </a:r>
          <a:r>
            <a:rPr lang="ru-RU" sz="1900" b="1" i="0" u="none" kern="1200" dirty="0" err="1"/>
            <a:t>Oren</a:t>
          </a:r>
          <a:r>
            <a:rPr lang="ru-RU" sz="1900" b="1" i="0" u="none" kern="1200" dirty="0"/>
            <a:t> </a:t>
          </a:r>
          <a:r>
            <a:rPr lang="ru-RU" sz="1900" b="1" i="0" u="none" kern="1200" dirty="0" err="1"/>
            <a:t>Celik</a:t>
          </a:r>
          <a:r>
            <a:rPr lang="ru-RU" sz="1900" b="1" i="0" u="none" kern="1200" dirty="0"/>
            <a:t>" для снаряжения патронов с дозаторами дроби и пороха 12к FY-6EX</a:t>
          </a:r>
        </a:p>
      </dsp:txBody>
      <dsp:txXfrm>
        <a:off x="233842" y="700821"/>
        <a:ext cx="3039559" cy="4059597"/>
      </dsp:txXfrm>
    </dsp:sp>
    <dsp:sp modelId="{34E68AF3-FEED-4A3D-869A-6E2B7BBFBA4D}">
      <dsp:nvSpPr>
        <dsp:cNvPr id="0" name=""/>
        <dsp:cNvSpPr/>
      </dsp:nvSpPr>
      <dsp:spPr>
        <a:xfrm>
          <a:off x="3448525" y="0"/>
          <a:ext cx="3039559" cy="67256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Фирмы конкуренты</a:t>
          </a:r>
        </a:p>
      </dsp:txBody>
      <dsp:txXfrm>
        <a:off x="3448525" y="0"/>
        <a:ext cx="3039559" cy="672566"/>
      </dsp:txXfrm>
    </dsp:sp>
    <dsp:sp modelId="{400F4E5D-F016-41EA-97FB-BF5BA36522C2}">
      <dsp:nvSpPr>
        <dsp:cNvPr id="0" name=""/>
        <dsp:cNvSpPr/>
      </dsp:nvSpPr>
      <dsp:spPr>
        <a:xfrm>
          <a:off x="3529256" y="686694"/>
          <a:ext cx="3039559" cy="4059597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Доля рынка 0,3%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Объем продаж 3000 штук</a:t>
          </a:r>
        </a:p>
      </dsp:txBody>
      <dsp:txXfrm>
        <a:off x="3529256" y="686694"/>
        <a:ext cx="3039559" cy="4059597"/>
      </dsp:txXfrm>
    </dsp:sp>
    <dsp:sp modelId="{869E6585-1C72-4E82-914E-39E2C4E28665}">
      <dsp:nvSpPr>
        <dsp:cNvPr id="0" name=""/>
        <dsp:cNvSpPr/>
      </dsp:nvSpPr>
      <dsp:spPr>
        <a:xfrm>
          <a:off x="6806113" y="0"/>
          <a:ext cx="3039559" cy="67256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Наши преимущества</a:t>
          </a:r>
        </a:p>
      </dsp:txBody>
      <dsp:txXfrm>
        <a:off x="6806113" y="0"/>
        <a:ext cx="3039559" cy="672566"/>
      </dsp:txXfrm>
    </dsp:sp>
    <dsp:sp modelId="{0C85A15E-56D2-44B3-8E52-7FFFB1AE2983}">
      <dsp:nvSpPr>
        <dsp:cNvPr id="0" name=""/>
        <dsp:cNvSpPr/>
      </dsp:nvSpPr>
      <dsp:spPr>
        <a:xfrm>
          <a:off x="6806113" y="700821"/>
          <a:ext cx="3039559" cy="4059597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цена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Долгосрочность использования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Компактность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1" kern="1200" dirty="0"/>
            <a:t> Высокая точность и качество работ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1" kern="1200" dirty="0"/>
            <a:t> Не нужны дополнительные настройки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1" kern="1200" dirty="0"/>
            <a:t> Удобно работать в неподготовленных местах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1" kern="1200" dirty="0"/>
            <a:t> Защита от коррозии и царапин</a:t>
          </a:r>
          <a:endParaRPr lang="ru-RU" sz="1900" kern="1200" dirty="0"/>
        </a:p>
      </dsp:txBody>
      <dsp:txXfrm>
        <a:off x="6806113" y="700821"/>
        <a:ext cx="3039559" cy="4059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611288" y="2335209"/>
            <a:ext cx="5013200" cy="10041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800" spc="-1" dirty="0"/>
              <a:t>Модернизированный пресс-станок для снаряжения охотничьих патронов порохом и дробью.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-216272" y="-3591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10836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sz="3200" b="0" strike="noStrike" spc="-1" dirty="0">
                <a:latin typeface="Arial"/>
              </a:rPr>
              <a:t>Руководитель проекта: </a:t>
            </a:r>
          </a:p>
          <a:p>
            <a:pPr marL="10836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sz="3200" b="0" strike="noStrike" spc="-1" dirty="0">
                <a:latin typeface="Arial"/>
              </a:rPr>
              <a:t>Пестрякова Екатерина Романовна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sz="4400" dirty="0" err="1">
                <a:ea typeface="MS Gothic" pitchFamily="49" charset="-128"/>
              </a:rPr>
              <a:t>Команда</a:t>
            </a:r>
            <a:r>
              <a:rPr sz="4400" dirty="0">
                <a:ea typeface="MS Gothic" pitchFamily="49" charset="-128"/>
              </a:rPr>
              <a:t> </a:t>
            </a:r>
            <a:r>
              <a:rPr sz="4400" dirty="0" err="1">
                <a:ea typeface="MS Gothic" pitchFamily="49" charset="-128"/>
              </a:rPr>
              <a:t>проекта</a:t>
            </a:r>
            <a:endParaRPr sz="4400" dirty="0"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32" y="2547243"/>
            <a:ext cx="3896433" cy="21917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96185" y="2547243"/>
            <a:ext cx="720080" cy="21917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9082" y="2636418"/>
            <a:ext cx="831490" cy="20844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47947" y="2373610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22722" y="3420547"/>
            <a:ext cx="2606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56225" y="2636418"/>
            <a:ext cx="51765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тудентка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УдГУ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Специальность правовое обеспечение национальной безопасности</a:t>
            </a: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Индивидуальный предприниматель с 18 лет</a:t>
            </a: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Участник бизнес акселератора от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e-commerce 2021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9082" y="2373610"/>
            <a:ext cx="3403118" cy="389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06285" y="4655611"/>
            <a:ext cx="3547134" cy="130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/>
          </p:nvPr>
        </p:nvSpPr>
        <p:spPr>
          <a:xfrm>
            <a:off x="896908" y="1263639"/>
            <a:ext cx="8749810" cy="3857652"/>
          </a:xfrm>
        </p:spPr>
        <p:txBody>
          <a:bodyPr/>
          <a:lstStyle/>
          <a:p>
            <a:r>
              <a:rPr lang="ru-RU" sz="1800" dirty="0"/>
              <a:t>Проблема людей занимающихся охотой:</a:t>
            </a:r>
          </a:p>
          <a:p>
            <a:r>
              <a:rPr lang="ru-RU" sz="1800" dirty="0"/>
              <a:t>На сегодняшний день патроны для стрельбы из охотничьих ружей разного калибра (16,12,20) в магазинах России стоит от 45 до 75 рублей, в зависимости от региона, в северных регионах из-за расстояний от места охоты до охотничьих магазинов имеется проблема в приобретении патронов для охоты. </a:t>
            </a:r>
          </a:p>
          <a:p>
            <a:endParaRPr lang="ru-RU" sz="1800" dirty="0"/>
          </a:p>
          <a:p>
            <a:r>
              <a:rPr lang="ru-RU" sz="2800" dirty="0"/>
              <a:t>Решение проблемы </a:t>
            </a:r>
          </a:p>
          <a:p>
            <a:r>
              <a:rPr lang="ru-RU" sz="1800" dirty="0"/>
              <a:t>повторное снаряжение с помощью данного станка удешевляет стоимость использованного патрона в три раза без рисков по качеству изготовления, в соответствии с нормативами патронных заводов.</a:t>
            </a: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99729" y="963067"/>
            <a:ext cx="4884738" cy="944563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Проблема</a:t>
            </a:r>
            <a:endParaRPr sz="4400" dirty="0"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Суть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Данный станок облегчает</a:t>
            </a:r>
            <a:r>
              <a:rPr kumimoji="0" lang="ru-RU" sz="3200" b="1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повторное снаряжение патронов порохом и дробью, с помощью него охотники экономят деньги на покупке новых </a:t>
            </a:r>
            <a:r>
              <a:rPr kumimoji="0" lang="ru-RU" sz="3200" b="1" i="1" u="none" strike="noStrike" kern="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патронов,а</a:t>
            </a:r>
            <a:r>
              <a:rPr kumimoji="0" lang="ru-RU" sz="3200" b="1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также он помогает сохранять экологию  предотвращая разовое использование гильз 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Цель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1499887"/>
          </a:xfrm>
          <a:prstGeom prst="rect">
            <a:avLst/>
          </a:prstGeom>
        </p:spPr>
        <p:txBody>
          <a:bodyPr lIns="0" tIns="0" rIns="0" bIns="0">
            <a:normAutofit fontScale="63500" lnSpcReduction="20000"/>
          </a:bodyPr>
          <a:lstStyle/>
          <a:p>
            <a:pPr lvl="0"/>
            <a:r>
              <a:rPr lang="ru-RU" sz="3200" b="1" i="1" dirty="0">
                <a:ea typeface="MS Gothic" pitchFamily="49" charset="-128"/>
              </a:rPr>
              <a:t>Модернизировать пресс-станок Рысь (патент №210268) для снаряжения патронов дополнительными постами для снаряжения порохом и дробью, который будет компактным легким и позволяющий выполнить все операции по снаряжению патрона в кратчайшее время не снимая гильзы с станка к концу августа 2023 года.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Переносной Пресс-Станок Рысь для Самостоятельного Снаряжения Охотничьих Патронов 12 Калибра  #1"/>
          <p:cNvSpPr>
            <a:spLocks noChangeAspect="1" noChangeArrowheads="1"/>
          </p:cNvSpPr>
          <p:nvPr/>
        </p:nvSpPr>
        <p:spPr bwMode="auto">
          <a:xfrm>
            <a:off x="155574" y="-144463"/>
            <a:ext cx="4740721" cy="474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295" y="170979"/>
            <a:ext cx="4747775" cy="47525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3808" y="459011"/>
            <a:ext cx="31277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 проекте сейчас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5573" y="1585705"/>
            <a:ext cx="4740721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данный момент имеется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пресс-станок «Рысь» для самостоятельного снаряжения патронов 12,20 калибров</a:t>
            </a:r>
          </a:p>
          <a:p>
            <a:pPr algn="ctr"/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Компактный металлический пресс-станок с пятью постами (матрицами), которые позволяют обжать и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декапсюлировать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стрелянную гильзу, установить новый капсюль, расправить,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выровнить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лучи стрелянной гильзы и установить пыж-контейнер, закрыть патрон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шестилучевой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звездой в три этапа.</a:t>
            </a:r>
          </a:p>
          <a:p>
            <a:pPr algn="ctr"/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сегодняшний день Продается на площадках, на озон, на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АлиЭкспресс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на Яндекс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маркете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на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сдек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Маркете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сделано в Удмуртии,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D0D293-57CD-A77F-ECC5-FE868709B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294" y="170979"/>
            <a:ext cx="4747775" cy="47525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52565"/>
              </p:ext>
            </p:extLst>
          </p:nvPr>
        </p:nvGraphicFramePr>
        <p:xfrm>
          <a:off x="825469" y="1620829"/>
          <a:ext cx="8251281" cy="3144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9377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2900952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2900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17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42550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None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25244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66165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механотроники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128" y="276326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31800" y="2789925"/>
            <a:ext cx="6500858" cy="282029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Целевая аудитория</a:t>
            </a:r>
            <a:br>
              <a:rPr lang="ru-RU" sz="4400" dirty="0">
                <a:ea typeface="MS Gothic" pitchFamily="49" charset="-128"/>
              </a:rPr>
            </a:br>
            <a:br>
              <a:rPr lang="ru-RU" sz="4400" dirty="0">
                <a:ea typeface="MS Gothic" pitchFamily="49" charset="-128"/>
              </a:rPr>
            </a:br>
            <a:r>
              <a:rPr lang="ru-RU" sz="3600" dirty="0">
                <a:ea typeface="MS Gothic" pitchFamily="49" charset="-128"/>
              </a:rPr>
              <a:t>Граждане РФ и СНГ, в возрасте от 18 до 75 лет , занимающиеся охотой. Также оптовые магазины охотничьих аксессуаров</a:t>
            </a:r>
            <a:br>
              <a:rPr lang="ru-RU" sz="3600" dirty="0">
                <a:ea typeface="MS Gothic" pitchFamily="49" charset="-128"/>
              </a:rPr>
            </a:b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5335705"/>
              </p:ext>
            </p:extLst>
          </p:nvPr>
        </p:nvGraphicFramePr>
        <p:xfrm>
          <a:off x="503808" y="1080000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5489932" y="1393242"/>
            <a:ext cx="3672655" cy="36085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b="1" i="1" dirty="0">
                <a:effectLst/>
              </a:rPr>
              <a:t>PAM– 100 000 000</a:t>
            </a:r>
            <a:r>
              <a:rPr lang="en-US" sz="1600" b="1" i="1" dirty="0">
                <a:effectLst/>
              </a:rPr>
              <a:t> </a:t>
            </a:r>
            <a:r>
              <a:rPr lang="ru-RU" sz="1600" b="1" i="1" dirty="0">
                <a:effectLst/>
              </a:rPr>
              <a:t>рублей </a:t>
            </a:r>
            <a:r>
              <a:rPr lang="ru-RU" sz="1600" dirty="0"/>
              <a:t> (Глобальный объём рынка и его тенденции </a:t>
            </a:r>
            <a:r>
              <a:rPr lang="ru-RU" sz="1600" i="1" dirty="0">
                <a:effectLst/>
              </a:rPr>
              <a:t>в этой сфере)</a:t>
            </a:r>
          </a:p>
          <a:p>
            <a:pPr algn="l"/>
            <a:endParaRPr lang="ru-RU" sz="1600" b="1" i="1" dirty="0">
              <a:effectLst/>
            </a:endParaRPr>
          </a:p>
          <a:p>
            <a:r>
              <a:rPr lang="ru-RU" sz="1600" b="1" i="1" dirty="0">
                <a:effectLst/>
              </a:rPr>
              <a:t>TAM–  </a:t>
            </a:r>
            <a:r>
              <a:rPr lang="ru-RU" sz="1600" b="1" i="1" dirty="0"/>
              <a:t>8 000</a:t>
            </a:r>
            <a:r>
              <a:rPr lang="ru-RU" sz="1600" b="1" i="1" dirty="0">
                <a:effectLst/>
              </a:rPr>
              <a:t> 000 рублей</a:t>
            </a:r>
            <a:r>
              <a:rPr lang="en-US" sz="1600" b="1" i="1" dirty="0">
                <a:effectLst/>
              </a:rPr>
              <a:t> </a:t>
            </a:r>
            <a:r>
              <a:rPr lang="ru-RU" sz="1600" b="1" i="1" dirty="0">
                <a:effectLst/>
              </a:rPr>
              <a:t>(</a:t>
            </a:r>
            <a:r>
              <a:rPr lang="ru-RU" sz="1600" dirty="0"/>
              <a:t>общий объём рынка, на котором может продаваться продукт)</a:t>
            </a:r>
            <a:endParaRPr lang="ru-RU" sz="1600" b="1" i="1" dirty="0">
              <a:effectLst/>
            </a:endParaRPr>
          </a:p>
          <a:p>
            <a:pPr algn="l"/>
            <a:endParaRPr lang="ru-RU" sz="1600" b="1" i="1" dirty="0">
              <a:effectLst/>
            </a:endParaRPr>
          </a:p>
          <a:p>
            <a:r>
              <a:rPr lang="ru-RU" sz="1600" b="1" i="1" dirty="0">
                <a:effectLst/>
              </a:rPr>
              <a:t>SAM –6 000 000 рублей (</a:t>
            </a:r>
            <a:r>
              <a:rPr lang="ru-RU" sz="1600" dirty="0"/>
              <a:t>Объём рынка, который можно занять, если вытеснить прямых конкурентов)</a:t>
            </a:r>
            <a:endParaRPr lang="ru-RU" sz="1600" b="1" i="1" dirty="0">
              <a:effectLst/>
            </a:endParaRPr>
          </a:p>
          <a:p>
            <a:pPr algn="l"/>
            <a:endParaRPr lang="ru-RU" sz="1600" b="1" i="1" dirty="0">
              <a:effectLst/>
            </a:endParaRPr>
          </a:p>
          <a:p>
            <a:r>
              <a:rPr lang="ru-RU" sz="1600" b="1" i="1" dirty="0">
                <a:effectLst/>
              </a:rPr>
              <a:t>SOM - </a:t>
            </a:r>
            <a:r>
              <a:rPr lang="ru-RU" sz="1600" b="1" dirty="0"/>
              <a:t>4 300 000 </a:t>
            </a:r>
            <a:r>
              <a:rPr lang="ru-RU" sz="1600" dirty="0"/>
              <a:t>рублей           (ожидаемый объем продаж)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277391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82527" y="192069"/>
            <a:ext cx="5929355" cy="714380"/>
          </a:xfrm>
        </p:spPr>
        <p:txBody>
          <a:bodyPr/>
          <a:lstStyle/>
          <a:p>
            <a:r>
              <a:rPr lang="ru-RU" sz="4000" dirty="0">
                <a:ea typeface="MS Gothic" pitchFamily="49" charset="-128"/>
              </a:rPr>
              <a:t>Анализ конкурентов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248347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480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27830"/>
              </p:ext>
            </p:extLst>
          </p:nvPr>
        </p:nvGraphicFramePr>
        <p:xfrm>
          <a:off x="0" y="931307"/>
          <a:ext cx="10080626" cy="4261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002543"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3223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654722"/>
                  </a:ext>
                </a:extLst>
              </a:tr>
              <a:tr h="12055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730960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105987" y="1392544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err="1"/>
              <a:t>Нишевой</a:t>
            </a:r>
            <a:r>
              <a:rPr lang="ru-RU" sz="1400" i="1" dirty="0"/>
              <a:t>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Цена на 50 % ниже чем у конкурентов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Удобство при использовании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Компактность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Долгосрочность использования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254758" y="2478085"/>
            <a:ext cx="16448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err="1"/>
              <a:t>Маркетплейсы</a:t>
            </a:r>
            <a:r>
              <a:rPr lang="ru-RU" sz="1200" b="1" i="1" dirty="0"/>
              <a:t> и личный сайт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Мониторинг вопросов клиентов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11750" y="3835407"/>
            <a:ext cx="4500594" cy="98488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600" dirty="0"/>
              <a:t>Разовые сделки  и регулярные доходы от периодических платежей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111354" y="2692399"/>
            <a:ext cx="187196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i="1" dirty="0"/>
              <a:t>Интеллектуальные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/>
              <a:t>ресурсы</a:t>
            </a:r>
          </a:p>
          <a:p>
            <a:r>
              <a:rPr lang="ru-RU" sz="1400" i="1" dirty="0"/>
              <a:t>Сборщики на цехах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13036" y="1479574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/>
              <a:t>Создание и сборка пресс станка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-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82528" y="3835407"/>
            <a:ext cx="4759125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b="1" i="1" dirty="0"/>
              <a:t>Фиксированные издержки</a:t>
            </a:r>
          </a:p>
          <a:p>
            <a:r>
              <a:rPr lang="ru-RU" sz="1400" i="1" dirty="0"/>
              <a:t>Аренда помещения </a:t>
            </a:r>
          </a:p>
          <a:p>
            <a:r>
              <a:rPr lang="ru-RU" sz="1400" i="1" dirty="0"/>
              <a:t>Коммунальные услуги</a:t>
            </a:r>
          </a:p>
          <a:p>
            <a:r>
              <a:rPr lang="ru-RU" sz="1400" i="1" dirty="0"/>
              <a:t>Охрана помещения</a:t>
            </a:r>
          </a:p>
          <a:p>
            <a:r>
              <a:rPr lang="ru-RU" sz="1400" i="1" dirty="0"/>
              <a:t>з/п сотрудникам</a:t>
            </a:r>
          </a:p>
          <a:p>
            <a:endParaRPr lang="ru-RU" sz="1400" i="1" dirty="0"/>
          </a:p>
          <a:p>
            <a:endParaRPr lang="ru-RU" sz="1400" i="1" dirty="0"/>
          </a:p>
          <a:p>
            <a:r>
              <a:rPr lang="ru-RU" sz="1400" b="1" i="1" dirty="0"/>
              <a:t>Переменные издержки</a:t>
            </a:r>
          </a:p>
          <a:p>
            <a:r>
              <a:rPr lang="ru-RU" sz="1400" i="1" dirty="0"/>
              <a:t> Материалы для сборки</a:t>
            </a:r>
          </a:p>
          <a:p>
            <a:endParaRPr lang="ru-RU" sz="1400" i="1" dirty="0"/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96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763284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Система налогообложения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63500" lnSpcReduction="20000"/>
          </a:bodyPr>
          <a:lstStyle/>
          <a:p>
            <a:pPr>
              <a:buFont typeface="Times New Roman" pitchFamily="18" charset="0"/>
              <a:buNone/>
            </a:pPr>
            <a:r>
              <a:rPr lang="ru-RU" sz="3200" b="1" i="1" dirty="0">
                <a:ea typeface="MS Gothic" pitchFamily="49" charset="-128"/>
              </a:rPr>
              <a:t>Выбрана система УСН, так как в соответствии с Законом Удмуртской Республики от 14.05.2015 № 32-РЗ налоговая ставка в размере 0 процентов применяется налогоплательщиками - индивидуальными предпринимателями, впервые зарегистрированными в качестве индивидуальных предпринимателей после вступления в силу настоящего Закона и применяющими упрощенную систему налогообложения, и осуществляющими определенные виды предпринимательской деятельности.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6768752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Организационный план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763706"/>
            <a:ext cx="8890243" cy="2858056"/>
          </a:xfrm>
          <a:prstGeom prst="rect">
            <a:avLst/>
          </a:prstGeom>
        </p:spPr>
        <p:txBody>
          <a:bodyPr lIns="0" tIns="0" rIns="0" bIns="0">
            <a:normAutofit fontScale="86000"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ru-RU" sz="3300" b="1" i="1" dirty="0">
                <a:ea typeface="MS Gothic" pitchFamily="49" charset="-128"/>
              </a:rPr>
              <a:t>Выбранная организационно-правовая форма ИП, потому что сохраняется стаутс физического лица, п</a:t>
            </a:r>
            <a:r>
              <a:rPr lang="ru-RU" sz="3300" b="1" i="1" dirty="0"/>
              <a:t>олная свобода в распоряжении прибылью, полученной от бизнеса, для старта бизнеса не надо вносить минимальный уставный капитал, размеры административных штрафов намного ниже</a:t>
            </a:r>
            <a:endParaRPr lang="ru-RU" sz="3300" b="1" i="1" dirty="0"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96842" y="192069"/>
            <a:ext cx="6858048" cy="571504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Стартовые инвестиции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5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4832081"/>
              </p:ext>
            </p:extLst>
          </p:nvPr>
        </p:nvGraphicFramePr>
        <p:xfrm>
          <a:off x="468280" y="977887"/>
          <a:ext cx="9251190" cy="44639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3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3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3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448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7874">
                <a:tc>
                  <a:txBody>
                    <a:bodyPr/>
                    <a:lstStyle/>
                    <a:p>
                      <a:r>
                        <a:rPr lang="ru-RU" sz="2300" dirty="0"/>
                        <a:t>Аренда</a:t>
                      </a:r>
                      <a:r>
                        <a:rPr lang="ru-RU" sz="2300" baseline="0" dirty="0"/>
                        <a:t> помещения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11000</a:t>
                      </a:r>
                      <a:r>
                        <a:rPr lang="ru-RU" sz="2300" baseline="0" dirty="0"/>
                        <a:t> 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 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r>
                        <a:rPr lang="ru-RU" sz="2300" dirty="0"/>
                        <a:t>Закупка</a:t>
                      </a:r>
                      <a:r>
                        <a:rPr lang="ru-RU" sz="2300" baseline="0" dirty="0"/>
                        <a:t> деталей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448">
                <a:tc>
                  <a:txBody>
                    <a:bodyPr/>
                    <a:lstStyle/>
                    <a:p>
                      <a:r>
                        <a:rPr lang="ru-RU" sz="2300" dirty="0"/>
                        <a:t>Закупка</a:t>
                      </a:r>
                      <a:r>
                        <a:rPr lang="ru-RU" sz="2300" baseline="0" dirty="0"/>
                        <a:t> упаковки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65000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448">
                <a:tc>
                  <a:txBody>
                    <a:bodyPr/>
                    <a:lstStyle/>
                    <a:p>
                      <a:r>
                        <a:rPr lang="ru-RU" sz="2300" dirty="0"/>
                        <a:t>Покупка рекламы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448">
                <a:tc>
                  <a:txBody>
                    <a:bodyPr/>
                    <a:lstStyle/>
                    <a:p>
                      <a:r>
                        <a:rPr lang="ru-RU" sz="2300" dirty="0"/>
                        <a:t>Расходники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  <a:ea typeface="MS Gothic" pitchFamily="49" charset="-128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95427"/>
              </p:ext>
            </p:extLst>
          </p:nvPr>
        </p:nvGraphicFramePr>
        <p:xfrm>
          <a:off x="71760" y="1395115"/>
          <a:ext cx="9568221" cy="4049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0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1240172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788679">
                  <a:extLst>
                    <a:ext uri="{9D8B030D-6E8A-4147-A177-3AD203B41FA5}">
                      <a16:colId xmlns:a16="http://schemas.microsoft.com/office/drawing/2014/main" val="1232906612"/>
                    </a:ext>
                  </a:extLst>
                </a:gridCol>
                <a:gridCol w="445230">
                  <a:extLst>
                    <a:ext uri="{9D8B030D-6E8A-4147-A177-3AD203B41FA5}">
                      <a16:colId xmlns:a16="http://schemas.microsoft.com/office/drawing/2014/main" val="1753687373"/>
                    </a:ext>
                  </a:extLst>
                </a:gridCol>
                <a:gridCol w="371027">
                  <a:extLst>
                    <a:ext uri="{9D8B030D-6E8A-4147-A177-3AD203B41FA5}">
                      <a16:colId xmlns:a16="http://schemas.microsoft.com/office/drawing/2014/main" val="2582787110"/>
                    </a:ext>
                  </a:extLst>
                </a:gridCol>
                <a:gridCol w="344952">
                  <a:extLst>
                    <a:ext uri="{9D8B030D-6E8A-4147-A177-3AD203B41FA5}">
                      <a16:colId xmlns:a16="http://schemas.microsoft.com/office/drawing/2014/main" val="492536753"/>
                    </a:ext>
                  </a:extLst>
                </a:gridCol>
                <a:gridCol w="99624">
                  <a:extLst>
                    <a:ext uri="{9D8B030D-6E8A-4147-A177-3AD203B41FA5}">
                      <a16:colId xmlns:a16="http://schemas.microsoft.com/office/drawing/2014/main" val="647648960"/>
                    </a:ext>
                  </a:extLst>
                </a:gridCol>
                <a:gridCol w="345604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438615">
                  <a:extLst>
                    <a:ext uri="{9D8B030D-6E8A-4147-A177-3AD203B41FA5}">
                      <a16:colId xmlns:a16="http://schemas.microsoft.com/office/drawing/2014/main" val="2027393181"/>
                    </a:ext>
                  </a:extLst>
                </a:gridCol>
                <a:gridCol w="451843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71027">
                  <a:extLst>
                    <a:ext uri="{9D8B030D-6E8A-4147-A177-3AD203B41FA5}">
                      <a16:colId xmlns:a16="http://schemas.microsoft.com/office/drawing/2014/main" val="1578185529"/>
                    </a:ext>
                  </a:extLst>
                </a:gridCol>
                <a:gridCol w="371027">
                  <a:extLst>
                    <a:ext uri="{9D8B030D-6E8A-4147-A177-3AD203B41FA5}">
                      <a16:colId xmlns:a16="http://schemas.microsoft.com/office/drawing/2014/main" val="111442412"/>
                    </a:ext>
                  </a:extLst>
                </a:gridCol>
                <a:gridCol w="371025">
                  <a:extLst>
                    <a:ext uri="{9D8B030D-6E8A-4147-A177-3AD203B41FA5}">
                      <a16:colId xmlns:a16="http://schemas.microsoft.com/office/drawing/2014/main" val="6177363"/>
                    </a:ext>
                  </a:extLst>
                </a:gridCol>
                <a:gridCol w="371025">
                  <a:extLst>
                    <a:ext uri="{9D8B030D-6E8A-4147-A177-3AD203B41FA5}">
                      <a16:colId xmlns:a16="http://schemas.microsoft.com/office/drawing/2014/main" val="1192128049"/>
                    </a:ext>
                  </a:extLst>
                </a:gridCol>
                <a:gridCol w="113147">
                  <a:extLst>
                    <a:ext uri="{9D8B030D-6E8A-4147-A177-3AD203B41FA5}">
                      <a16:colId xmlns:a16="http://schemas.microsoft.com/office/drawing/2014/main" val="2183089325"/>
                    </a:ext>
                  </a:extLst>
                </a:gridCol>
                <a:gridCol w="257878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425152">
                  <a:extLst>
                    <a:ext uri="{9D8B030D-6E8A-4147-A177-3AD203B41FA5}">
                      <a16:colId xmlns:a16="http://schemas.microsoft.com/office/drawing/2014/main" val="3598919170"/>
                    </a:ext>
                  </a:extLst>
                </a:gridCol>
                <a:gridCol w="341515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53003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1619146">
                  <a:extLst>
                    <a:ext uri="{9D8B030D-6E8A-4147-A177-3AD203B41FA5}">
                      <a16:colId xmlns:a16="http://schemas.microsoft.com/office/drawing/2014/main" val="3931099541"/>
                    </a:ext>
                  </a:extLst>
                </a:gridCol>
              </a:tblGrid>
              <a:tr h="2016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01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01643"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59951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1050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8437500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400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4318750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400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всего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492000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7984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400579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З/П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1-2 рабочим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159584"/>
                  </a:ext>
                </a:extLst>
              </a:tr>
              <a:tr h="258482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55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875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Финансовый план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432423"/>
              </p:ext>
            </p:extLst>
          </p:nvPr>
        </p:nvGraphicFramePr>
        <p:xfrm>
          <a:off x="71760" y="891059"/>
          <a:ext cx="9568221" cy="4535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0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49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6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27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15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5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3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118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3984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167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693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7216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885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4265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2836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1314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57878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8363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4151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4151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4151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88516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52998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46614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</a:tblGrid>
              <a:tr h="7984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Переменные расходы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120000</a:t>
                      </a:r>
                    </a:p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120000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190000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4 600</a:t>
                      </a:r>
                      <a:r>
                        <a:rPr lang="ru-RU" sz="14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40"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Закупка</a:t>
                      </a:r>
                      <a:r>
                        <a:rPr lang="ru-RU" sz="12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материалов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100000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100000</a:t>
                      </a:r>
                    </a:p>
                    <a:p>
                      <a:endParaRPr lang="ru-RU" sz="1200" dirty="0"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175000</a:t>
                      </a:r>
                    </a:p>
                    <a:p>
                      <a:endParaRPr lang="ru-RU" sz="1200" dirty="0"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550000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4545000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40"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Оплата сметчику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55000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51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4318750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18000 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31500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33000 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33000 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33000 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33000 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36000 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141000 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238500 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282000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423000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423000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494000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517000 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564000 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4012750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643">
                <a:tc gridSpan="2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141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82528" y="120631"/>
            <a:ext cx="5929354" cy="857256"/>
          </a:xfrm>
        </p:spPr>
        <p:txBody>
          <a:bodyPr lIns="720000"/>
          <a:lstStyle/>
          <a:p>
            <a:pPr algn="l"/>
            <a:r>
              <a:rPr lang="ru-RU" sz="3600" dirty="0">
                <a:ea typeface="MS Gothic" pitchFamily="49" charset="-128"/>
              </a:rPr>
              <a:t>Экономика проекта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598828"/>
              </p:ext>
            </p:extLst>
          </p:nvPr>
        </p:nvGraphicFramePr>
        <p:xfrm>
          <a:off x="182528" y="977887"/>
          <a:ext cx="9807832" cy="4283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9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89916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24819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52169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62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62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8437500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4722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4318750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4722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4012750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3750000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316506"/>
            <a:ext cx="3421044" cy="242987"/>
          </a:xfrm>
        </p:spPr>
        <p:txBody>
          <a:bodyPr/>
          <a:lstStyle/>
          <a:p>
            <a:r>
              <a:rPr lang="ru-RU" sz="2800" dirty="0">
                <a:ea typeface="MS Gothic" pitchFamily="49" charset="-128"/>
              </a:rPr>
              <a:t>План реализации проекта</a:t>
            </a:r>
            <a:endParaRPr sz="28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64963"/>
              </p:ext>
            </p:extLst>
          </p:nvPr>
        </p:nvGraphicFramePr>
        <p:xfrm>
          <a:off x="1871960" y="531019"/>
          <a:ext cx="6231606" cy="4782100"/>
        </p:xfrm>
        <a:graphic>
          <a:graphicData uri="http://schemas.openxmlformats.org/drawingml/2006/table">
            <a:tbl>
              <a:tblPr/>
              <a:tblGrid>
                <a:gridCol w="2627244">
                  <a:extLst>
                    <a:ext uri="{9D8B030D-6E8A-4147-A177-3AD203B41FA5}">
                      <a16:colId xmlns:a16="http://schemas.microsoft.com/office/drawing/2014/main" val="279656653"/>
                    </a:ext>
                  </a:extLst>
                </a:gridCol>
                <a:gridCol w="1232610">
                  <a:extLst>
                    <a:ext uri="{9D8B030D-6E8A-4147-A177-3AD203B41FA5}">
                      <a16:colId xmlns:a16="http://schemas.microsoft.com/office/drawing/2014/main" val="2797240304"/>
                    </a:ext>
                  </a:extLst>
                </a:gridCol>
                <a:gridCol w="2371752">
                  <a:extLst>
                    <a:ext uri="{9D8B030D-6E8A-4147-A177-3AD203B41FA5}">
                      <a16:colId xmlns:a16="http://schemas.microsoft.com/office/drawing/2014/main" val="2678695008"/>
                    </a:ext>
                  </a:extLst>
                </a:gridCol>
              </a:tblGrid>
              <a:tr h="242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этапа календарного плана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Длительность этапа, мес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597348"/>
                  </a:ext>
                </a:extLst>
              </a:tr>
              <a:tr h="3641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и модернизация пресс танка Рысь (патент №210268)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110 000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625000"/>
                  </a:ext>
                </a:extLst>
              </a:tr>
              <a:tr h="242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 экспериментального образца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дней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026806"/>
                  </a:ext>
                </a:extLst>
              </a:tr>
              <a:tr h="606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Заключение договоров с заводами по изготовлению модернизированного пресс станка рысь и опробование производства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150 000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253840"/>
                  </a:ext>
                </a:extLst>
              </a:tr>
              <a:tr h="3641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Вывод изделия на маркетплейсы и производство рекламы в интернете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дня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215769"/>
                  </a:ext>
                </a:extLst>
              </a:tr>
              <a:tr h="606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 качества на месте производств , контроль отзывов , работа с блогерами по направлению деятельности для развития рекламы в соцсетях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месяцев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7817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 пробной партии и упаковки с рекламной продукцией (инструкцией по эксплуатации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дней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560 000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700109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Заключение договора с рекламным агентством по созданию карточки товара для маркетплейса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45 000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501671"/>
                  </a:ext>
                </a:extLst>
              </a:tr>
              <a:tr h="242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производства сборки нового изделия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150 000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041052"/>
                  </a:ext>
                </a:extLst>
              </a:tr>
              <a:tr h="242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Введение оборотных средств для увеличения продаж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2 000 000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51" marR="12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1276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355198"/>
            <a:ext cx="799288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Координаты команды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39718" y="3621093"/>
            <a:ext cx="2501464" cy="157163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AutoShape 2" descr="blob:https://web.telegram.org/fee08a1c-5431-4269-a1df-338e877b7b0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3022465" y="2475235"/>
            <a:ext cx="3316928" cy="150019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200" dirty="0"/>
              <a:t>Пестрякова Екатерина Романовна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200" dirty="0"/>
              <a:t>Тел: 89226808286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1254098" y="2192333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1240</Words>
  <Application>Microsoft Office PowerPoint</Application>
  <PresentationFormat>Произвольный</PresentationFormat>
  <Paragraphs>416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MS Gothic</vt:lpstr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Проблема</vt:lpstr>
      <vt:lpstr>Суть проекта</vt:lpstr>
      <vt:lpstr>Цель проекта</vt:lpstr>
      <vt:lpstr>Презентация PowerPoint</vt:lpstr>
      <vt:lpstr>Роль проекта в обеспечении  технологического суверенитета страны</vt:lpstr>
      <vt:lpstr>Целевая аудитория  Граждане РФ и СНГ, в возрасте от 18 до 75 лет , занимающиеся охотой. Также оптовые магазины охотничьих аксессуаров </vt:lpstr>
      <vt:lpstr>Потенциальный объем рынка</vt:lpstr>
      <vt:lpstr>Анализ конкурентов</vt:lpstr>
      <vt:lpstr>Бизнес-модель</vt:lpstr>
      <vt:lpstr>Система налогообложения</vt:lpstr>
      <vt:lpstr>Организационный план</vt:lpstr>
      <vt:lpstr>Стартовые инвестиции</vt:lpstr>
      <vt:lpstr>Финансовый план</vt:lpstr>
      <vt:lpstr>Финансовый план</vt:lpstr>
      <vt:lpstr>Экономика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59</cp:revision>
  <cp:lastPrinted>2023-06-06T09:21:04Z</cp:lastPrinted>
  <dcterms:created xsi:type="dcterms:W3CDTF">2022-10-14T10:42:52Z</dcterms:created>
  <dcterms:modified xsi:type="dcterms:W3CDTF">2023-07-25T19:28:32Z</dcterms:modified>
  <dc:language>ru-RU</dc:language>
</cp:coreProperties>
</file>