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0" r:id="rId1"/>
  </p:sldMasterIdLst>
  <p:sldIdLst>
    <p:sldId id="256" r:id="rId2"/>
    <p:sldId id="267" r:id="rId3"/>
    <p:sldId id="269" r:id="rId4"/>
    <p:sldId id="268" r:id="rId5"/>
    <p:sldId id="262" r:id="rId6"/>
    <p:sldId id="260" r:id="rId7"/>
    <p:sldId id="270" r:id="rId8"/>
    <p:sldId id="271" r:id="rId9"/>
    <p:sldId id="261" r:id="rId10"/>
    <p:sldId id="274" r:id="rId11"/>
    <p:sldId id="272" r:id="rId12"/>
    <p:sldId id="257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2D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84" y="4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AB3A824-1A51-4B26-AD58-A6D8E14F6C04}" type="datetimeFigureOut">
              <a:rPr lang="en-US" smtClean="0"/>
              <a:pPr/>
              <a:t>10/13/2021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0272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pPr/>
              <a:t>10/13/2021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577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pPr/>
              <a:t>10/13/2021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5786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pPr/>
              <a:t>10/13/2021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912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smtClean="0"/>
              <a:pPr/>
              <a:t>10/13/2021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476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pPr/>
              <a:t>10/13/2021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170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pPr/>
              <a:t>10/13/2021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32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  <a:pPr/>
              <a:t>10/13/2021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603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smtClean="0"/>
              <a:pPr/>
              <a:t>10/13/2021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328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pPr/>
              <a:t>10/13/2021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935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pPr/>
              <a:t>10/13/2021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723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3CBC1C18-307B-4F68-A007-B5B542270E8D}" type="datetimeFigureOut">
              <a:rPr lang="en-US" smtClean="0"/>
              <a:pPr/>
              <a:t>10/13/2021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397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1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2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C994EDF-5285-4BFD-93BF-8D9F171CF8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10992" y="3004782"/>
            <a:ext cx="5518066" cy="2268559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Проект</a:t>
            </a:r>
            <a:br>
              <a:rPr lang="ru-RU" sz="3200" dirty="0"/>
            </a:br>
            <a:r>
              <a:rPr lang="ru-RU" sz="3200" dirty="0"/>
              <a:t>«Кондитерский конструктор»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EDC457E3-B860-4310-A458-1AFDF20556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3613" y="1392479"/>
            <a:ext cx="8014996" cy="1160213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науки и высшего образования Российской федерации</a:t>
            </a:r>
          </a:p>
          <a:p>
            <a:pPr algn="ctr"/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бюджетное государственное образовательное учреждение высшего образования</a:t>
            </a:r>
          </a:p>
          <a:p>
            <a:pPr algn="ctr"/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«Московский Государственный Университет Технологий и Управлений имени </a:t>
            </a:r>
            <a:endParaRPr lang="ru-RU" sz="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К.Г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Разумовского</a:t>
            </a:r>
          </a:p>
          <a:p>
            <a:pPr algn="ctr"/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(Первый Казачий Университет)</a:t>
            </a:r>
          </a:p>
          <a:p>
            <a:pPr algn="l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A2071B98-BC0C-42C6-AE21-4FB9E32AD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1671" y="251763"/>
            <a:ext cx="2281432" cy="22814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C62735E-DF29-42FC-8D29-07C195FB5412}"/>
              </a:ext>
            </a:extLst>
          </p:cNvPr>
          <p:cNvSpPr txBox="1"/>
          <p:nvPr/>
        </p:nvSpPr>
        <p:spPr>
          <a:xfrm>
            <a:off x="1070204" y="6302160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МГУТУ им. К.Г. Разумовского (ПКУ)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CAD37EB8-808F-45E2-8EF2-97FA72AA9EE3}"/>
              </a:ext>
            </a:extLst>
          </p:cNvPr>
          <p:cNvSpPr txBox="1"/>
          <p:nvPr/>
        </p:nvSpPr>
        <p:spPr>
          <a:xfrm>
            <a:off x="5579912" y="6302160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Москва, 2021</a:t>
            </a:r>
            <a:endParaRPr lang="ru-RU" sz="1400" dirty="0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56856AA-5467-4404-9336-9DAB4DAD7F1E}"/>
              </a:ext>
            </a:extLst>
          </p:cNvPr>
          <p:cNvSpPr txBox="1"/>
          <p:nvPr/>
        </p:nvSpPr>
        <p:spPr>
          <a:xfrm>
            <a:off x="9144001" y="3972338"/>
            <a:ext cx="303474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– </a:t>
            </a:r>
            <a:r>
              <a:rPr lang="ru-RU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Голавачева</a:t>
            </a: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Н.А.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проекта:</a:t>
            </a:r>
          </a:p>
          <a:p>
            <a:r>
              <a:rPr lang="ru-RU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Шаблова</a:t>
            </a:r>
            <a:r>
              <a:rPr lang="ru-RU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В.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ТППиТМ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b="0" i="0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Сапалёв</a:t>
            </a:r>
            <a:r>
              <a:rPr lang="ru-RU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И. (</a:t>
            </a:r>
            <a:r>
              <a:rPr lang="ru-RU" b="0" i="0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САИТиП</a:t>
            </a:r>
            <a:r>
              <a:rPr lang="ru-RU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Мусаева М</a:t>
            </a:r>
            <a:r>
              <a:rPr lang="ru-RU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Р</a:t>
            </a:r>
            <a:r>
              <a:rPr lang="ru-RU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(СГТ)</a:t>
            </a:r>
            <a:endParaRPr lang="ru-RU"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52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11807" y="298919"/>
            <a:ext cx="7958331" cy="1077229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ТЕХНИЧЕСКОЕ ЗАДАНИЕ НА РАЗРАБОТКУ ПРОЕКТА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1187865" y="1312717"/>
            <a:ext cx="8836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450"/>
              </a:spcBef>
            </a:pPr>
            <a:r>
              <a:rPr lang="ru-RU" u="sng">
                <a:latin typeface="PF Din Text Comp Pro" panose="02000506020000020004" pitchFamily="2" charset="0"/>
                <a:ea typeface="DIN Pro Cond Bold" charset="-52"/>
                <a:cs typeface="DIN Pro Cond Bold" charset="-52"/>
              </a:rPr>
              <a:t>ЧТО НУЖНО СДЕЛАТЬ:</a:t>
            </a:r>
            <a:endParaRPr lang="ru-RU" u="sng" dirty="0">
              <a:latin typeface="PF Din Text Comp Pro" panose="02000506020000020004" pitchFamily="2" charset="0"/>
              <a:ea typeface="DIN Pro Cond Bold" charset="-52"/>
              <a:cs typeface="DIN Pro Cond Bold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02265" y="1592575"/>
            <a:ext cx="83396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составляющие бокса - В бокс будут входить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запечатанный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разлагаемую пленку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готовый шоколадный бисквит из пшеничной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муки, сразу же пропитанный сахарным сиропом и добавлением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ароматизатора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карамели.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Сухая смесь крема с какао,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50гр сахарной пудры или сахарозаменителя и 50гр какао. украшения для торта, капельки темперированного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горького шоколада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пищевые красители и картинки контура для шоколада.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02265" y="3502824"/>
            <a:ext cx="6905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>
                <a:latin typeface="PF Din Text Comp Pro" panose="02000506020000020004" pitchFamily="2" charset="0"/>
                <a:ea typeface="DIN Pro Cond Bold" charset="-52"/>
                <a:cs typeface="DIN Pro Cond Bold" charset="-52"/>
              </a:rPr>
              <a:t>НПА И ГОСТЫ НА КОТОРЫЙ ОПИРАЕТСЯ РАЗРАБОТКА:</a:t>
            </a: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102265" y="3825990"/>
            <a:ext cx="833114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 53041-2008 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 кондитерские и полуфабрикаты кондитерского производства.</a:t>
            </a:r>
          </a:p>
          <a:p>
            <a:r>
              <a:rPr lang="ru-RU" sz="1400" dirty="0">
                <a:latin typeface="Times New Roman" panose="02020603050405020304" pitchFamily="18" charset="0"/>
                <a:ea typeface="DIN Pro Cond" charset="-52"/>
                <a:cs typeface="Times New Roman" panose="02020603050405020304" pitchFamily="18" charset="0"/>
              </a:rPr>
              <a:t>ГОСТ Р 51074-2003 Продукты пищевые. Информация для потребителя. Общие</a:t>
            </a:r>
            <a:r>
              <a:rPr lang="en-US" sz="1400" dirty="0">
                <a:latin typeface="Times New Roman" panose="02020603050405020304" pitchFamily="18" charset="0"/>
                <a:ea typeface="DIN Pro Cond" charset="-52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ea typeface="DIN Pro Cond" charset="-52"/>
                <a:cs typeface="Times New Roman" panose="02020603050405020304" pitchFamily="18" charset="0"/>
              </a:rPr>
              <a:t>требования.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СТАНДАРТ СОЮЗА ССР 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21140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-88 (СТ СЭВ 227-87) ТАРА СИСТЕМА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РАЗМЕРОВ</a:t>
            </a:r>
            <a:endParaRPr lang="ru-RU" sz="1400" dirty="0" smtClean="0">
              <a:latin typeface="Times New Roman" panose="02020603050405020304" pitchFamily="18" charset="0"/>
              <a:ea typeface="DIN Pro Cond" charset="-52"/>
              <a:cs typeface="Times New Roman" panose="02020603050405020304" pitchFamily="18" charset="0"/>
            </a:endParaRPr>
          </a:p>
          <a:p>
            <a:r>
              <a:rPr lang="ru-RU" sz="1400" dirty="0" smtClean="0">
                <a:latin typeface="Times New Roman" panose="02020603050405020304" pitchFamily="18" charset="0"/>
                <a:ea typeface="DIN Pro Cond" charset="-52"/>
                <a:cs typeface="Times New Roman" panose="02020603050405020304" pitchFamily="18" charset="0"/>
              </a:rPr>
              <a:t>ГОСТ 33222-2015 САХАР БЕЛЫЙ</a:t>
            </a:r>
          </a:p>
          <a:p>
            <a:r>
              <a:rPr lang="ru-RU" sz="1400" dirty="0">
                <a:latin typeface="Times New Roman" panose="02020603050405020304" pitchFamily="18" charset="0"/>
                <a:ea typeface="DIN Pro Cond" charset="-52"/>
                <a:cs typeface="Times New Roman" panose="02020603050405020304" pitchFamily="18" charset="0"/>
              </a:rPr>
              <a:t>ГОСТ 32615-2014 (ISO 2451:1973) Какао-бобы. Технические условия (с Поправкой</a:t>
            </a:r>
            <a:r>
              <a:rPr lang="ru-RU" sz="1400" dirty="0" smtClean="0">
                <a:latin typeface="Times New Roman" panose="02020603050405020304" pitchFamily="18" charset="0"/>
                <a:ea typeface="DIN Pro Cond" charset="-52"/>
                <a:cs typeface="Times New Roman" panose="02020603050405020304" pitchFamily="18" charset="0"/>
              </a:rPr>
              <a:t>)</a:t>
            </a:r>
          </a:p>
          <a:p>
            <a:r>
              <a:rPr lang="ru-RU" sz="1400" dirty="0">
                <a:latin typeface="Times New Roman" panose="02020603050405020304" pitchFamily="18" charset="0"/>
                <a:ea typeface="DIN Pro Cond" charset="-52"/>
                <a:cs typeface="Times New Roman" panose="02020603050405020304" pitchFamily="18" charset="0"/>
              </a:rPr>
              <a:t>ГОСТ ISO 15394-2013 Упаковка. Линейные символы штрихового кода и двумерные символы на этикетках для отгрузки, транспортирования и приемки. Общие </a:t>
            </a:r>
            <a:r>
              <a:rPr lang="ru-RU" sz="1400" dirty="0" smtClean="0">
                <a:latin typeface="Times New Roman" panose="02020603050405020304" pitchFamily="18" charset="0"/>
                <a:ea typeface="DIN Pro Cond" charset="-52"/>
                <a:cs typeface="Times New Roman" panose="02020603050405020304" pitchFamily="18" charset="0"/>
              </a:rPr>
              <a:t>требования</a:t>
            </a:r>
          </a:p>
          <a:p>
            <a:r>
              <a:rPr lang="ru-RU" sz="1400" dirty="0">
                <a:latin typeface="Times New Roman" panose="02020603050405020304" pitchFamily="18" charset="0"/>
                <a:ea typeface="DIN Pro Cond" charset="-52"/>
                <a:cs typeface="Times New Roman" panose="02020603050405020304" pitchFamily="18" charset="0"/>
              </a:rPr>
              <a:t>ГОСТ Р 54052-2010 Изделия кондитерские. Методы определения степени измельчения шоколада, шоколадных изделий, полуфабрикатов производства шоколада, какао и глазури</a:t>
            </a:r>
            <a:endParaRPr lang="ru-RU" sz="1400" dirty="0" smtClean="0">
              <a:latin typeface="Times New Roman" panose="02020603050405020304" pitchFamily="18" charset="0"/>
              <a:ea typeface="DIN Pro Cond" charset="-52"/>
              <a:cs typeface="Times New Roman" panose="02020603050405020304" pitchFamily="18" charset="0"/>
            </a:endParaRPr>
          </a:p>
          <a:p>
            <a:endParaRPr lang="ru-RU" sz="1100" dirty="0">
              <a:ea typeface="DIN Pro Cond" charset="-52"/>
              <a:cs typeface="DIN Pro Cond" charset="-5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865" y="6241053"/>
            <a:ext cx="6133108" cy="43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00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2694" y="585101"/>
            <a:ext cx="9684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ПЕРСПЕКТИВЫ РАЗВИТИЯ ВНУТРЕННЕГО РЫНКА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КОНДИТЕРСКИХ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ПРОДУКТОВ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583" y="1353638"/>
            <a:ext cx="7084541" cy="253019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891520" y="2824831"/>
            <a:ext cx="15011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Диарамма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№1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15297" y="4467702"/>
            <a:ext cx="85591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анализируемом периоде на исследуемом рынке производство внутреннего потребления растет, соответственно – кондитерская продукция все больше набирает обороты в объемах производства и продажах. Самый пик производства 2018-2019 года.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1520" y="2940272"/>
            <a:ext cx="1950889" cy="32311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585" y="6172252"/>
            <a:ext cx="6133108" cy="43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45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91925" y="431001"/>
            <a:ext cx="77083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ПИТАНИЯ КОНДИТРСКИМИ ИЗДЕЛИЯМИ  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3061" y="1294956"/>
            <a:ext cx="6857458" cy="325599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001" y="6339688"/>
            <a:ext cx="6133108" cy="43285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51790" y="4630073"/>
            <a:ext cx="19484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Диаграмма №2</a:t>
            </a:r>
            <a:endParaRPr lang="ru-RU" sz="1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627870" y="485380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продаваемыми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кондитерскими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 итогам июля 2020 года являются изделия от небольших малоизвестных фирм.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694" y="6123261"/>
            <a:ext cx="6133108" cy="43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626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9440884-457B-4169-B68D-CE1099967470}"/>
              </a:ext>
            </a:extLst>
          </p:cNvPr>
          <p:cNvSpPr txBox="1"/>
          <p:nvPr/>
        </p:nvSpPr>
        <p:spPr>
          <a:xfrm>
            <a:off x="1126435" y="6310172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МГУТУ им. К.Г. Разумовского (ПКУ)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="" xmlns:a16="http://schemas.microsoft.com/office/drawing/2014/main" id="{2BA5DF4E-3A1C-44A6-8629-4175BF55E4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2426" y="542032"/>
            <a:ext cx="852870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 РЫНКА</a:t>
            </a:r>
            <a:r>
              <a:rPr kumimoji="0" lang="ru-RU" altLang="ru-RU" sz="2400" b="1" i="0" u="none" strike="noStrike" cap="none" normalizeH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АССОРТИМЕНТ ПОТРЕБЛЯЕМЫХ КОНДИТЕРСКИХ ИЗДЕЛИЙ </a:t>
            </a:r>
            <a:endParaRPr kumimoji="0" lang="ru-RU" altLang="ru-RU" sz="2800" b="1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705" y="1454493"/>
            <a:ext cx="6249430" cy="254410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98487" y="1182553"/>
            <a:ext cx="1314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Диаграмма №3</a:t>
            </a:r>
            <a:endParaRPr lang="ru-RU" sz="1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390031" y="4554219"/>
            <a:ext cx="74881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итогам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июля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продаваемыми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кондитерскими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стали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бисквиты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йогурты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творожные изделия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К таким выводам пришли специалисты оператора фискальных данных "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Такском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614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5B63C4B-B621-4160-99AE-0D959C955762}"/>
              </a:ext>
            </a:extLst>
          </p:cNvPr>
          <p:cNvSpPr txBox="1"/>
          <p:nvPr/>
        </p:nvSpPr>
        <p:spPr>
          <a:xfrm>
            <a:off x="1351722" y="533496"/>
            <a:ext cx="970059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-Же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нщины и мужчины среднего возраста, желающие сократить время на приготовление кондитерского изделия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-Р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одители, стремящиеся развить навыки у своего ребенка в кондитерском деле 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78F8E7A-B067-4198-8273-5620C63A6C21}"/>
              </a:ext>
            </a:extLst>
          </p:cNvPr>
          <p:cNvSpPr txBox="1"/>
          <p:nvPr/>
        </p:nvSpPr>
        <p:spPr>
          <a:xfrm>
            <a:off x="4794064" y="249076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</a:t>
            </a:r>
            <a:endParaRPr lang="ru-RU" sz="2800" b="1" dirty="0"/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C5FC2186-B3BD-4B63-A4B2-CDA59EEC4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721" y="4162732"/>
            <a:ext cx="3089367" cy="2059578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98159447-D3B4-40CA-835B-05E0C2350A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1342" y="4162732"/>
            <a:ext cx="3157320" cy="2105933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70373054-7131-40DD-97DC-47F2529C79C8}"/>
              </a:ext>
            </a:extLst>
          </p:cNvPr>
          <p:cNvSpPr txBox="1"/>
          <p:nvPr/>
        </p:nvSpPr>
        <p:spPr>
          <a:xfrm>
            <a:off x="1232452" y="6268665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МГУТУ им. К.Г. Разумовского (ПКУ)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2452" y="1702152"/>
            <a:ext cx="9522777" cy="2414225"/>
          </a:xfrm>
          <a:prstGeom prst="rect">
            <a:avLst/>
          </a:prstGeom>
          <a:solidFill>
            <a:srgbClr val="E32D91"/>
          </a:solidFill>
        </p:spPr>
      </p:pic>
    </p:spTree>
    <p:extLst>
      <p:ext uri="{BB962C8B-B14F-4D97-AF65-F5344CB8AC3E}">
        <p14:creationId xmlns:p14="http://schemas.microsoft.com/office/powerpoint/2010/main" val="180111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54970" y="706727"/>
            <a:ext cx="6956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МОДЕЛИРУЕМОГО ПРОДУКТА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93109" y="1608690"/>
            <a:ext cx="984475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набор для приготовления тортов будет упакован в квадратную тару, розового,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голубого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черного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цвета, 250*250*250 мм. На коробке красочная надпись: «Кондитерский конструктор».  Внутри – упакованные полуфабрикаты для сбора торта –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сухая смесь для крема 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сахарная пудра, какао, готовые бисквитные коржи диаметром 20 см, Капельки темперируемого шоколада, пищевые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украшения, пошаговая инструкция приготовления торта.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5466" y="3617087"/>
            <a:ext cx="2695283" cy="246400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0995" y="6209119"/>
            <a:ext cx="579170" cy="30482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569" y="6209119"/>
            <a:ext cx="6127011" cy="43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77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27889" y="333136"/>
            <a:ext cx="66571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КАРТОЧКА ПРОЕКТА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6608" y="1110953"/>
            <a:ext cx="9391828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450"/>
              </a:spcBef>
            </a:pPr>
            <a:r>
              <a:rPr lang="ru-RU" dirty="0">
                <a:latin typeface="Times New Roman" panose="02020603050405020304" pitchFamily="18" charset="0"/>
                <a:ea typeface="DIN Pro Cond Bold" charset="-52"/>
                <a:cs typeface="Times New Roman" panose="02020603050405020304" pitchFamily="18" charset="0"/>
              </a:rPr>
              <a:t>ЗАЯВИТЕЛЬ ПРОЕКТА:</a:t>
            </a:r>
          </a:p>
          <a:p>
            <a:pPr>
              <a:spcBef>
                <a:spcPts val="450"/>
              </a:spcBef>
            </a:pPr>
            <a:r>
              <a:rPr lang="ru-RU" dirty="0" smtClean="0">
                <a:latin typeface="Times New Roman" panose="02020603050405020304" pitchFamily="18" charset="0"/>
                <a:ea typeface="DIN Pro Cond" charset="-52"/>
                <a:cs typeface="Times New Roman" panose="02020603050405020304" pitchFamily="18" charset="0"/>
              </a:rPr>
              <a:t>Московский </a:t>
            </a:r>
            <a:r>
              <a:rPr lang="ru-RU" dirty="0">
                <a:latin typeface="Times New Roman" panose="02020603050405020304" pitchFamily="18" charset="0"/>
                <a:ea typeface="DIN Pro Cond" charset="-52"/>
                <a:cs typeface="Times New Roman" panose="02020603050405020304" pitchFamily="18" charset="0"/>
              </a:rPr>
              <a:t>государственный университет технологий и управления имени К.Г. Разумовского </a:t>
            </a:r>
            <a:endParaRPr lang="ru-RU" dirty="0" smtClean="0">
              <a:latin typeface="Times New Roman" panose="02020603050405020304" pitchFamily="18" charset="0"/>
              <a:ea typeface="DIN Pro Cond" charset="-52"/>
              <a:cs typeface="Times New Roman" panose="02020603050405020304" pitchFamily="18" charset="0"/>
            </a:endParaRPr>
          </a:p>
          <a:p>
            <a:pPr>
              <a:spcBef>
                <a:spcPts val="450"/>
              </a:spcBef>
            </a:pPr>
            <a:r>
              <a:rPr lang="ru-RU" dirty="0" smtClean="0">
                <a:latin typeface="Times New Roman" panose="02020603050405020304" pitchFamily="18" charset="0"/>
                <a:ea typeface="DIN Pro Cond" charset="-52"/>
                <a:cs typeface="Times New Roman" panose="02020603050405020304" pitchFamily="18" charset="0"/>
              </a:rPr>
              <a:t>АКТУАЛЬНОСТЬ ПРОЕКТА:</a:t>
            </a:r>
          </a:p>
          <a:p>
            <a:pPr>
              <a:spcBef>
                <a:spcPts val="45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 проект должен заинтересовать людей, засечёт того, что мы пытаемся внести простоту и сокращение времени для покупателей, а их дети будут счастливы от такого подарка или же от процесса создания торта с помощью наших ингредиентов и подсказок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 современном сегменте пищевых рынков на данный момент почти отсутствуют аналоги нашего продукта.</a:t>
            </a:r>
          </a:p>
          <a:p>
            <a:pPr>
              <a:spcBef>
                <a:spcPts val="450"/>
              </a:spcBef>
            </a:pPr>
            <a:r>
              <a:rPr lang="ru-RU" dirty="0" smtClean="0">
                <a:latin typeface="Times New Roman" panose="02020603050405020304" pitchFamily="18" charset="0"/>
                <a:ea typeface="DIN Pro Cond Bold" charset="-52"/>
                <a:cs typeface="Times New Roman" panose="02020603050405020304" pitchFamily="18" charset="0"/>
              </a:rPr>
              <a:t>ОПИСАНИЕ </a:t>
            </a:r>
            <a:r>
              <a:rPr lang="ru-RU" dirty="0">
                <a:latin typeface="Times New Roman" panose="02020603050405020304" pitchFamily="18" charset="0"/>
                <a:ea typeface="DIN Pro Cond Bold" charset="-52"/>
                <a:cs typeface="Times New Roman" panose="02020603050405020304" pitchFamily="18" charset="0"/>
              </a:rPr>
              <a:t>ПРОЕКТА</a:t>
            </a:r>
            <a:r>
              <a:rPr lang="ru-RU" dirty="0" smtClean="0">
                <a:latin typeface="Times New Roman" panose="02020603050405020304" pitchFamily="18" charset="0"/>
                <a:ea typeface="DIN Pro Cond Bold" charset="-52"/>
                <a:cs typeface="Times New Roman" panose="02020603050405020304" pitchFamily="18" charset="0"/>
              </a:rPr>
              <a:t>:</a:t>
            </a:r>
          </a:p>
          <a:p>
            <a:pPr>
              <a:spcBef>
                <a:spcPts val="45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Кондитерские изделия для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потребностей различных возрастных и социальных групп, разлагаемые боксы, линейка боксов для праздников.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Кондитерский конструктор для создания ваших креативных сладких шедевров.</a:t>
            </a:r>
          </a:p>
          <a:p>
            <a:pPr>
              <a:spcBef>
                <a:spcPts val="45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ПРОЕКТА (В  ТЫС. РУБ.):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400-500т.р</a:t>
            </a:r>
          </a:p>
          <a:p>
            <a:pPr>
              <a:spcBef>
                <a:spcPts val="450"/>
              </a:spcBef>
            </a:pPr>
            <a:endParaRPr lang="ru-RU" dirty="0"/>
          </a:p>
          <a:p>
            <a:pPr>
              <a:spcBef>
                <a:spcPts val="450"/>
              </a:spcBef>
            </a:pPr>
            <a:endParaRPr lang="ru-RU" dirty="0"/>
          </a:p>
          <a:p>
            <a:pPr>
              <a:spcBef>
                <a:spcPts val="450"/>
              </a:spcBef>
            </a:pPr>
            <a:endParaRPr lang="ru-RU" dirty="0" smtClean="0">
              <a:ea typeface="DIN Pro Cond Bold" charset="-52"/>
              <a:cs typeface="DIN Pro Cond Bold" charset="-52"/>
            </a:endParaRPr>
          </a:p>
          <a:p>
            <a:pPr>
              <a:spcBef>
                <a:spcPts val="450"/>
              </a:spcBef>
            </a:pPr>
            <a:endParaRPr lang="ru-RU" dirty="0">
              <a:ea typeface="DIN Pro Cond Bold" charset="-52"/>
              <a:cs typeface="DIN Pro Cond Bold" charset="-52"/>
            </a:endParaRPr>
          </a:p>
          <a:p>
            <a:pPr>
              <a:spcBef>
                <a:spcPts val="450"/>
              </a:spcBef>
            </a:pPr>
            <a:endParaRPr lang="ru-RU" dirty="0">
              <a:ea typeface="DIN Pro Cond" charset="-52"/>
              <a:cs typeface="DIN Pro Cond" charset="-52"/>
            </a:endParaRPr>
          </a:p>
          <a:p>
            <a:pPr>
              <a:spcBef>
                <a:spcPts val="450"/>
              </a:spcBef>
            </a:pPr>
            <a:endParaRPr lang="ru-RU" dirty="0">
              <a:ea typeface="DIN Pro Cond" charset="-52"/>
              <a:cs typeface="DIN Pro Cond" charset="-52"/>
            </a:endParaRP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862" y="6194670"/>
            <a:ext cx="6133108" cy="43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72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9440884-457B-4169-B68D-CE1099967470}"/>
              </a:ext>
            </a:extLst>
          </p:cNvPr>
          <p:cNvSpPr txBox="1"/>
          <p:nvPr/>
        </p:nvSpPr>
        <p:spPr>
          <a:xfrm>
            <a:off x="1126435" y="6310172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МГУТУ им. К.Г. Разумовского (ПКУ)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8834E1E-6477-4147-A656-93303482D01A}"/>
              </a:ext>
            </a:extLst>
          </p:cNvPr>
          <p:cNvSpPr txBox="1"/>
          <p:nvPr/>
        </p:nvSpPr>
        <p:spPr>
          <a:xfrm>
            <a:off x="1126435" y="0"/>
            <a:ext cx="11635409" cy="368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2FB1718-F7A6-4720-A50B-79A3ED54BCF4}"/>
              </a:ext>
            </a:extLst>
          </p:cNvPr>
          <p:cNvSpPr txBox="1"/>
          <p:nvPr/>
        </p:nvSpPr>
        <p:spPr>
          <a:xfrm>
            <a:off x="3621122" y="754043"/>
            <a:ext cx="638092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СТРАТЕГИЧЕСКИЕ ПЛАНЫ</a:t>
            </a:r>
          </a:p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796922" y="1755079"/>
            <a:ext cx="967383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Краткосрочные: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план этапов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Разработать прототип конструктора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Найти постоянных поставщиков товаров для создания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боксов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Начать реализовывать через интернет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Долгосрочные: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местными производствами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предприятия в другом регионе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ассортимента 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922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21800" y="575009"/>
            <a:ext cx="10303877" cy="5574349"/>
          </a:xfrm>
        </p:spPr>
        <p:txBody>
          <a:bodyPr>
            <a:normAutofit/>
          </a:bodyPr>
          <a:lstStyle/>
          <a:p>
            <a:pPr algn="l"/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Коржи бисквитные с какао для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торта - 109 руб. – 6 мес.</a:t>
            </a:r>
            <a:b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Сухая смесь крема с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какао - 95 – 150 руб. – 18 мес.</a:t>
            </a:r>
            <a:b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Пудра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сахарная – 20 – 50 руб. – 12 мес.</a:t>
            </a:r>
            <a:b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Какао порошок – 50 руб. – 2 года</a:t>
            </a:r>
            <a:b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Посыпки / украшения для торта – 107 руб. – 12 мес.</a:t>
            </a:r>
            <a:b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Капли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шоколадные для плавления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темные – 115 руб. – 18 мес.</a:t>
            </a:r>
            <a:b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Коробка картонная квадратная – 100 - 150 руб.</a:t>
            </a:r>
            <a:b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Примерная себестоимость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ингридиентов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кондитерского конструктора </a:t>
            </a:r>
            <a:b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900 руб. </a:t>
            </a:r>
            <a:b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- 560 руб. (-30%)</a:t>
            </a:r>
            <a:b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кондитерского конструктора – 800 руб.</a:t>
            </a:r>
            <a:b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годности кондитерского конструктора – 6 мес.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1513579" y="319871"/>
            <a:ext cx="8478918" cy="823656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Ценовая категория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Сроки годности 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7230" y="1245067"/>
            <a:ext cx="1296798" cy="129679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9266" y="1245067"/>
            <a:ext cx="1241708" cy="129679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0284" y="1245067"/>
            <a:ext cx="1296798" cy="129679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70285" y="2676088"/>
            <a:ext cx="1296798" cy="129679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4474" y="4175966"/>
            <a:ext cx="1302608" cy="130260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97229" y="2668696"/>
            <a:ext cx="1304189" cy="130418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89388" y="5378272"/>
            <a:ext cx="1504640" cy="87262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800" y="6293524"/>
            <a:ext cx="6133108" cy="43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04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17917" y="292865"/>
            <a:ext cx="4153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ЛОГИСТИКА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5113" y="1105678"/>
            <a:ext cx="2139881" cy="213378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5530" y="1062001"/>
            <a:ext cx="2280102" cy="2280102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3801" y="3425970"/>
            <a:ext cx="2780017" cy="2085013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6098988" y="5575606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логистике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реализована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заказа товара через такие сайты как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Ozon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Avito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Wildberries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625" y="996890"/>
            <a:ext cx="1786283" cy="68890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088" y="3852150"/>
            <a:ext cx="1786283" cy="75597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624" y="1695986"/>
            <a:ext cx="1786283" cy="1261981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8089" y="2981383"/>
            <a:ext cx="1786283" cy="493819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8088" y="3444314"/>
            <a:ext cx="1786283" cy="450679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2002" y="4608120"/>
            <a:ext cx="1359526" cy="1359526"/>
          </a:xfrm>
          <a:prstGeom prst="rect">
            <a:avLst/>
          </a:prstGeom>
        </p:spPr>
      </p:pic>
      <p:sp>
        <p:nvSpPr>
          <p:cNvPr id="31" name="Стрелка вправо 30"/>
          <p:cNvSpPr/>
          <p:nvPr/>
        </p:nvSpPr>
        <p:spPr>
          <a:xfrm>
            <a:off x="2428144" y="2694010"/>
            <a:ext cx="727767" cy="12961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8625" y="6165288"/>
            <a:ext cx="6133108" cy="43285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09685" y="2774932"/>
            <a:ext cx="19800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ОФИС</a:t>
            </a:r>
          </a:p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СКЛАД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56015" y="2601684"/>
            <a:ext cx="2066246" cy="137781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04247" y="4049792"/>
            <a:ext cx="1968417" cy="126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5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6818A96-19C0-4F87-9A9F-9E9371FB8A69}"/>
              </a:ext>
            </a:extLst>
          </p:cNvPr>
          <p:cNvSpPr txBox="1"/>
          <p:nvPr/>
        </p:nvSpPr>
        <p:spPr>
          <a:xfrm>
            <a:off x="406159" y="6258399"/>
            <a:ext cx="34853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МГУТУ им. К.Г. Разумовского (ПКУ)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9BC8C691-C9E0-4761-B32E-8EF939A41DFF}"/>
              </a:ext>
            </a:extLst>
          </p:cNvPr>
          <p:cNvSpPr txBox="1"/>
          <p:nvPr/>
        </p:nvSpPr>
        <p:spPr>
          <a:xfrm>
            <a:off x="3059093" y="42973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проекта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0033CDB1-1F31-46C4-BA82-6A8341689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216" y="1238782"/>
            <a:ext cx="2195931" cy="2903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36A2EE7B-8D33-4871-BAC9-C957E97EB4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750" b="23588"/>
          <a:stretch/>
        </p:blipFill>
        <p:spPr>
          <a:xfrm>
            <a:off x="4834127" y="1238782"/>
            <a:ext cx="2195931" cy="290371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680F639A-B7AF-40A6-934A-75FDBC5B1CD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176" b="12099"/>
          <a:stretch/>
        </p:blipFill>
        <p:spPr>
          <a:xfrm>
            <a:off x="8718949" y="1238782"/>
            <a:ext cx="2155153" cy="290371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77E19C99-E04F-42E7-96D2-E5F1FEEFEBDA}"/>
              </a:ext>
            </a:extLst>
          </p:cNvPr>
          <p:cNvSpPr txBox="1"/>
          <p:nvPr/>
        </p:nvSpPr>
        <p:spPr>
          <a:xfrm>
            <a:off x="8718949" y="4508433"/>
            <a:ext cx="257281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Валерия Шаблова – </a:t>
            </a:r>
            <a:r>
              <a:rPr lang="ru-RU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19.03.03 Продукты питания </a:t>
            </a:r>
          </a:p>
          <a:p>
            <a:pPr algn="l"/>
            <a:r>
              <a:rPr lang="ru-RU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животного происхождения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B5DE055A-AFF6-4EA0-9C4F-7F3EE5F8B859}"/>
              </a:ext>
            </a:extLst>
          </p:cNvPr>
          <p:cNvSpPr txBox="1"/>
          <p:nvPr/>
        </p:nvSpPr>
        <p:spPr>
          <a:xfrm>
            <a:off x="1346216" y="4551431"/>
            <a:ext cx="2590801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Майя Мусаева </a:t>
            </a:r>
            <a:r>
              <a:rPr lang="ru-RU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</a:p>
          <a:p>
            <a:r>
              <a:rPr lang="ru-RU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29.03.05 </a:t>
            </a:r>
            <a:r>
              <a:rPr lang="ru-RU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Конструирование изделий легкой промышленности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/>
            </a:r>
            <a:b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</a:br>
            <a:endParaRPr lang="ru-RU" dirty="0"/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B2A4F769-B805-4112-A55E-60D679C6961D}"/>
              </a:ext>
            </a:extLst>
          </p:cNvPr>
          <p:cNvSpPr txBox="1"/>
          <p:nvPr/>
        </p:nvSpPr>
        <p:spPr>
          <a:xfrm>
            <a:off x="4728797" y="4551431"/>
            <a:ext cx="240659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Сапалев</a:t>
            </a:r>
            <a:r>
              <a:rPr lang="ru-RU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Владислав - </a:t>
            </a:r>
            <a:r>
              <a:rPr lang="ru-RU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27.03.04 </a:t>
            </a:r>
            <a:r>
              <a:rPr lang="ru-RU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в технических системах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19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9440884-457B-4169-B68D-CE1099967470}"/>
              </a:ext>
            </a:extLst>
          </p:cNvPr>
          <p:cNvSpPr txBox="1"/>
          <p:nvPr/>
        </p:nvSpPr>
        <p:spPr>
          <a:xfrm>
            <a:off x="562500" y="6310172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МГУТУ им. К.Г. Разумовского (ПКУ)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D989E53-C300-464A-A878-A827F9AC523E}"/>
              </a:ext>
            </a:extLst>
          </p:cNvPr>
          <p:cNvSpPr txBox="1"/>
          <p:nvPr/>
        </p:nvSpPr>
        <p:spPr>
          <a:xfrm>
            <a:off x="5353878" y="6310172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Москва, 2021</a:t>
            </a:r>
            <a:endParaRPr lang="ru-RU" sz="1600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0BFF5B0-0A8E-40B9-B9B5-302FC02AE8CD}"/>
              </a:ext>
            </a:extLst>
          </p:cNvPr>
          <p:cNvSpPr txBox="1"/>
          <p:nvPr/>
        </p:nvSpPr>
        <p:spPr>
          <a:xfrm>
            <a:off x="1927654" y="2677299"/>
            <a:ext cx="86708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87071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азис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D9D01AC2-EE7D-4E49-99EE-8E62E4E7E8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435</TotalTime>
  <Words>590</Words>
  <Application>Microsoft Office PowerPoint</Application>
  <PresentationFormat>Широкоэкранный</PresentationFormat>
  <Paragraphs>82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-apple-system</vt:lpstr>
      <vt:lpstr>Calibri</vt:lpstr>
      <vt:lpstr>Corbel</vt:lpstr>
      <vt:lpstr>DIN Pro Cond</vt:lpstr>
      <vt:lpstr>DIN Pro Cond Bold</vt:lpstr>
      <vt:lpstr>PF Din Text Comp Pro</vt:lpstr>
      <vt:lpstr>Times New Roman</vt:lpstr>
      <vt:lpstr>Базис</vt:lpstr>
      <vt:lpstr>Проект «Кондитерский конструктор»</vt:lpstr>
      <vt:lpstr>ТЕХНИЧЕСКОЕ ЗАДАНИЕ НА РАЗРАБОТКУ ПРОЕКТА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Коржи бисквитные с какао для торта - 109 руб. – 6 мес.  Сухая смесь крема с какао - 95 – 150 руб. – 18 мес.  Пудра сахарная – 20 – 50 руб. – 12 мес.  Какао порошок – 50 руб. – 2 года  Посыпки / украшения для торта – 107 руб. – 12 мес.  Капли шоколадные для плавления темные – 115 руб. – 18 мес.  Коробка картонная квадратная – 100 - 150 руб.   Примерная себестоимость ингридиентов кондитерского конструктора  -  900 руб.  - 560 руб. (-30%) Стоимость кондитерского конструктора – 800 руб. Срок годности кондитерского конструктора – 6 мес.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«Кондитерский конструктор»</dc:title>
  <dc:creator>Админ</dc:creator>
  <cp:lastModifiedBy>愛より多くの</cp:lastModifiedBy>
  <cp:revision>48</cp:revision>
  <dcterms:created xsi:type="dcterms:W3CDTF">2021-03-23T16:05:54Z</dcterms:created>
  <dcterms:modified xsi:type="dcterms:W3CDTF">2021-10-13T11:01:08Z</dcterms:modified>
</cp:coreProperties>
</file>