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Anton" pitchFamily="2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Fira Sans" panose="020B0503050000020004" pitchFamily="34" charset="0"/>
      <p:regular r:id="rId21"/>
      <p:bold r:id="rId22"/>
      <p:italic r:id="rId23"/>
      <p:boldItalic r:id="rId24"/>
    </p:embeddedFont>
    <p:embeddedFont>
      <p:font typeface="Fira Sans Medium" panose="020B0603050000020004" pitchFamily="34" charset="0"/>
      <p:regular r:id="rId25"/>
      <p: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1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4" d="100"/>
          <a:sy n="54" d="100"/>
        </p:scale>
        <p:origin x="726" y="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AF3D7-9485-4904-B43D-4487C4610D7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34838-18AD-4A63-8420-B58D37A23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113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838738" y="3169009"/>
            <a:ext cx="10952923" cy="325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50"/>
              </a:lnSpc>
            </a:pPr>
            <a:r>
              <a:rPr lang="ru-RU" sz="6000" kern="0" spc="-37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Создание цифрового двойника сепарационного устройства с </a:t>
            </a:r>
            <a:r>
              <a:rPr lang="ru-RU" sz="6000" kern="0" spc="-37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мультивихревой</a:t>
            </a:r>
            <a:r>
              <a:rPr lang="ru-RU" sz="6000" kern="0" spc="-37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системой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666155" y="3486864"/>
            <a:ext cx="7811691" cy="913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en-US" sz="1450" dirty="0">
              <a:solidFill>
                <a:srgbClr val="FFFF00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762833" y="7192208"/>
            <a:ext cx="11096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kern="0" spc="-30" dirty="0">
                <a:solidFill>
                  <a:srgbClr val="3C3838"/>
                </a:solidFill>
                <a:latin typeface="Fira Sans Medium" pitchFamily="34" charset="0"/>
                <a:ea typeface="Fira Sans Medium" pitchFamily="34" charset="-122"/>
                <a:cs typeface="Fira Sans Medium" pitchFamily="34" charset="-120"/>
              </a:rPr>
              <a:t>КК</a:t>
            </a:r>
            <a:endParaRPr lang="en-US" sz="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1986" y="658412"/>
            <a:ext cx="16033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124" y="804462"/>
            <a:ext cx="2938463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9725" y="518279"/>
            <a:ext cx="7712392" cy="589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59725" y="0"/>
            <a:ext cx="2537341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kern="0" spc="-19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Руководитель проекта</a:t>
            </a:r>
            <a:endParaRPr lang="en-US" sz="1850" b="1" dirty="0"/>
          </a:p>
        </p:txBody>
      </p:sp>
      <p:sp>
        <p:nvSpPr>
          <p:cNvPr id="4" name="Text 2"/>
          <p:cNvSpPr/>
          <p:nvPr/>
        </p:nvSpPr>
        <p:spPr>
          <a:xfrm>
            <a:off x="659724" y="360580"/>
            <a:ext cx="6425565" cy="904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ru-RU" sz="400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endParaRPr lang="ru-RU" sz="145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endParaRPr lang="ru-RU" sz="145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endParaRPr lang="ru-RU" sz="145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endParaRPr lang="ru-RU" sz="145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endParaRPr lang="ru-RU" sz="145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350"/>
              </a:lnSpc>
              <a:buNone/>
            </a:pPr>
            <a:r>
              <a:rPr lang="ru-RU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Зинуров</a:t>
            </a:r>
            <a:r>
              <a:rPr lang="ru-RU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Вадим Эдуардович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доцент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кафедры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«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Инженерная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графика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», 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возглавляет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проектную команду и обеспечивает общее руководство и координацию работы.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552729" y="28745"/>
            <a:ext cx="2356247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kern="0" spc="-19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Лидер команды</a:t>
            </a:r>
            <a:endParaRPr lang="en-US" sz="1850" b="1" dirty="0"/>
          </a:p>
        </p:txBody>
      </p:sp>
      <p:sp>
        <p:nvSpPr>
          <p:cNvPr id="6" name="Text 4"/>
          <p:cNvSpPr/>
          <p:nvPr/>
        </p:nvSpPr>
        <p:spPr>
          <a:xfrm>
            <a:off x="7552729" y="2162189"/>
            <a:ext cx="6425565" cy="904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ru-RU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Хаертдинова</a:t>
            </a:r>
            <a:r>
              <a:rPr lang="ru-RU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Сабина Руслановна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студентка </a:t>
            </a:r>
            <a:r>
              <a:rPr lang="en-US" sz="145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группы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ru-RU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ЭПТ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-1-</a:t>
            </a:r>
            <a:r>
              <a:rPr lang="ru-RU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23</a:t>
            </a:r>
            <a:r>
              <a:rPr lang="en-US" sz="145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выступает в качестве лидера команды, отвечая за эффективное взаимодействие и реализацию проекта.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59724" y="3276207"/>
            <a:ext cx="2356247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kern="0" spc="-19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Команда проекта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59725" y="4048888"/>
            <a:ext cx="6425565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endParaRPr lang="en-US" sz="145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587" y="3237300"/>
            <a:ext cx="1641629" cy="16416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6610" b="24111"/>
          <a:stretch/>
        </p:blipFill>
        <p:spPr>
          <a:xfrm>
            <a:off x="3197066" y="5458785"/>
            <a:ext cx="1996169" cy="19409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t="14391" b="17522"/>
          <a:stretch/>
        </p:blipFill>
        <p:spPr>
          <a:xfrm>
            <a:off x="7725320" y="360580"/>
            <a:ext cx="1847358" cy="16770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-595" t="6565" r="595" b="20783"/>
          <a:stretch/>
        </p:blipFill>
        <p:spPr>
          <a:xfrm>
            <a:off x="870623" y="3832894"/>
            <a:ext cx="1664973" cy="18397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b="23522"/>
          <a:stretch/>
        </p:blipFill>
        <p:spPr>
          <a:xfrm>
            <a:off x="11859959" y="5408837"/>
            <a:ext cx="1819473" cy="18553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/>
          <a:srcRect b="17522"/>
          <a:stretch/>
        </p:blipFill>
        <p:spPr>
          <a:xfrm>
            <a:off x="5242903" y="3086094"/>
            <a:ext cx="1713636" cy="17928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/>
          <a:srcRect t="3696" b="19739"/>
          <a:stretch/>
        </p:blipFill>
        <p:spPr>
          <a:xfrm>
            <a:off x="7259771" y="5458785"/>
            <a:ext cx="1876369" cy="19155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601" y="372338"/>
            <a:ext cx="1656995" cy="166532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38454" y="5795752"/>
            <a:ext cx="1737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>
                <a:solidFill>
                  <a:schemeClr val="bg1"/>
                </a:solidFill>
              </a:rPr>
              <a:t>Игнатова Алина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42903" y="4894868"/>
            <a:ext cx="1782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 err="1">
                <a:solidFill>
                  <a:schemeClr val="bg1"/>
                </a:solidFill>
              </a:rPr>
              <a:t>Гатиятова</a:t>
            </a:r>
            <a:r>
              <a:rPr lang="ru-RU" dirty="0">
                <a:solidFill>
                  <a:schemeClr val="bg1"/>
                </a:solidFill>
              </a:rPr>
              <a:t> Саида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344304" y="4878929"/>
            <a:ext cx="20161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 err="1">
                <a:solidFill>
                  <a:schemeClr val="bg1"/>
                </a:solidFill>
              </a:rPr>
              <a:t>Порваткина</a:t>
            </a:r>
            <a:r>
              <a:rPr lang="ru-RU" dirty="0">
                <a:solidFill>
                  <a:schemeClr val="bg1"/>
                </a:solidFill>
              </a:rPr>
              <a:t> Арина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336453" y="7403713"/>
            <a:ext cx="1717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 err="1">
                <a:solidFill>
                  <a:schemeClr val="bg1"/>
                </a:solidFill>
              </a:rPr>
              <a:t>Валтиева</a:t>
            </a:r>
            <a:r>
              <a:rPr lang="ru-RU" dirty="0">
                <a:solidFill>
                  <a:schemeClr val="bg1"/>
                </a:solidFill>
              </a:rPr>
              <a:t> Елена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259771" y="7374313"/>
            <a:ext cx="1768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>
                <a:solidFill>
                  <a:schemeClr val="bg1"/>
                </a:solidFill>
              </a:rPr>
              <a:t>Вавилова Дарья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859959" y="7362435"/>
            <a:ext cx="1869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ru-RU" dirty="0">
                <a:solidFill>
                  <a:schemeClr val="bg1"/>
                </a:solidFill>
              </a:rPr>
              <a:t>Кокарева Карина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138" y="799624"/>
            <a:ext cx="7540585" cy="646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kern="0" spc="-41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Актуальность стартап-проекта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38" y="1859875"/>
            <a:ext cx="3062764" cy="18928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24138" y="4011335"/>
            <a:ext cx="3062764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Загрязнение оборудования</a:t>
            </a:r>
            <a:endParaRPr lang="en-US" sz="2000" b="1" dirty="0"/>
          </a:p>
        </p:txBody>
      </p:sp>
      <p:sp>
        <p:nvSpPr>
          <p:cNvPr id="5" name="Text 2"/>
          <p:cNvSpPr/>
          <p:nvPr/>
        </p:nvSpPr>
        <p:spPr>
          <a:xfrm>
            <a:off x="724138" y="4781907"/>
            <a:ext cx="3062764" cy="2316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Мелкодисперсная пыль скапливается на различных элементах промышленного оборудования, создавая серьезные проблемы с производительностью и простоями.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179" y="1859875"/>
            <a:ext cx="3062883" cy="18929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97179" y="4011454"/>
            <a:ext cx="3062883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Остановка производства</a:t>
            </a:r>
            <a:endParaRPr lang="en-US" sz="2000" b="1" dirty="0"/>
          </a:p>
        </p:txBody>
      </p:sp>
      <p:sp>
        <p:nvSpPr>
          <p:cNvPr id="8" name="Text 4"/>
          <p:cNvSpPr/>
          <p:nvPr/>
        </p:nvSpPr>
        <p:spPr>
          <a:xfrm>
            <a:off x="4097179" y="4782026"/>
            <a:ext cx="3062883" cy="2316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Накопление пыли на оборудовании приводит к частым остановкам производственных линий для очистки, снижая эффективность и рентабельность предприятий.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0338" y="1859875"/>
            <a:ext cx="3062764" cy="18928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70338" y="4011335"/>
            <a:ext cx="3062764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Повышенный износ оборудования</a:t>
            </a:r>
            <a:endParaRPr lang="en-US" sz="2000" b="1" dirty="0"/>
          </a:p>
        </p:txBody>
      </p:sp>
      <p:sp>
        <p:nvSpPr>
          <p:cNvPr id="11" name="Text 6"/>
          <p:cNvSpPr/>
          <p:nvPr/>
        </p:nvSpPr>
        <p:spPr>
          <a:xfrm>
            <a:off x="7470338" y="4781907"/>
            <a:ext cx="3062764" cy="1985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Пыль ускоряет износ механических деталей, подшипников и других элементов оборудования, приводя к дополнительным расходам на ремонт и замену.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3379" y="1859875"/>
            <a:ext cx="3062883" cy="189297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3379" y="4011454"/>
            <a:ext cx="3062883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Экономические последствия</a:t>
            </a:r>
            <a:endParaRPr lang="en-US" sz="2000" b="1" dirty="0"/>
          </a:p>
        </p:txBody>
      </p:sp>
      <p:sp>
        <p:nvSpPr>
          <p:cNvPr id="14" name="Text 8"/>
          <p:cNvSpPr/>
          <p:nvPr/>
        </p:nvSpPr>
        <p:spPr>
          <a:xfrm>
            <a:off x="10843379" y="4782026"/>
            <a:ext cx="3062883" cy="2647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Простои и преждевременный износ оборудования из-за загрязнения пылью наносят значительный экономический ущерб промышленным предприятиям, что делает эту проблему чрезвычайно актуальной.</a:t>
            </a:r>
            <a:endParaRPr lang="en-US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523304" y="7762460"/>
            <a:ext cx="1997765" cy="397565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9238" y="573643"/>
            <a:ext cx="4741426" cy="508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ru-RU" sz="3200" b="1" kern="0" spc="-3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Составляющие </a:t>
            </a:r>
            <a:r>
              <a:rPr lang="en-US" sz="3200" b="1" kern="0" spc="-3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проекта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569238" y="1488400"/>
            <a:ext cx="404526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2000" b="1" kern="0" spc="-16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Оборудование и ПО для проведения НИР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569238" y="1905238"/>
            <a:ext cx="6547604" cy="1040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Проект использует современное оборудование и программное обеспечение для исследований в области энергоэффективных сепарационных устройств. Вычислительные мощности составляют 20 ядер (40 потоков), что позволяет проводить сложные вычисления и моделирование в режиме реального времени.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69237" y="3876260"/>
            <a:ext cx="6696267" cy="111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Также используются специализированные измерительные приборы Testo для точного контроля параметров процесса, такие как скорость потока, давление, влажность и другие. Наличие 3D-принтера дает возможность оперативно изготавливать прототипы с различными конструктивными характеристиками.</a:t>
            </a:r>
            <a:endParaRPr lang="en-US" sz="1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967" y="5569169"/>
            <a:ext cx="3485764" cy="239803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9238" y="5486104"/>
            <a:ext cx="4741426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2000" b="1" kern="0" spc="-16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Трехмерная модель сепарационного устройства</a:t>
            </a:r>
            <a:endParaRPr lang="en-US" sz="2000" b="1" dirty="0"/>
          </a:p>
        </p:txBody>
      </p:sp>
      <p:sp>
        <p:nvSpPr>
          <p:cNvPr id="8" name="Text 5"/>
          <p:cNvSpPr/>
          <p:nvPr/>
        </p:nvSpPr>
        <p:spPr>
          <a:xfrm>
            <a:off x="569238" y="6002528"/>
            <a:ext cx="6547604" cy="13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ru-RU" sz="14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</a:t>
            </a:r>
            <a:r>
              <a:rPr lang="en-US" sz="14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рехмерн</a:t>
            </a:r>
            <a:r>
              <a:rPr lang="ru-RU" sz="14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ая</a:t>
            </a:r>
            <a:r>
              <a:rPr lang="en-US" sz="14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модель сепарационного устройства в разрезе, где показаны основные конструктивные элементы: корпус, сепарационные каналы квадратной формы, отверстия для выхода газа, вход газа в каналы и сепарационная зона. Ключевыми параметрами, определяющими эффективность сепарации, являются ширина, высота и скорость газового потока, а также степень запыленности.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1877" y="300412"/>
            <a:ext cx="3629177" cy="266941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573" y="3391937"/>
            <a:ext cx="3714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324" y="3391937"/>
            <a:ext cx="3905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125" y="3391937"/>
            <a:ext cx="439737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215" y="2693542"/>
            <a:ext cx="2583195" cy="356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03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62658"/>
            <a:ext cx="64496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Технологические риски</a:t>
            </a:r>
            <a:endParaRPr lang="en-US" sz="4450" b="1" dirty="0"/>
          </a:p>
        </p:txBody>
      </p:sp>
      <p:sp>
        <p:nvSpPr>
          <p:cNvPr id="4" name="Shape 1"/>
          <p:cNvSpPr/>
          <p:nvPr/>
        </p:nvSpPr>
        <p:spPr>
          <a:xfrm>
            <a:off x="793790" y="2311598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3E3E3E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538413"/>
            <a:ext cx="30288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chemeClr val="bg1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Повышенные затраты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020604" y="3028831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Существует вероятность потерь из-за более высоких, чем ожидалось, текущих издержек на доработку аппарата.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4685348" y="2298636"/>
            <a:ext cx="3664863" cy="2758559"/>
          </a:xfrm>
          <a:prstGeom prst="roundRect">
            <a:avLst>
              <a:gd name="adj" fmla="val 1233"/>
            </a:avLst>
          </a:prstGeom>
          <a:solidFill>
            <a:srgbClr val="3E3E3E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2538413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chemeClr val="bg1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Быстрое воспроизведение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912281" y="338316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Есть риск, что конкуренты быстро скопируют достижения или разработают более эффективное решение.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793790" y="5296972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3E3E3E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523786"/>
            <a:ext cx="39529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chemeClr val="bg1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Технологическое отставание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020604" y="6014204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Необходимо постоянно совершенствовать технологию, чтобы не отстать от быстро развивающихся рынка и отрасли.</a:t>
            </a:r>
            <a:endParaRPr lang="en-US" sz="17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31202" y="1487943"/>
            <a:ext cx="65909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45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Потенциальные</a:t>
            </a:r>
            <a:r>
              <a:rPr lang="en-US" sz="445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4450" b="1" kern="0" spc="-45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заказчики</a:t>
            </a:r>
            <a:endParaRPr lang="en-US" sz="4450" b="1" dirty="0"/>
          </a:p>
        </p:txBody>
      </p:sp>
      <p:sp>
        <p:nvSpPr>
          <p:cNvPr id="4" name="Shape 1"/>
          <p:cNvSpPr/>
          <p:nvPr/>
        </p:nvSpPr>
        <p:spPr>
          <a:xfrm>
            <a:off x="6280190" y="325147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</p:sp>
      <p:sp>
        <p:nvSpPr>
          <p:cNvPr id="5" name="Text 2"/>
          <p:cNvSpPr/>
          <p:nvPr/>
        </p:nvSpPr>
        <p:spPr>
          <a:xfrm>
            <a:off x="6480810" y="3336488"/>
            <a:ext cx="10906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27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2514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ООО «КАМАТЕК»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741896"/>
            <a:ext cx="292774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Предприятие из республики Татарстан, г. Набережные Челны, готово установить опытный и промышленный образцы сепараторов на своем производстве.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25147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</p:sp>
      <p:sp>
        <p:nvSpPr>
          <p:cNvPr id="9" name="Text 6"/>
          <p:cNvSpPr/>
          <p:nvPr/>
        </p:nvSpPr>
        <p:spPr>
          <a:xfrm>
            <a:off x="10344626" y="3336488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27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2514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ООО «</a:t>
            </a:r>
            <a:r>
              <a:rPr lang="en-US" sz="2200" kern="0" spc="-22" dirty="0">
                <a:solidFill>
                  <a:srgbClr val="E0D6DE"/>
                </a:solidFill>
                <a:ea typeface="Anton" pitchFamily="34" charset="-122"/>
                <a:cs typeface="Anton" pitchFamily="34" charset="-120"/>
              </a:rPr>
              <a:t>KASTAMONU</a:t>
            </a: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»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741896"/>
            <a:ext cx="292774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Компания из республики Татарстан, г. Елабуга, заинтересована в интеграции сепаратора в свою технологическую линию для улавливания мелкодисперсных частиц.</a:t>
            </a:r>
            <a:endParaRPr lang="en-US" sz="175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3" y="692007"/>
            <a:ext cx="4792987" cy="631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8974" y="805166"/>
            <a:ext cx="86345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Бизнес модель стартап-проекта</a:t>
            </a:r>
            <a:endParaRPr lang="en-US" sz="44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134553"/>
            <a:ext cx="2152055" cy="16698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08953" y="2959179"/>
            <a:ext cx="9084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7217" y="23613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Выезд на объект</a:t>
            </a:r>
            <a:endParaRPr lang="en-US" sz="2200" b="1" dirty="0"/>
          </a:p>
        </p:txBody>
      </p:sp>
      <p:sp>
        <p:nvSpPr>
          <p:cNvPr id="6" name="Text 3"/>
          <p:cNvSpPr/>
          <p:nvPr/>
        </p:nvSpPr>
        <p:spPr>
          <a:xfrm>
            <a:off x="5357217" y="2851785"/>
            <a:ext cx="825257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Сотрудники выезжают на производство заказчика для изучения требований и разработки решения.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7077" y="3817501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575757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3861078"/>
            <a:ext cx="4304109" cy="16698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85736" y="4469249"/>
            <a:ext cx="13727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433304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Разработка ПО</a:t>
            </a:r>
            <a:endParaRPr lang="en-US" sz="2200" b="1" dirty="0"/>
          </a:p>
        </p:txBody>
      </p:sp>
      <p:sp>
        <p:nvSpPr>
          <p:cNvPr id="11" name="Text 7"/>
          <p:cNvSpPr/>
          <p:nvPr/>
        </p:nvSpPr>
        <p:spPr>
          <a:xfrm>
            <a:off x="6433304" y="4578310"/>
            <a:ext cx="71764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Инженеры-программисты создают специальное программное обеспечение для управления сепарационными устройствами.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3164" y="5544026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575757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587603"/>
            <a:ext cx="6456164" cy="166985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85617" y="6195774"/>
            <a:ext cx="13727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09272" y="5814417"/>
            <a:ext cx="33366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Производство устройств</a:t>
            </a:r>
            <a:endParaRPr lang="en-US" sz="2200" b="1" dirty="0"/>
          </a:p>
        </p:txBody>
      </p:sp>
      <p:sp>
        <p:nvSpPr>
          <p:cNvPr id="16" name="Text 11"/>
          <p:cNvSpPr/>
          <p:nvPr/>
        </p:nvSpPr>
        <p:spPr>
          <a:xfrm>
            <a:off x="7509272" y="6304836"/>
            <a:ext cx="61005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Инженеры-конструкторы собирают сепарационные устройства с элементами квадратной формы.</a:t>
            </a:r>
            <a:endParaRPr lang="en-US" sz="175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412" y="494109"/>
            <a:ext cx="7887176" cy="1122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00" b="1" kern="0" spc="-3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Обоснование соответствия идеи технологическому направлению</a:t>
            </a:r>
            <a:endParaRPr lang="en-US" sz="35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12" y="1885474"/>
            <a:ext cx="448866" cy="4488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412" y="2513886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kern="0" spc="-18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Экономичность</a:t>
            </a:r>
            <a:endParaRPr lang="en-US" sz="2400" b="1" dirty="0"/>
          </a:p>
        </p:txBody>
      </p:sp>
      <p:sp>
        <p:nvSpPr>
          <p:cNvPr id="6" name="Text 2"/>
          <p:cNvSpPr/>
          <p:nvPr/>
        </p:nvSpPr>
        <p:spPr>
          <a:xfrm>
            <a:off x="628412" y="2902029"/>
            <a:ext cx="7392466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kern="0" spc="-28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Предлагаемые сепарационные устройства обеспечивают экономичные методы химической переработки сырья.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12" y="4015026"/>
            <a:ext cx="448866" cy="4488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8412" y="4643438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kern="0" spc="-18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Экологичность</a:t>
            </a:r>
            <a:endParaRPr lang="en-US" sz="2400" b="1" dirty="0"/>
          </a:p>
        </p:txBody>
      </p:sp>
      <p:sp>
        <p:nvSpPr>
          <p:cNvPr id="9" name="Text 4"/>
          <p:cNvSpPr/>
          <p:nvPr/>
        </p:nvSpPr>
        <p:spPr>
          <a:xfrm>
            <a:off x="628412" y="5031581"/>
            <a:ext cx="7887176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kern="0" spc="-28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Технологии характеризуются обоснованными экологичными подходами к переработке природных материалов.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12" y="6144578"/>
            <a:ext cx="448866" cy="4488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8412" y="6772989"/>
            <a:ext cx="2349222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kern="0" spc="-18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Эффективная очистка</a:t>
            </a:r>
            <a:endParaRPr lang="en-US" sz="2400" b="1" dirty="0"/>
          </a:p>
        </p:txBody>
      </p:sp>
      <p:sp>
        <p:nvSpPr>
          <p:cNvPr id="12" name="Text 6"/>
          <p:cNvSpPr/>
          <p:nvPr/>
        </p:nvSpPr>
        <p:spPr>
          <a:xfrm>
            <a:off x="628412" y="7161133"/>
            <a:ext cx="7637047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kern="0" spc="-28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Устройства позволяют эффективно улавливать мелкодисперсные твердые частицы на нефтехимических предприятиях.</a:t>
            </a:r>
            <a:endParaRPr lang="en-US" sz="1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2" t="3381" r="11280" b="-362"/>
          <a:stretch/>
        </p:blipFill>
        <p:spPr>
          <a:xfrm>
            <a:off x="8515588" y="1"/>
            <a:ext cx="611481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511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0334" y="3175963"/>
            <a:ext cx="10100191" cy="687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43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Порядок и структура финансирования</a:t>
            </a:r>
            <a:endParaRPr lang="en-US" sz="4300" b="1" dirty="0"/>
          </a:p>
        </p:txBody>
      </p:sp>
      <p:sp>
        <p:nvSpPr>
          <p:cNvPr id="4" name="Shape 1"/>
          <p:cNvSpPr/>
          <p:nvPr/>
        </p:nvSpPr>
        <p:spPr>
          <a:xfrm>
            <a:off x="770334" y="4374237"/>
            <a:ext cx="13089731" cy="3252311"/>
          </a:xfrm>
          <a:prstGeom prst="roundRect">
            <a:avLst>
              <a:gd name="adj" fmla="val 101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7954" y="4381857"/>
            <a:ext cx="13074491" cy="6315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97982" y="4521517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b="1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Объем финансового обеспечения</a:t>
            </a:r>
            <a:endParaRPr lang="en-US" sz="1700" b="1" dirty="0"/>
          </a:p>
        </p:txBody>
      </p:sp>
      <p:sp>
        <p:nvSpPr>
          <p:cNvPr id="7" name="Text 4"/>
          <p:cNvSpPr/>
          <p:nvPr/>
        </p:nvSpPr>
        <p:spPr>
          <a:xfrm>
            <a:off x="7539037" y="4521517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b="1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млн. рублей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77954" y="5013365"/>
            <a:ext cx="13074491" cy="91749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97982" y="5153025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b="1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Предполагаемые источники финансирования</a:t>
            </a:r>
            <a:endParaRPr lang="en-US" sz="1700" b="1" dirty="0"/>
          </a:p>
        </p:txBody>
      </p:sp>
      <p:sp>
        <p:nvSpPr>
          <p:cNvPr id="10" name="Text 7"/>
          <p:cNvSpPr/>
          <p:nvPr/>
        </p:nvSpPr>
        <p:spPr>
          <a:xfrm>
            <a:off x="7539037" y="5086945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Студенческий стартап - 1 млн. руб.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539037" y="5505093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Заинтересованные предприятия - до 20 млрд. рублей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77954" y="5959105"/>
            <a:ext cx="13074491" cy="16880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997982" y="6070521"/>
            <a:ext cx="609338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b="1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Оценка потенциала "рынка" и рентабельности проекта</a:t>
            </a:r>
            <a:endParaRPr lang="en-US" sz="1700" b="1" dirty="0"/>
          </a:p>
        </p:txBody>
      </p:sp>
      <p:sp>
        <p:nvSpPr>
          <p:cNvPr id="14" name="Text 11"/>
          <p:cNvSpPr/>
          <p:nvPr/>
        </p:nvSpPr>
        <p:spPr>
          <a:xfrm>
            <a:off x="7539037" y="6070521"/>
            <a:ext cx="6093381" cy="1408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Высокий потенциал в связи с необходимостью развития импортозамещающих технологий, аппаратов и прочего. Риски включают высокие транспортные издержки и появление большого числа конкурентов.</a:t>
            </a:r>
            <a:endParaRPr lang="en-US" sz="17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36498" y="679073"/>
            <a:ext cx="8227100" cy="59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50" b="1" kern="0" spc="-38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Календарный план стартап-проекта</a:t>
            </a:r>
            <a:endParaRPr lang="en-US" sz="3750" b="1" dirty="0"/>
          </a:p>
        </p:txBody>
      </p:sp>
      <p:sp>
        <p:nvSpPr>
          <p:cNvPr id="3" name="Shape 1"/>
          <p:cNvSpPr/>
          <p:nvPr/>
        </p:nvSpPr>
        <p:spPr>
          <a:xfrm>
            <a:off x="7303770" y="1646396"/>
            <a:ext cx="22860" cy="5914311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4" name="Shape 2"/>
          <p:cNvSpPr/>
          <p:nvPr/>
        </p:nvSpPr>
        <p:spPr>
          <a:xfrm>
            <a:off x="6455747" y="2064067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5" name="Shape 3"/>
          <p:cNvSpPr/>
          <p:nvPr/>
        </p:nvSpPr>
        <p:spPr>
          <a:xfrm>
            <a:off x="7100590" y="1860947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6" name="Text 4"/>
          <p:cNvSpPr/>
          <p:nvPr/>
        </p:nvSpPr>
        <p:spPr>
          <a:xfrm>
            <a:off x="7269301" y="1932384"/>
            <a:ext cx="91797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347436" y="1837134"/>
            <a:ext cx="391846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Литературный и патентный обзор</a:t>
            </a:r>
            <a:endParaRPr lang="en-US" sz="2000" b="1" dirty="0"/>
          </a:p>
        </p:txBody>
      </p:sp>
      <p:sp>
        <p:nvSpPr>
          <p:cNvPr id="8" name="Text 6"/>
          <p:cNvSpPr/>
          <p:nvPr/>
        </p:nvSpPr>
        <p:spPr>
          <a:xfrm>
            <a:off x="667702" y="2249567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- 1 месяц.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7702" y="266914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- 150 000 рублей.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506950" y="3017877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11" name="Shape 9"/>
          <p:cNvSpPr/>
          <p:nvPr/>
        </p:nvSpPr>
        <p:spPr>
          <a:xfrm>
            <a:off x="7100590" y="2814757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2" name="Text 10"/>
          <p:cNvSpPr/>
          <p:nvPr/>
        </p:nvSpPr>
        <p:spPr>
          <a:xfrm>
            <a:off x="7245846" y="2886194"/>
            <a:ext cx="138589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364498" y="2790944"/>
            <a:ext cx="338125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Теоретические исследования</a:t>
            </a:r>
            <a:endParaRPr lang="en-US" sz="2000" b="1" dirty="0"/>
          </a:p>
        </p:txBody>
      </p:sp>
      <p:sp>
        <p:nvSpPr>
          <p:cNvPr id="14" name="Text 12"/>
          <p:cNvSpPr/>
          <p:nvPr/>
        </p:nvSpPr>
        <p:spPr>
          <a:xfrm>
            <a:off x="8364498" y="3203377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- 1 месяц.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4498" y="362295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- 400 000 рублей.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55747" y="3876318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17" name="Shape 15"/>
          <p:cNvSpPr/>
          <p:nvPr/>
        </p:nvSpPr>
        <p:spPr>
          <a:xfrm>
            <a:off x="7100590" y="3673197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8" name="Text 16"/>
          <p:cNvSpPr/>
          <p:nvPr/>
        </p:nvSpPr>
        <p:spPr>
          <a:xfrm>
            <a:off x="7245846" y="3744635"/>
            <a:ext cx="138589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786199" y="3473647"/>
            <a:ext cx="5567958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2000" b="1" kern="0" spc="-19" dirty="0" err="1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Экспериментальные</a:t>
            </a: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</a:t>
            </a:r>
          </a:p>
          <a:p>
            <a:pPr marL="0" indent="0" algn="r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и численные исследования</a:t>
            </a:r>
            <a:endParaRPr lang="en-US" sz="2000" b="1" dirty="0"/>
          </a:p>
        </p:txBody>
      </p:sp>
      <p:sp>
        <p:nvSpPr>
          <p:cNvPr id="20" name="Text 18"/>
          <p:cNvSpPr/>
          <p:nvPr/>
        </p:nvSpPr>
        <p:spPr>
          <a:xfrm>
            <a:off x="667702" y="4061817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- 3 месяца.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7702" y="448139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- 200 000 рублей.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506950" y="4734878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23" name="Shape 21"/>
          <p:cNvSpPr/>
          <p:nvPr/>
        </p:nvSpPr>
        <p:spPr>
          <a:xfrm>
            <a:off x="7100590" y="4531757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24" name="Text 22"/>
          <p:cNvSpPr/>
          <p:nvPr/>
        </p:nvSpPr>
        <p:spPr>
          <a:xfrm>
            <a:off x="7245846" y="4603194"/>
            <a:ext cx="138589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8364498" y="4507944"/>
            <a:ext cx="3977640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Разработка инженерной методики</a:t>
            </a:r>
            <a:endParaRPr lang="en-US" sz="2000" b="1" dirty="0"/>
          </a:p>
        </p:txBody>
      </p:sp>
      <p:sp>
        <p:nvSpPr>
          <p:cNvPr id="26" name="Text 24"/>
          <p:cNvSpPr/>
          <p:nvPr/>
        </p:nvSpPr>
        <p:spPr>
          <a:xfrm>
            <a:off x="8364498" y="4920377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- 3 месяца.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364498" y="533995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- 700 000 рублей.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455747" y="5593437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29" name="Shape 27"/>
          <p:cNvSpPr/>
          <p:nvPr/>
        </p:nvSpPr>
        <p:spPr>
          <a:xfrm>
            <a:off x="7100590" y="5390317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30" name="Text 28"/>
          <p:cNvSpPr/>
          <p:nvPr/>
        </p:nvSpPr>
        <p:spPr>
          <a:xfrm>
            <a:off x="7245846" y="5461754"/>
            <a:ext cx="138589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5</a:t>
            </a:r>
            <a:endParaRPr lang="en-US" sz="2250" dirty="0"/>
          </a:p>
        </p:txBody>
      </p:sp>
      <p:sp>
        <p:nvSpPr>
          <p:cNvPr id="31" name="Text 29"/>
          <p:cNvSpPr/>
          <p:nvPr/>
        </p:nvSpPr>
        <p:spPr>
          <a:xfrm>
            <a:off x="3881080" y="5366504"/>
            <a:ext cx="2384822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Получение патента</a:t>
            </a:r>
            <a:endParaRPr lang="en-US" sz="2000" b="1" dirty="0"/>
          </a:p>
        </p:txBody>
      </p:sp>
      <p:sp>
        <p:nvSpPr>
          <p:cNvPr id="32" name="Text 30"/>
          <p:cNvSpPr/>
          <p:nvPr/>
        </p:nvSpPr>
        <p:spPr>
          <a:xfrm>
            <a:off x="667702" y="5778937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- 1 месяц.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67702" y="619851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- 50 000 рублей.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7506950" y="6451997"/>
            <a:ext cx="667702" cy="22860"/>
          </a:xfrm>
          <a:prstGeom prst="roundRect">
            <a:avLst>
              <a:gd name="adj" fmla="val 125190"/>
            </a:avLst>
          </a:prstGeom>
          <a:solidFill>
            <a:srgbClr val="575757"/>
          </a:solidFill>
          <a:ln/>
        </p:spPr>
      </p:sp>
      <p:sp>
        <p:nvSpPr>
          <p:cNvPr id="35" name="Shape 33"/>
          <p:cNvSpPr/>
          <p:nvPr/>
        </p:nvSpPr>
        <p:spPr>
          <a:xfrm>
            <a:off x="7100590" y="6248876"/>
            <a:ext cx="429220" cy="429220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36" name="Text 34"/>
          <p:cNvSpPr/>
          <p:nvPr/>
        </p:nvSpPr>
        <p:spPr>
          <a:xfrm>
            <a:off x="7245846" y="6320314"/>
            <a:ext cx="138589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kern="0" spc="-23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6</a:t>
            </a:r>
            <a:endParaRPr lang="en-US" sz="2250" dirty="0"/>
          </a:p>
        </p:txBody>
      </p:sp>
      <p:sp>
        <p:nvSpPr>
          <p:cNvPr id="37" name="Text 35"/>
          <p:cNvSpPr/>
          <p:nvPr/>
        </p:nvSpPr>
        <p:spPr>
          <a:xfrm>
            <a:off x="8364498" y="6225064"/>
            <a:ext cx="2659380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kern="0" spc="-19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Создание лаборатории</a:t>
            </a:r>
            <a:endParaRPr lang="en-US" sz="2000" b="1" dirty="0"/>
          </a:p>
        </p:txBody>
      </p:sp>
      <p:sp>
        <p:nvSpPr>
          <p:cNvPr id="38" name="Text 36"/>
          <p:cNvSpPr/>
          <p:nvPr/>
        </p:nvSpPr>
        <p:spPr>
          <a:xfrm>
            <a:off x="8364498" y="6637496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Продолжительность этапа - 1 месяц.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8364498" y="7057073"/>
            <a:ext cx="5598200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Стоимость - 500 000 рублей.</a:t>
            </a:r>
            <a:endParaRPr lang="en-US" sz="15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821478" y="7792278"/>
            <a:ext cx="1699591" cy="36774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0"/>
          <p:cNvSpPr/>
          <p:nvPr/>
        </p:nvSpPr>
        <p:spPr>
          <a:xfrm>
            <a:off x="793789" y="11465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Финансовое Планирование</a:t>
            </a:r>
            <a:endParaRPr lang="en-US" sz="4450" b="1" dirty="0"/>
          </a:p>
        </p:txBody>
      </p:sp>
      <p:sp>
        <p:nvSpPr>
          <p:cNvPr id="4" name="Text 1"/>
          <p:cNvSpPr/>
          <p:nvPr/>
        </p:nvSpPr>
        <p:spPr>
          <a:xfrm>
            <a:off x="793790" y="394180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20472" y="5798106"/>
            <a:ext cx="109537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kern="0" spc="-36" dirty="0">
                <a:solidFill>
                  <a:srgbClr val="3C3838"/>
                </a:solidFill>
                <a:latin typeface="Fira Sans Medium" pitchFamily="34" charset="0"/>
                <a:ea typeface="Fira Sans Medium" pitchFamily="34" charset="-122"/>
                <a:cs typeface="Fira Sans Medium" pitchFamily="34" charset="-120"/>
              </a:rPr>
              <a:t>КК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5648563"/>
            <a:ext cx="264973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09" y="964096"/>
            <a:ext cx="12630227" cy="692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25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641" y="55595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Предполагаемая структура уставного капитала компании</a:t>
            </a:r>
            <a:endParaRPr lang="en-US" sz="4450" b="1" dirty="0"/>
          </a:p>
        </p:txBody>
      </p:sp>
      <p:sp>
        <p:nvSpPr>
          <p:cNvPr id="3" name="Text 1"/>
          <p:cNvSpPr/>
          <p:nvPr/>
        </p:nvSpPr>
        <p:spPr>
          <a:xfrm>
            <a:off x="1216143" y="22040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3200" b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Участники</a:t>
            </a:r>
            <a:endParaRPr lang="en-US" sz="3200" b="1" dirty="0"/>
          </a:p>
        </p:txBody>
      </p:sp>
      <p:sp>
        <p:nvSpPr>
          <p:cNvPr id="4" name="Text 2"/>
          <p:cNvSpPr/>
          <p:nvPr/>
        </p:nvSpPr>
        <p:spPr>
          <a:xfrm>
            <a:off x="793790" y="4292084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216143" y="3055414"/>
            <a:ext cx="3978116" cy="3479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spcAft>
                <a:spcPts val="80"/>
              </a:spcAft>
            </a:pP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Игнатова Алина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 err="1">
                <a:solidFill>
                  <a:schemeClr val="bg1"/>
                </a:solidFill>
                <a:latin typeface="Fira Sans" panose="020B0503050000020004" pitchFamily="34" charset="0"/>
              </a:rPr>
              <a:t>Хаертдинова</a:t>
            </a: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 Сабина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 err="1">
                <a:solidFill>
                  <a:schemeClr val="bg1"/>
                </a:solidFill>
                <a:latin typeface="Fira Sans" panose="020B0503050000020004" pitchFamily="34" charset="0"/>
              </a:rPr>
              <a:t>Гатиятова</a:t>
            </a: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 Саида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 err="1">
                <a:solidFill>
                  <a:schemeClr val="bg1"/>
                </a:solidFill>
                <a:latin typeface="Fira Sans" panose="020B0503050000020004" pitchFamily="34" charset="0"/>
              </a:rPr>
              <a:t>Порваткина</a:t>
            </a: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 Арина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 err="1">
                <a:solidFill>
                  <a:schemeClr val="bg1"/>
                </a:solidFill>
                <a:latin typeface="Fira Sans" panose="020B0503050000020004" pitchFamily="34" charset="0"/>
              </a:rPr>
              <a:t>Валтиева</a:t>
            </a: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 Елена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Вавилова Дарья</a:t>
            </a:r>
          </a:p>
          <a:p>
            <a:pPr>
              <a:spcAft>
                <a:spcPts val="80"/>
              </a:spcAft>
            </a:pPr>
            <a:b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Fira Sans" panose="020B0503050000020004" pitchFamily="34" charset="0"/>
              </a:rPr>
              <a:t>Кокарева Карина</a:t>
            </a:r>
            <a:endParaRPr lang="en-US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517648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1867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06087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11731851" y="2174449"/>
            <a:ext cx="791453" cy="539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3200" b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%</a:t>
            </a:r>
            <a:endParaRPr lang="en-US" sz="3200" b="1" dirty="0"/>
          </a:p>
        </p:txBody>
      </p:sp>
      <p:sp>
        <p:nvSpPr>
          <p:cNvPr id="16" name="Text 14"/>
          <p:cNvSpPr/>
          <p:nvPr/>
        </p:nvSpPr>
        <p:spPr>
          <a:xfrm>
            <a:off x="11449878" y="2713548"/>
            <a:ext cx="4061366" cy="4445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ct val="200000"/>
              </a:lnSpc>
              <a:buSzPct val="100000"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</a:rPr>
              <a:t>14,25</a:t>
            </a:r>
            <a:endParaRPr lang="en-US" sz="2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6F4F5-3C52-43DE-99F6-BEB9C578DA8A}"/>
              </a:ext>
            </a:extLst>
          </p:cNvPr>
          <p:cNvSpPr txBox="1"/>
          <p:nvPr/>
        </p:nvSpPr>
        <p:spPr>
          <a:xfrm>
            <a:off x="4273727" y="4271889"/>
            <a:ext cx="6430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Уставный капитал – </a:t>
            </a:r>
            <a:r>
              <a:rPr lang="ru-RU" sz="2800" b="1" kern="0" spc="-45" dirty="0">
                <a:solidFill>
                  <a:srgbClr val="FA95AF"/>
                </a:solidFill>
                <a:latin typeface="Fira Sans" panose="020B0503050000020004" pitchFamily="34" charset="0"/>
                <a:ea typeface="Anton" pitchFamily="34" charset="-122"/>
                <a:cs typeface="Anton" pitchFamily="34" charset="-120"/>
              </a:rPr>
              <a:t>10 000 </a:t>
            </a:r>
            <a:r>
              <a:rPr lang="ru-RU" sz="2800" b="1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рублей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9221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564136-6722-4DC9-BD5F-D3BBA5A74F47}"/>
              </a:ext>
            </a:extLst>
          </p:cNvPr>
          <p:cNvSpPr/>
          <p:nvPr/>
        </p:nvSpPr>
        <p:spPr>
          <a:xfrm>
            <a:off x="12523304" y="7682948"/>
            <a:ext cx="1997765" cy="477078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D6C523-1650-41AA-AC05-BFD93C827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91" b="17522"/>
          <a:stretch/>
        </p:blipFill>
        <p:spPr>
          <a:xfrm>
            <a:off x="2157830" y="1115564"/>
            <a:ext cx="4135395" cy="37542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347714-B086-4268-AC64-FC21ED8CD0F3}"/>
              </a:ext>
            </a:extLst>
          </p:cNvPr>
          <p:cNvSpPr txBox="1"/>
          <p:nvPr/>
        </p:nvSpPr>
        <p:spPr>
          <a:xfrm>
            <a:off x="2157830" y="5279178"/>
            <a:ext cx="41353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350"/>
              </a:lnSpc>
              <a:buNone/>
            </a:pPr>
            <a:r>
              <a:rPr lang="ru-RU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Хаертдинова Сабина Руслановна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</a:t>
            </a:r>
            <a:r>
              <a:rPr lang="en-US" sz="200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студентка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группы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ru-RU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ЭПТ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-1-</a:t>
            </a:r>
            <a:r>
              <a:rPr lang="ru-RU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23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</a:t>
            </a:r>
            <a:endParaRPr lang="ru-RU" sz="2000" kern="0" spc="-30" dirty="0">
              <a:solidFill>
                <a:schemeClr val="bg1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200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лидер</a:t>
            </a:r>
            <a:r>
              <a:rPr lang="en-US" sz="2000" kern="0" spc="-30" dirty="0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kern="0" spc="-30" dirty="0" err="1">
                <a:solidFill>
                  <a:schemeClr val="bg1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команды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2320F1-9948-4E07-9618-E1A2250A5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76" y="1350844"/>
            <a:ext cx="5558117" cy="55279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ACD595-D77A-43D4-AA44-8A5CA18E3941}"/>
              </a:ext>
            </a:extLst>
          </p:cNvPr>
          <p:cNvSpPr txBox="1"/>
          <p:nvPr/>
        </p:nvSpPr>
        <p:spPr>
          <a:xfrm>
            <a:off x="9852210" y="731211"/>
            <a:ext cx="3056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0" spc="-30" dirty="0">
                <a:solidFill>
                  <a:schemeClr val="bg1"/>
                </a:solidFill>
                <a:latin typeface="Fira Sans" pitchFamily="34" charset="0"/>
              </a:rPr>
              <a:t>Если появились вопросы, то можете написать: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286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729</Words>
  <Application>Microsoft Office PowerPoint</Application>
  <PresentationFormat>Произвольный</PresentationFormat>
  <Paragraphs>135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Fira Sans Medium</vt:lpstr>
      <vt:lpstr>Fira Sans</vt:lpstr>
      <vt:lpstr>Anton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Сабина Хаертдинова</cp:lastModifiedBy>
  <cp:revision>20</cp:revision>
  <dcterms:created xsi:type="dcterms:W3CDTF">2024-11-19T15:47:29Z</dcterms:created>
  <dcterms:modified xsi:type="dcterms:W3CDTF">2024-12-10T21:33:40Z</dcterms:modified>
</cp:coreProperties>
</file>