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9" r:id="rId2"/>
    <p:sldId id="260" r:id="rId3"/>
    <p:sldId id="265" r:id="rId4"/>
    <p:sldId id="262" r:id="rId5"/>
    <p:sldId id="256" r:id="rId6"/>
    <p:sldId id="263" r:id="rId7"/>
    <p:sldId id="264" r:id="rId8"/>
    <p:sldId id="266" r:id="rId9"/>
    <p:sldId id="261" r:id="rId10"/>
    <p:sldId id="267" r:id="rId11"/>
    <p:sldId id="271" r:id="rId12"/>
    <p:sldId id="268" r:id="rId13"/>
    <p:sldId id="270" r:id="rId14"/>
    <p:sldId id="272" r:id="rId15"/>
    <p:sldId id="26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A0D4"/>
    <a:srgbClr val="4189C4"/>
    <a:srgbClr val="06518F"/>
    <a:srgbClr val="126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8%20&#1089;&#1077;&#1084;&#1077;&#1089;&#1090;&#1088;\&#1071;&#1082;&#1091;&#1087;&#1086;&#1074;-&#1040;&#1083;&#1100;&#1084;&#1091;&#1093;&#1072;&#1084;&#1077;&#1090;&#1086;&#1074;&#1072;\&#1057;&#1090;&#1072;&#1088;&#1090;&#1072;&#1087;\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8%20&#1089;&#1077;&#1084;&#1077;&#1089;&#1090;&#1088;\&#1071;&#1082;&#1091;&#1087;&#1086;&#1074;-&#1040;&#1083;&#1100;&#1084;&#1091;&#1093;&#1072;&#1084;&#1077;&#1090;&#1086;&#1074;&#1072;\&#1057;&#1090;&#1072;&#1088;&#1090;&#1072;&#1087;\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186739245772333"/>
          <c:y val="7.7537900390485165E-2"/>
          <c:w val="0.73080423752674317"/>
          <c:h val="0.66643875921203788"/>
        </c:manualLayout>
      </c:layout>
      <c:barChart>
        <c:barDir val="col"/>
        <c:grouping val="clustered"/>
        <c:varyColors val="0"/>
        <c:ser>
          <c:idx val="0"/>
          <c:order val="0"/>
          <c:tx>
            <c:v>1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Лист1!$B$4:$F$4</c:f>
              <c:numCache>
                <c:formatCode>General</c:formatCode>
                <c:ptCount val="5"/>
                <c:pt idx="0">
                  <c:v>18399</c:v>
                </c:pt>
                <c:pt idx="1">
                  <c:v>19436</c:v>
                </c:pt>
                <c:pt idx="2">
                  <c:v>20277</c:v>
                </c:pt>
                <c:pt idx="3">
                  <c:v>21157</c:v>
                </c:pt>
                <c:pt idx="4">
                  <c:v>21225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EE-4C33-B52B-CE57396CA06A}"/>
            </c:ext>
          </c:extLst>
        </c:ser>
        <c:ser>
          <c:idx val="1"/>
          <c:order val="1"/>
          <c:tx>
            <c:v>2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Лист1!$B$9:$F$9</c:f>
              <c:numCache>
                <c:formatCode>General</c:formatCode>
                <c:ptCount val="5"/>
                <c:pt idx="0">
                  <c:v>25000</c:v>
                </c:pt>
                <c:pt idx="1">
                  <c:v>26000</c:v>
                </c:pt>
                <c:pt idx="2">
                  <c:v>27000</c:v>
                </c:pt>
                <c:pt idx="3">
                  <c:v>28000</c:v>
                </c:pt>
                <c:pt idx="4">
                  <c:v>29000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CEE-4C33-B52B-CE57396CA0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2975360"/>
        <c:axId val="442976144"/>
      </c:barChart>
      <c:catAx>
        <c:axId val="4429753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2976144"/>
        <c:crosses val="autoZero"/>
        <c:auto val="1"/>
        <c:lblAlgn val="ctr"/>
        <c:lblOffset val="100"/>
        <c:noMultiLvlLbl val="0"/>
      </c:catAx>
      <c:valAx>
        <c:axId val="44297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2975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540200913379291"/>
          <c:y val="5.7329154635612153E-2"/>
          <c:w val="0.69706857816524348"/>
          <c:h val="0.5727459834213144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Лист1!$B$3:$F$3</c:f>
              <c:numCache>
                <c:formatCode>General</c:formatCode>
                <c:ptCount val="5"/>
                <c:pt idx="0">
                  <c:v>34</c:v>
                </c:pt>
                <c:pt idx="1">
                  <c:v>33</c:v>
                </c:pt>
                <c:pt idx="2">
                  <c:v>35</c:v>
                </c:pt>
                <c:pt idx="3">
                  <c:v>30</c:v>
                </c:pt>
                <c:pt idx="4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081-4438-B1FB-F9678245B0B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Лист1!$B$8:$F$8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081-4438-B1FB-F9678245B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2977712"/>
        <c:axId val="325394744"/>
      </c:barChart>
      <c:catAx>
        <c:axId val="442977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5394744"/>
        <c:crosses val="autoZero"/>
        <c:auto val="1"/>
        <c:lblAlgn val="ctr"/>
        <c:lblOffset val="100"/>
        <c:noMultiLvlLbl val="0"/>
      </c:catAx>
      <c:valAx>
        <c:axId val="32539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2977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0.29971</cdr:x>
      <cdr:y>0.91293</cdr:y>
    </cdr:from>
    <cdr:to>
      <cdr:x>0.7141</cdr:x>
      <cdr:y>0.99199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7202" y="2504341"/>
          <a:ext cx="1890346" cy="216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0.02989</cdr:x>
      <cdr:y>0.12696</cdr:y>
    </cdr:from>
    <cdr:to>
      <cdr:x>0.11676</cdr:x>
      <cdr:y>0.67356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348667" y="844528"/>
          <a:ext cx="1462988" cy="4535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Добыча за год, т/год</a:t>
          </a:r>
        </a:p>
      </cdr:txBody>
    </cdr:sp>
  </cdr:relSizeAnchor>
  <cdr:relSizeAnchor xmlns:cdr="http://schemas.openxmlformats.org/drawingml/2006/chartDrawing">
    <cdr:from>
      <cdr:x>0.38604</cdr:x>
      <cdr:y>0.84246</cdr:y>
    </cdr:from>
    <cdr:to>
      <cdr:x>0.65908</cdr:x>
      <cdr:y>0.93714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27230" y="2254872"/>
          <a:ext cx="1363166" cy="253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Время</a:t>
          </a:r>
          <a:r>
            <a:rPr lang="ru-RU" sz="1100">
              <a:latin typeface="Times New Roman" panose="02020603050405020304" pitchFamily="18" charset="0"/>
              <a:cs typeface="Times New Roman" panose="02020603050405020304" pitchFamily="18" charset="0"/>
            </a:rPr>
            <a:t>, год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0.41217</cdr:x>
      <cdr:y>0.69732</cdr:y>
    </cdr:from>
    <cdr:to>
      <cdr:x>0.68494</cdr:x>
      <cdr:y>0.75885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56641" y="2483093"/>
          <a:ext cx="1228725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Время</a:t>
          </a:r>
          <a:r>
            <a:rPr lang="ru-RU" sz="1200" baseline="0">
              <a:latin typeface="Times New Roman" panose="02020603050405020304" pitchFamily="18" charset="0"/>
              <a:cs typeface="Times New Roman" panose="02020603050405020304" pitchFamily="18" charset="0"/>
            </a:rPr>
            <a:t>, год</a:t>
          </a:r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0.14785</cdr:x>
      <cdr:y>0.76152</cdr:y>
    </cdr:from>
    <cdr:to>
      <cdr:x>0.93445</cdr:x>
      <cdr:y>0.93807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66016" y="2711693"/>
          <a:ext cx="3543300" cy="628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baseline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Сравнительный анализ простоя скважин при использовании</a:t>
          </a:r>
          <a:r>
            <a:rPr lang="ru-RU" sz="1200" baseline="0">
              <a:latin typeface="Times New Roman" panose="02020603050405020304" pitchFamily="18" charset="0"/>
              <a:cs typeface="Times New Roman" panose="02020603050405020304" pitchFamily="18" charset="0"/>
            </a:rPr>
            <a:t> 3</a:t>
          </a:r>
          <a:r>
            <a:rPr lang="en-US" sz="1200" baseline="0">
              <a:latin typeface="Times New Roman" panose="02020603050405020304" pitchFamily="18" charset="0"/>
              <a:cs typeface="Times New Roman" panose="02020603050405020304" pitchFamily="18" charset="0"/>
            </a:rPr>
            <a:t>D-</a:t>
          </a:r>
          <a:r>
            <a:rPr lang="ru-RU" sz="1200" baseline="0">
              <a:latin typeface="Times New Roman" panose="02020603050405020304" pitchFamily="18" charset="0"/>
              <a:cs typeface="Times New Roman" panose="02020603050405020304" pitchFamily="18" charset="0"/>
            </a:rPr>
            <a:t>принтера и время простоя скважин без использования 3</a:t>
          </a:r>
          <a:r>
            <a:rPr lang="en-US" sz="1200" baseline="0">
              <a:latin typeface="Times New Roman" panose="02020603050405020304" pitchFamily="18" charset="0"/>
              <a:cs typeface="Times New Roman" panose="02020603050405020304" pitchFamily="18" charset="0"/>
            </a:rPr>
            <a:t>D-</a:t>
          </a:r>
          <a:r>
            <a:rPr lang="ru-RU" sz="1200" baseline="0">
              <a:latin typeface="Times New Roman" panose="02020603050405020304" pitchFamily="18" charset="0"/>
              <a:cs typeface="Times New Roman" panose="02020603050405020304" pitchFamily="18" charset="0"/>
            </a:rPr>
            <a:t>принтера</a:t>
          </a:r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0.08071</cdr:x>
      <cdr:y>0.08561</cdr:y>
    </cdr:from>
    <cdr:to>
      <cdr:x>0.14676</cdr:x>
      <cdr:y>0.60995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rot="16200000">
          <a:off x="-419016" y="1088885"/>
          <a:ext cx="1866899" cy="29873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5AB16-D4C4-419D-819A-5D34DAAA2EE0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DA36D-2A97-45D8-BF4D-A30F1C21E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318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A2BE2-5512-4474-B148-D5D6AB4CA43A}" type="datetime1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50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24AD-63CE-471C-A026-4CC4F16937E5}" type="datetime1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7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49E5D-729E-4E77-8542-90DD0EB8952B}" type="datetime1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86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0B7A-B190-45E5-9595-0ECD28BC58AC}" type="datetime1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41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DBF0-D20B-4A26-B865-01E8CBACCB95}" type="datetime1">
              <a:rPr lang="ru-RU" smtClean="0"/>
              <a:t>14.03.2024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31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685A-AEDD-46D8-B084-9059A19A78D6}" type="datetime1">
              <a:rPr lang="ru-RU" smtClean="0"/>
              <a:t>14.03.2024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BA2D5-AD1C-4E38-9070-3530B9C9C854}" type="datetime1">
              <a:rPr lang="ru-RU" smtClean="0"/>
              <a:t>14.03.2024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18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FD01-3CBD-43E8-BE2C-1E6015F94906}" type="datetime1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16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EF02-9CE6-4EB4-8B60-B4E927587A01}" type="datetime1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33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AD53-5E38-4177-ABE9-DCAD8CCB21A7}" type="datetime1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2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DEB13-4880-4EF7-85E8-4209461B36F2}" type="datetime1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50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A247-AD8D-464B-B277-BEAC4382AF2D}" type="datetime1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F4D67-8FE9-4741-A60A-91A403B1C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85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4108" y="3494995"/>
            <a:ext cx="7083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latin typeface="Myriad Pro Cond" pitchFamily="34" charset="0"/>
              </a:rPr>
              <a:t> 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ДОКЛАДА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2050" y="4136790"/>
            <a:ext cx="57285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Автор, 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должность 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Научный 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руководитель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4265" y="4456499"/>
            <a:ext cx="2392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imes New Roman"/>
                <a:cs typeface="Times New Roman"/>
              </a:rPr>
              <a:t>Студент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0" dirty="0" err="1">
                <a:latin typeface="Times New Roman"/>
                <a:cs typeface="Times New Roman"/>
              </a:rPr>
              <a:t>группы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 smtClean="0">
                <a:latin typeface="Times New Roman"/>
                <a:cs typeface="Times New Roman"/>
              </a:rPr>
              <a:t>ГР</a:t>
            </a:r>
            <a:r>
              <a:rPr lang="ru-RU" sz="1600" dirty="0" smtClean="0">
                <a:latin typeface="Times New Roman"/>
                <a:cs typeface="Times New Roman"/>
              </a:rPr>
              <a:t>-</a:t>
            </a:r>
            <a:r>
              <a:rPr lang="ru-RU" sz="1600" spc="-15" dirty="0" smtClean="0">
                <a:latin typeface="Times New Roman"/>
                <a:cs typeface="Times New Roman"/>
              </a:rPr>
              <a:t>2</a:t>
            </a:r>
            <a:r>
              <a:rPr lang="ru-RU" sz="1600" spc="-10" dirty="0">
                <a:latin typeface="Times New Roman"/>
                <a:cs typeface="Times New Roman"/>
              </a:rPr>
              <a:t>0</a:t>
            </a:r>
            <a:r>
              <a:rPr sz="1600" spc="-10" dirty="0" smtClean="0">
                <a:latin typeface="Times New Roman"/>
                <a:cs typeface="Times New Roman"/>
              </a:rPr>
              <a:t>-11 </a:t>
            </a:r>
            <a:r>
              <a:rPr sz="1600" spc="-385" dirty="0" smtClean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Студент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0" dirty="0" err="1">
                <a:latin typeface="Times New Roman"/>
                <a:cs typeface="Times New Roman"/>
              </a:rPr>
              <a:t>группы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 smtClean="0">
                <a:latin typeface="Times New Roman"/>
                <a:cs typeface="Times New Roman"/>
              </a:rPr>
              <a:t>ГР</a:t>
            </a:r>
            <a:r>
              <a:rPr lang="ru-RU" sz="1600" dirty="0" smtClean="0">
                <a:latin typeface="Times New Roman"/>
                <a:cs typeface="Times New Roman"/>
              </a:rPr>
              <a:t>-</a:t>
            </a:r>
            <a:r>
              <a:rPr lang="ru-RU" sz="1600" spc="-10" dirty="0" smtClean="0">
                <a:latin typeface="Times New Roman"/>
                <a:cs typeface="Times New Roman"/>
              </a:rPr>
              <a:t>20</a:t>
            </a:r>
            <a:r>
              <a:rPr sz="1600" spc="-10" dirty="0" smtClean="0">
                <a:latin typeface="Times New Roman"/>
                <a:cs typeface="Times New Roman"/>
              </a:rPr>
              <a:t>-11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6125" y="5284752"/>
            <a:ext cx="30988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Times New Roman"/>
                <a:cs typeface="Times New Roman"/>
              </a:rPr>
              <a:t>Руководитель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доц.,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канд.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техн.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наук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2"/>
          <p:cNvSpPr txBox="1"/>
          <p:nvPr/>
        </p:nvSpPr>
        <p:spPr>
          <a:xfrm>
            <a:off x="5439917" y="6279286"/>
            <a:ext cx="13131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80" dirty="0">
                <a:latin typeface="Times New Roman"/>
                <a:cs typeface="Times New Roman"/>
              </a:rPr>
              <a:t>г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</a:t>
            </a:r>
            <a:r>
              <a:rPr sz="1600" spc="-30" dirty="0">
                <a:latin typeface="Times New Roman"/>
                <a:cs typeface="Times New Roman"/>
              </a:rPr>
              <a:t>к</a:t>
            </a:r>
            <a:r>
              <a:rPr sz="1600" spc="-35" dirty="0">
                <a:latin typeface="Times New Roman"/>
                <a:cs typeface="Times New Roman"/>
              </a:rPr>
              <a:t>т</a:t>
            </a:r>
            <a:r>
              <a:rPr sz="1600" spc="-5" dirty="0">
                <a:latin typeface="Times New Roman"/>
                <a:cs typeface="Times New Roman"/>
              </a:rPr>
              <a:t>яб</a:t>
            </a:r>
            <a:r>
              <a:rPr sz="1600" dirty="0">
                <a:latin typeface="Times New Roman"/>
                <a:cs typeface="Times New Roman"/>
              </a:rPr>
              <a:t>р</a:t>
            </a:r>
            <a:r>
              <a:rPr sz="1600" spc="-10" dirty="0">
                <a:latin typeface="Times New Roman"/>
                <a:cs typeface="Times New Roman"/>
              </a:rPr>
              <a:t>ьс</a:t>
            </a:r>
            <a:r>
              <a:rPr sz="1600" dirty="0">
                <a:latin typeface="Times New Roman"/>
                <a:cs typeface="Times New Roman"/>
              </a:rPr>
              <a:t>к</a:t>
            </a:r>
            <a:r>
              <a:rPr sz="1600" spc="-10" dirty="0">
                <a:latin typeface="Times New Roman"/>
                <a:cs typeface="Times New Roman"/>
              </a:rPr>
              <a:t>ий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spc="-5" dirty="0" smtClean="0">
                <a:latin typeface="Times New Roman"/>
                <a:cs typeface="Times New Roman"/>
              </a:rPr>
              <a:t>202</a:t>
            </a:r>
            <a:r>
              <a:rPr lang="ru-RU" sz="1600" spc="-5" dirty="0" smtClean="0">
                <a:latin typeface="Times New Roman"/>
                <a:cs typeface="Times New Roman"/>
              </a:rPr>
              <a:t>4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2" name="object 9"/>
          <p:cNvSpPr txBox="1"/>
          <p:nvPr/>
        </p:nvSpPr>
        <p:spPr>
          <a:xfrm>
            <a:off x="9255491" y="4452130"/>
            <a:ext cx="1634489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1600" spc="-55" dirty="0" smtClean="0">
                <a:latin typeface="Times New Roman"/>
                <a:cs typeface="Times New Roman"/>
              </a:rPr>
              <a:t>В.А. Додонов</a:t>
            </a:r>
            <a:endParaRPr lang="ru-RU" sz="1600" spc="-1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1600" spc="-10" dirty="0" smtClean="0">
                <a:latin typeface="Times New Roman"/>
                <a:cs typeface="Times New Roman"/>
              </a:rPr>
              <a:t>В.Ю. Медведев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1023619" y="2172080"/>
            <a:ext cx="1016952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spc="-10" dirty="0" smtClean="0">
                <a:latin typeface="Times New Roman"/>
                <a:cs typeface="Times New Roman"/>
              </a:rPr>
              <a:t>СОКРАЩЕНИЕ ЗАТРАТ НА ПРИМЕНЕНИЕ 3Д-ПРИНТЕРА ПРИ ДОБЫЧИ НА СКВАЖИНАХ С УЭЦН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7649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" y="0"/>
            <a:ext cx="12190560" cy="685800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15994" y="6408602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2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36" y="510675"/>
            <a:ext cx="8949528" cy="583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2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" y="0"/>
            <a:ext cx="1219056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98577" y="6399893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3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4" y="789850"/>
            <a:ext cx="5423808" cy="482019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004" y="789850"/>
            <a:ext cx="5183935" cy="482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9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" y="0"/>
            <a:ext cx="1219056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2120" y="6417310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4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464" y="698499"/>
            <a:ext cx="5851072" cy="5461001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1447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78351" y="6444667"/>
            <a:ext cx="4368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6518F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600" dirty="0">
              <a:solidFill>
                <a:srgbClr val="06518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435428"/>
            <a:ext cx="5143500" cy="60092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056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23" y="1556656"/>
            <a:ext cx="10580913" cy="374468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98578" y="6422571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81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" y="0"/>
            <a:ext cx="1219056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98577" y="6399893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6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05" y="335311"/>
            <a:ext cx="4458789" cy="618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9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56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63742" y="6426019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7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644" y="545559"/>
            <a:ext cx="6595272" cy="576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7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" y="0"/>
            <a:ext cx="12190560" cy="685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95049" y="6423516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8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981" y="434484"/>
            <a:ext cx="6092037" cy="598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0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" y="0"/>
            <a:ext cx="1219056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72452" y="6408601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9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296" y="416983"/>
            <a:ext cx="6031407" cy="602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" y="0"/>
            <a:ext cx="12190560" cy="685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59177" y="6417309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10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726" y="328376"/>
            <a:ext cx="6348548" cy="621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2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" y="0"/>
            <a:ext cx="12190560" cy="685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9868" y="6408601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11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43" y="733697"/>
            <a:ext cx="10215153" cy="5390606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6717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" y="0"/>
            <a:ext cx="12190560" cy="685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07285" y="6402861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12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51" y="545151"/>
            <a:ext cx="9892938" cy="5767697"/>
          </a:xfrm>
          <a:prstGeom prst="rect">
            <a:avLst/>
          </a:prstGeom>
          <a:ln w="76200">
            <a:solidFill>
              <a:srgbClr val="40A0D4"/>
            </a:solidFill>
          </a:ln>
        </p:spPr>
      </p:pic>
    </p:spTree>
    <p:extLst>
      <p:ext uri="{BB962C8B-B14F-4D97-AF65-F5344CB8AC3E}">
        <p14:creationId xmlns:p14="http://schemas.microsoft.com/office/powerpoint/2010/main" val="357634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" y="0"/>
            <a:ext cx="12190560" cy="685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24703" y="6369413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13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673" y="512082"/>
            <a:ext cx="4444093" cy="5833836"/>
          </a:xfrm>
          <a:prstGeom prst="rect">
            <a:avLst/>
          </a:prstGeom>
          <a:ln w="76200">
            <a:solidFill>
              <a:srgbClr val="4189C4"/>
            </a:solidFill>
          </a:ln>
        </p:spPr>
      </p:pic>
    </p:spTree>
    <p:extLst>
      <p:ext uri="{BB962C8B-B14F-4D97-AF65-F5344CB8AC3E}">
        <p14:creationId xmlns:p14="http://schemas.microsoft.com/office/powerpoint/2010/main" val="350507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5546" y="216201"/>
            <a:ext cx="10256108" cy="805291"/>
          </a:xfrm>
        </p:spPr>
        <p:txBody>
          <a:bodyPr>
            <a:noAutofit/>
          </a:bodyPr>
          <a:lstStyle/>
          <a:p>
            <a:r>
              <a:rPr lang="ru-RU" sz="4000" dirty="0" smtClean="0"/>
              <a:t>Эффективность при добычи углеводородов</a:t>
            </a:r>
            <a:endParaRPr lang="ru-RU" sz="4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F4D67-8FE9-4741-A60A-91A403B1C658}" type="slidenum">
              <a:rPr lang="ru-RU" smtClean="0"/>
              <a:t>14</a:t>
            </a:fld>
            <a:endParaRPr lang="ru-RU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024648737"/>
              </p:ext>
            </p:extLst>
          </p:nvPr>
        </p:nvGraphicFramePr>
        <p:xfrm>
          <a:off x="930421" y="1589902"/>
          <a:ext cx="5791199" cy="3525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28368" y="5273930"/>
            <a:ext cx="5791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Добыча нефти за год при использовании 3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-принтера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5B9BD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Добыча нефти за год без использования 3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-принтера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543055894"/>
              </p:ext>
            </p:extLst>
          </p:nvPr>
        </p:nvGraphicFramePr>
        <p:xfrm>
          <a:off x="6721620" y="1469527"/>
          <a:ext cx="4580255" cy="3646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116147" y="5273930"/>
            <a:ext cx="5791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Время простоя в год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использовании 3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-принтера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5B9BD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Время простоя 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 без использования 3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-принтера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0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0" y="0"/>
            <a:ext cx="12190560" cy="6858000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31850" y="1082744"/>
            <a:ext cx="10515600" cy="2852737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98577" y="6417310"/>
            <a:ext cx="2743200" cy="365125"/>
          </a:xfrm>
        </p:spPr>
        <p:txBody>
          <a:bodyPr/>
          <a:lstStyle/>
          <a:p>
            <a:fld id="{F6AF4D67-8FE9-4741-A60A-91A403B1C65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63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141</Words>
  <Application>Microsoft Office PowerPoint</Application>
  <PresentationFormat>Широкоэкранный</PresentationFormat>
  <Paragraphs>35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Myriad Pro Cond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Эффективность при добычи углеводородов</vt:lpstr>
      <vt:lpstr>Спасибо за внимание!</vt:lpstr>
    </vt:vector>
  </TitlesOfParts>
  <Company>JSC Surgutneftegas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Чобану Ирина Владимировна</dc:creator>
  <cp:lastModifiedBy>Учетная запись Майкрософт</cp:lastModifiedBy>
  <cp:revision>33</cp:revision>
  <dcterms:created xsi:type="dcterms:W3CDTF">2021-03-26T12:55:27Z</dcterms:created>
  <dcterms:modified xsi:type="dcterms:W3CDTF">2024-03-14T10:32:44Z</dcterms:modified>
</cp:coreProperties>
</file>