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0" r:id="rId5"/>
    <p:sldId id="259" r:id="rId6"/>
    <p:sldId id="263" r:id="rId7"/>
    <p:sldId id="264" r:id="rId8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9813"/>
    <a:srgbClr val="FAB9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5814"/>
  </p:normalViewPr>
  <p:slideViewPr>
    <p:cSldViewPr snapToGrid="0" snapToObjects="1">
      <p:cViewPr varScale="1">
        <p:scale>
          <a:sx n="82" d="100"/>
          <a:sy n="82" d="100"/>
        </p:scale>
        <p:origin x="70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81163A-9AAD-CD45-B4AF-FDFE4F21AF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90732-A618-5A4E-A537-64A4B51DB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408" y="1324244"/>
            <a:ext cx="5962402" cy="2387600"/>
          </a:xfrm>
        </p:spPr>
        <p:txBody>
          <a:bodyPr anchor="b"/>
          <a:lstStyle>
            <a:lvl1pPr algn="l">
              <a:defRPr sz="6000">
                <a:solidFill>
                  <a:srgbClr val="CB98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B81846-9D9A-1D48-92A5-021FC167E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408" y="3803919"/>
            <a:ext cx="596240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B87F3-D628-A44F-8A71-6B5B8A4D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91E38-62B0-8045-9769-C5AE194E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2D7D1-E196-7F41-90C4-8E5B6201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16036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7925-613C-8F4C-898F-6D8E28BAE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E8AEF-A169-0A42-A7FC-B7BFA281F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3F5BF-3B8F-A441-9A1E-787664CE8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90D71-0132-B74F-AD43-4E63924C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44F60-AD23-9B4A-85BC-49CF6F6F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6220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D35F-2DE7-044D-9304-4D0E27C6B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14C52-09E4-0142-8C93-9205AFB92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60AB2-67FE-C342-BEE5-51174E49F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DFC55-2E13-584D-9D9C-483FA1164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4BBE1-4D03-1848-9FAF-D2A30348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23643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897D9-C720-FB4C-99A6-E445499FC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FFF7A-6894-C343-8B2B-8CFB6B396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1E1F2-BB81-C84C-8A0E-597E1D6BD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FDE69-843F-2F45-A01D-7A6455D9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EC541-CB0F-1447-A506-BD02C21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364D8-2F86-5249-AC00-826CF62D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37777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39618-D58A-3E49-8DBF-D185F900F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3A620-4AFC-9442-A00C-5510DF8CA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4134F-3AB2-EB41-8F58-E4D3BED98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31031-5110-B148-9012-2884EAD35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11604A-9105-DF44-B650-A1CDCA6DC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53A2E-AE44-7C4F-AD8A-5F36F9C07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0CA3C9-D689-5B43-8F60-5DE3EB38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1D2C46-9E97-CA48-B838-A1DDA3155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1590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15520-22D4-3640-9D6F-597D86B9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402F3-0F1B-F04F-8083-FE485CB3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BE8DC6-F039-8F4F-B92C-661E778D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A092C0-3DBB-0C4D-B089-D6C4E4BC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75623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9A5E4A-1220-D446-BFF2-E1B1A29E5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970E6-167F-3A4C-9E6F-0D0471B4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90E22-C2AC-9449-9D85-E56E7D2FA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42659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90BD6-680C-F145-A915-786F60844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18EA1-3EA0-D141-8A9E-4B0E2D1CB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F6717-0AE9-A949-B7AD-CBBECBA10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583AA-572B-E44C-BA53-CC26402E6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C6B4A8-79E2-0A42-BF1C-E322E051C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163C5-04D9-D149-B649-5C57AA533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4335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19A20-09BC-224C-966B-185E6E82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E4764-B322-6D45-9B1F-7B7BC65DD6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ABEFD-5A6F-8643-923F-DEFDD3EE0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069A7-6823-6749-A5A0-441D11337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EFE2E-5D71-494E-B417-95968039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D1E64-6BCA-7947-AE30-65C339C3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76361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9C6D8-FAE2-CB48-B6AF-59914501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2E4046-1F2A-4549-875D-8B6B8B32A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EC362-F507-E74D-A2C6-C5E7696D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D965-AD9F-644D-9131-2745EC311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CBF72-9E7A-C148-95AB-B935E67E5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78308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46FE51-5627-FC4A-A9A8-42553B4EA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8741F-A682-2943-9C3F-0EF5CE5EC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6AE9C-D32B-0741-85DC-E155CB25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3E463-3A1C-6143-A147-7218C72CC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D7D94-A99D-EB42-9BD5-192CF601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53340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945941-387D-394B-AB4A-8F41333371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8F7AC8-1812-A049-A6C6-68DF8116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5E004-3B16-8247-A495-FDDBB5542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16F0A-2448-D74F-A923-12E842E64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0EA87-86B7-834A-A87D-CEE75A2A3BFC}" type="datetimeFigureOut">
              <a:rPr lang="en-UA" smtClean="0"/>
              <a:t>09/20/2023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F9B30-A15F-DA40-8258-123C4CBC7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01F1E-3986-CD43-A0EB-5C56A273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AC70D-ECCF-4241-A93A-8AFA3630B1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88824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A8F9-4B70-7344-BB17-971292C49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1714" y="1949395"/>
            <a:ext cx="5962402" cy="2387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Чат-бот новостей УГНТУ</a:t>
            </a:r>
            <a:endParaRPr lang="en-UA" b="1" dirty="0"/>
          </a:p>
        </p:txBody>
      </p:sp>
    </p:spTree>
    <p:extLst>
      <p:ext uri="{BB962C8B-B14F-4D97-AF65-F5344CB8AC3E}">
        <p14:creationId xmlns:p14="http://schemas.microsoft.com/office/powerpoint/2010/main" val="94225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endParaRPr lang="en-UA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13">
            <a:extLst>
              <a:ext uri="{FF2B5EF4-FFF2-40B4-BE49-F238E27FC236}">
                <a16:creationId xmlns:a16="http://schemas.microsoft.com/office/drawing/2014/main" id="{D63688FA-5873-B447-8D1F-5CDF3B19D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287" y="1891028"/>
            <a:ext cx="489671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110C89B-0E65-4C4F-9E3C-C5DAAC9BFE66}"/>
              </a:ext>
            </a:extLst>
          </p:cNvPr>
          <p:cNvSpPr txBox="1"/>
          <p:nvPr/>
        </p:nvSpPr>
        <p:spPr>
          <a:xfrm>
            <a:off x="1916653" y="1773387"/>
            <a:ext cx="9309952" cy="40159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Новостной чат-бот имеет огромную актуальность для оповещения студентов о событиях в университете. Он позволяет оперативно и эффективно сообщать студентам о различных мероприятиях, изменениях расписания занятий, важных датах и сроках, а также предоставлять полезную информацию о новых курсах, стипендиях, стажировках и других академических и социальных возможностях</a:t>
            </a:r>
            <a:r>
              <a:rPr lang="ru-RU" dirty="0"/>
              <a:t>.</a:t>
            </a:r>
            <a:endParaRPr lang="en-US" dirty="0"/>
          </a:p>
          <a:p>
            <a:pPr>
              <a:lnSpc>
                <a:spcPct val="130000"/>
              </a:lnSpc>
            </a:pPr>
            <a:endParaRPr lang="en-US" dirty="0"/>
          </a:p>
          <a:p>
            <a:pPr>
              <a:lnSpc>
                <a:spcPct val="13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Чат-бот для студентов может запрашивать предпочтения и интересы каждого студента. На основе этих данных, он может предоставлять персонализированные новости, мероприятия и академические возможности, которые могут быть наиболее интересны конкретному студенту. Это позволяет сделать информацию более релевантной и значимой для каждого студента.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3" name="Oval 13">
            <a:extLst>
              <a:ext uri="{FF2B5EF4-FFF2-40B4-BE49-F238E27FC236}">
                <a16:creationId xmlns:a16="http://schemas.microsoft.com/office/drawing/2014/main" id="{9FA285BF-8A56-171C-96FF-4ED4C81EC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287" y="3978075"/>
            <a:ext cx="489671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128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52" grpId="0"/>
          <p:bldP spid="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52" grpId="0"/>
          <p:bldP spid="3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endParaRPr lang="en-UA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CA3F21DF-DE44-D64A-829B-CFD6B26BD38C}"/>
              </a:ext>
            </a:extLst>
          </p:cNvPr>
          <p:cNvGrpSpPr/>
          <p:nvPr/>
        </p:nvGrpSpPr>
        <p:grpSpPr>
          <a:xfrm>
            <a:off x="1506438" y="1877258"/>
            <a:ext cx="1547259" cy="1949967"/>
            <a:chOff x="1388111" y="2459015"/>
            <a:chExt cx="1219200" cy="1536522"/>
          </a:xfrm>
        </p:grpSpPr>
        <p:sp>
          <p:nvSpPr>
            <p:cNvPr id="18" name="Freeform: Shape 18">
              <a:extLst>
                <a:ext uri="{FF2B5EF4-FFF2-40B4-BE49-F238E27FC236}">
                  <a16:creationId xmlns:a16="http://schemas.microsoft.com/office/drawing/2014/main" id="{8A785149-2749-5641-A210-DDE343C72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19">
              <a:extLst>
                <a:ext uri="{FF2B5EF4-FFF2-40B4-BE49-F238E27FC236}">
                  <a16:creationId xmlns:a16="http://schemas.microsoft.com/office/drawing/2014/main" id="{6AE558C0-34E8-C847-9B2E-6909A08F1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</p:grpSp>
      <p:grpSp>
        <p:nvGrpSpPr>
          <p:cNvPr id="25" name="Group 26">
            <a:extLst>
              <a:ext uri="{FF2B5EF4-FFF2-40B4-BE49-F238E27FC236}">
                <a16:creationId xmlns:a16="http://schemas.microsoft.com/office/drawing/2014/main" id="{AA51DE34-B574-204E-A4F5-DF0421DDFD28}"/>
              </a:ext>
            </a:extLst>
          </p:cNvPr>
          <p:cNvGrpSpPr/>
          <p:nvPr/>
        </p:nvGrpSpPr>
        <p:grpSpPr>
          <a:xfrm>
            <a:off x="6417386" y="1877258"/>
            <a:ext cx="1547259" cy="1949967"/>
            <a:chOff x="1388111" y="2459015"/>
            <a:chExt cx="1219200" cy="1536522"/>
          </a:xfrm>
        </p:grpSpPr>
        <p:sp>
          <p:nvSpPr>
            <p:cNvPr id="26" name="Freeform: Shape 27">
              <a:extLst>
                <a:ext uri="{FF2B5EF4-FFF2-40B4-BE49-F238E27FC236}">
                  <a16:creationId xmlns:a16="http://schemas.microsoft.com/office/drawing/2014/main" id="{F3DF0746-20EF-E149-AC81-64E68D383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28">
              <a:extLst>
                <a:ext uri="{FF2B5EF4-FFF2-40B4-BE49-F238E27FC236}">
                  <a16:creationId xmlns:a16="http://schemas.microsoft.com/office/drawing/2014/main" id="{227E1181-394E-B348-B948-D79DB9383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</p:grpSp>
      <p:sp>
        <p:nvSpPr>
          <p:cNvPr id="34" name="Freeform: Shape 36">
            <a:extLst>
              <a:ext uri="{FF2B5EF4-FFF2-40B4-BE49-F238E27FC236}">
                <a16:creationId xmlns:a16="http://schemas.microsoft.com/office/drawing/2014/main" id="{5EC93C6A-B1DE-6649-A624-2C5A85FB1264}"/>
              </a:ext>
            </a:extLst>
          </p:cNvPr>
          <p:cNvSpPr>
            <a:spLocks/>
          </p:cNvSpPr>
          <p:nvPr/>
        </p:nvSpPr>
        <p:spPr bwMode="auto">
          <a:xfrm flipH="1">
            <a:off x="3913708" y="1877258"/>
            <a:ext cx="1547259" cy="1949967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Freeform: Shape 45">
            <a:extLst>
              <a:ext uri="{FF2B5EF4-FFF2-40B4-BE49-F238E27FC236}">
                <a16:creationId xmlns:a16="http://schemas.microsoft.com/office/drawing/2014/main" id="{D9CB586B-89BF-F04B-99E9-F07007216E6C}"/>
              </a:ext>
            </a:extLst>
          </p:cNvPr>
          <p:cNvSpPr>
            <a:spLocks/>
          </p:cNvSpPr>
          <p:nvPr/>
        </p:nvSpPr>
        <p:spPr bwMode="auto">
          <a:xfrm flipH="1">
            <a:off x="9006433" y="1877258"/>
            <a:ext cx="1547259" cy="1949967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47" name="Group 68">
            <a:extLst>
              <a:ext uri="{FF2B5EF4-FFF2-40B4-BE49-F238E27FC236}">
                <a16:creationId xmlns:a16="http://schemas.microsoft.com/office/drawing/2014/main" id="{74CACE81-2F63-D24B-B553-AB8D48C430F5}"/>
              </a:ext>
            </a:extLst>
          </p:cNvPr>
          <p:cNvGrpSpPr/>
          <p:nvPr/>
        </p:nvGrpSpPr>
        <p:grpSpPr>
          <a:xfrm>
            <a:off x="1438562" y="3827225"/>
            <a:ext cx="1802287" cy="1466957"/>
            <a:chOff x="3159415" y="4682887"/>
            <a:chExt cx="1802287" cy="1466957"/>
          </a:xfrm>
        </p:grpSpPr>
        <p:sp>
          <p:nvSpPr>
            <p:cNvPr id="48" name="TextBox 52">
              <a:extLst>
                <a:ext uri="{FF2B5EF4-FFF2-40B4-BE49-F238E27FC236}">
                  <a16:creationId xmlns:a16="http://schemas.microsoft.com/office/drawing/2014/main" id="{C7F2AE0E-136B-DB49-981C-B5DAA42D8145}"/>
                </a:ext>
              </a:extLst>
            </p:cNvPr>
            <p:cNvSpPr txBox="1"/>
            <p:nvPr/>
          </p:nvSpPr>
          <p:spPr>
            <a:xfrm>
              <a:off x="3172010" y="4682887"/>
              <a:ext cx="1632628" cy="46793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ru-RU" altLang="zh-CN" sz="1200" b="1" dirty="0">
                  <a:solidFill>
                    <a:schemeClr val="accent2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Недоступность</a:t>
              </a:r>
              <a:endParaRPr lang="zh-CN" altLang="en-US" sz="1200" b="1" dirty="0">
                <a:solidFill>
                  <a:schemeClr val="accent2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49" name="TextBox 53">
              <a:extLst>
                <a:ext uri="{FF2B5EF4-FFF2-40B4-BE49-F238E27FC236}">
                  <a16:creationId xmlns:a16="http://schemas.microsoft.com/office/drawing/2014/main" id="{6F5DD0EB-05AA-934E-A5D1-7B81C5B3F078}"/>
                </a:ext>
              </a:extLst>
            </p:cNvPr>
            <p:cNvSpPr txBox="1">
              <a:spLocks/>
            </p:cNvSpPr>
            <p:nvPr/>
          </p:nvSpPr>
          <p:spPr>
            <a:xfrm>
              <a:off x="3159415" y="5150818"/>
              <a:ext cx="1802287" cy="999026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Нет централизированного источника информации</a:t>
              </a:r>
              <a:b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</a:b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50" name="Group 69">
            <a:extLst>
              <a:ext uri="{FF2B5EF4-FFF2-40B4-BE49-F238E27FC236}">
                <a16:creationId xmlns:a16="http://schemas.microsoft.com/office/drawing/2014/main" id="{C77AF43E-E00B-C14E-808B-CF65F354E918}"/>
              </a:ext>
            </a:extLst>
          </p:cNvPr>
          <p:cNvGrpSpPr/>
          <p:nvPr/>
        </p:nvGrpSpPr>
        <p:grpSpPr>
          <a:xfrm>
            <a:off x="6169095" y="3827225"/>
            <a:ext cx="2018647" cy="1301592"/>
            <a:chOff x="5086675" y="4682887"/>
            <a:chExt cx="2018647" cy="1301592"/>
          </a:xfrm>
        </p:grpSpPr>
        <p:sp>
          <p:nvSpPr>
            <p:cNvPr id="51" name="TextBox 55">
              <a:extLst>
                <a:ext uri="{FF2B5EF4-FFF2-40B4-BE49-F238E27FC236}">
                  <a16:creationId xmlns:a16="http://schemas.microsoft.com/office/drawing/2014/main" id="{08524556-A9A8-D142-A96A-DAFF189696AF}"/>
                </a:ext>
              </a:extLst>
            </p:cNvPr>
            <p:cNvSpPr txBox="1"/>
            <p:nvPr/>
          </p:nvSpPr>
          <p:spPr>
            <a:xfrm>
              <a:off x="5279685" y="4682887"/>
              <a:ext cx="1632628" cy="46793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ru-RU" altLang="zh-CN" sz="1200" b="1" dirty="0">
                  <a:solidFill>
                    <a:schemeClr val="accent3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Вовлеченность</a:t>
              </a:r>
              <a:endParaRPr lang="zh-CN" altLang="en-US" sz="1200" b="1" dirty="0">
                <a:solidFill>
                  <a:schemeClr val="accent3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52" name="TextBox 56">
              <a:extLst>
                <a:ext uri="{FF2B5EF4-FFF2-40B4-BE49-F238E27FC236}">
                  <a16:creationId xmlns:a16="http://schemas.microsoft.com/office/drawing/2014/main" id="{72C33E5D-0FB5-C34F-8C2B-111D8A825F55}"/>
                </a:ext>
              </a:extLst>
            </p:cNvPr>
            <p:cNvSpPr txBox="1">
              <a:spLocks/>
            </p:cNvSpPr>
            <p:nvPr/>
          </p:nvSpPr>
          <p:spPr>
            <a:xfrm>
              <a:off x="5086675" y="5283800"/>
              <a:ext cx="2018647" cy="700679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из-за информационного шума вовлеченность студента в жизнь университета крайне мала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53" name="Group 70">
            <a:extLst>
              <a:ext uri="{FF2B5EF4-FFF2-40B4-BE49-F238E27FC236}">
                <a16:creationId xmlns:a16="http://schemas.microsoft.com/office/drawing/2014/main" id="{B0C06BF2-1255-0640-AE98-8814456087D8}"/>
              </a:ext>
            </a:extLst>
          </p:cNvPr>
          <p:cNvGrpSpPr/>
          <p:nvPr/>
        </p:nvGrpSpPr>
        <p:grpSpPr>
          <a:xfrm>
            <a:off x="3710349" y="3827225"/>
            <a:ext cx="2018647" cy="1561475"/>
            <a:chOff x="7239281" y="4682887"/>
            <a:chExt cx="2018647" cy="1561475"/>
          </a:xfrm>
        </p:grpSpPr>
        <p:sp>
          <p:nvSpPr>
            <p:cNvPr id="54" name="TextBox 58">
              <a:extLst>
                <a:ext uri="{FF2B5EF4-FFF2-40B4-BE49-F238E27FC236}">
                  <a16:creationId xmlns:a16="http://schemas.microsoft.com/office/drawing/2014/main" id="{6A3C9776-F048-A347-8734-ACABE80368DE}"/>
                </a:ext>
              </a:extLst>
            </p:cNvPr>
            <p:cNvSpPr txBox="1"/>
            <p:nvPr/>
          </p:nvSpPr>
          <p:spPr>
            <a:xfrm>
              <a:off x="7374765" y="4682887"/>
              <a:ext cx="1632628" cy="46793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ru-RU" altLang="zh-CN" sz="1200" b="1" dirty="0">
                  <a:solidFill>
                    <a:schemeClr val="accent4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Наслоение информации</a:t>
              </a:r>
              <a:endParaRPr lang="zh-CN" altLang="en-US" sz="1200" b="1" dirty="0">
                <a:solidFill>
                  <a:schemeClr val="accent4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55" name="TextBox 59">
              <a:extLst>
                <a:ext uri="{FF2B5EF4-FFF2-40B4-BE49-F238E27FC236}">
                  <a16:creationId xmlns:a16="http://schemas.microsoft.com/office/drawing/2014/main" id="{E4BE603C-8EEE-4845-B407-B24440F17CF0}"/>
                </a:ext>
              </a:extLst>
            </p:cNvPr>
            <p:cNvSpPr txBox="1">
              <a:spLocks/>
            </p:cNvSpPr>
            <p:nvPr/>
          </p:nvSpPr>
          <p:spPr>
            <a:xfrm>
              <a:off x="7239281" y="5249198"/>
              <a:ext cx="2018647" cy="995164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студент не может сформировать свои интересы из-за большого количества информации</a:t>
              </a:r>
              <a:b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</a:b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56" name="Group 71">
            <a:extLst>
              <a:ext uri="{FF2B5EF4-FFF2-40B4-BE49-F238E27FC236}">
                <a16:creationId xmlns:a16="http://schemas.microsoft.com/office/drawing/2014/main" id="{76E9CCD1-30C2-1142-A1DE-54F744E6997E}"/>
              </a:ext>
            </a:extLst>
          </p:cNvPr>
          <p:cNvGrpSpPr/>
          <p:nvPr/>
        </p:nvGrpSpPr>
        <p:grpSpPr>
          <a:xfrm>
            <a:off x="8713254" y="3827225"/>
            <a:ext cx="2133615" cy="1466957"/>
            <a:chOff x="9257136" y="4682887"/>
            <a:chExt cx="2133615" cy="1466957"/>
          </a:xfrm>
        </p:grpSpPr>
        <p:sp>
          <p:nvSpPr>
            <p:cNvPr id="57" name="TextBox 61">
              <a:extLst>
                <a:ext uri="{FF2B5EF4-FFF2-40B4-BE49-F238E27FC236}">
                  <a16:creationId xmlns:a16="http://schemas.microsoft.com/office/drawing/2014/main" id="{6376FAB9-E5FA-8349-B718-276D0FF70620}"/>
                </a:ext>
              </a:extLst>
            </p:cNvPr>
            <p:cNvSpPr txBox="1"/>
            <p:nvPr/>
          </p:nvSpPr>
          <p:spPr>
            <a:xfrm>
              <a:off x="9495034" y="4682887"/>
              <a:ext cx="1632628" cy="46793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ru-RU" altLang="zh-CN" sz="1200" b="1" dirty="0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Информирование</a:t>
              </a:r>
              <a:endParaRPr lang="zh-CN" altLang="en-US" sz="1200" b="1" dirty="0">
                <a:solidFill>
                  <a:schemeClr val="accent5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58" name="TextBox 62">
              <a:extLst>
                <a:ext uri="{FF2B5EF4-FFF2-40B4-BE49-F238E27FC236}">
                  <a16:creationId xmlns:a16="http://schemas.microsoft.com/office/drawing/2014/main" id="{C2F93BB6-35BE-B24B-BC2B-AD8D7F53E6E7}"/>
                </a:ext>
              </a:extLst>
            </p:cNvPr>
            <p:cNvSpPr txBox="1">
              <a:spLocks/>
            </p:cNvSpPr>
            <p:nvPr/>
          </p:nvSpPr>
          <p:spPr>
            <a:xfrm>
              <a:off x="9257136" y="5322494"/>
              <a:ext cx="2133615" cy="827350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в университете недостаточно хорошо развита область оповещения студентов </a:t>
              </a:r>
              <a:b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</a:b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3" name="Freeform: Shape 28">
            <a:extLst>
              <a:ext uri="{FF2B5EF4-FFF2-40B4-BE49-F238E27FC236}">
                <a16:creationId xmlns:a16="http://schemas.microsoft.com/office/drawing/2014/main" id="{3473654D-9A89-C488-1404-87BBEAF1120A}"/>
              </a:ext>
            </a:extLst>
          </p:cNvPr>
          <p:cNvSpPr>
            <a:spLocks/>
          </p:cNvSpPr>
          <p:nvPr/>
        </p:nvSpPr>
        <p:spPr bwMode="auto">
          <a:xfrm>
            <a:off x="9625685" y="3470883"/>
            <a:ext cx="296156" cy="229671"/>
          </a:xfrm>
          <a:custGeom>
            <a:avLst/>
            <a:gdLst/>
            <a:ahLst/>
            <a:cxnLst>
              <a:cxn ang="0">
                <a:pos x="68" y="51"/>
              </a:cxn>
              <a:cxn ang="0">
                <a:pos x="66" y="53"/>
              </a:cxn>
              <a:cxn ang="0">
                <a:pos x="3" y="53"/>
              </a:cxn>
              <a:cxn ang="0">
                <a:pos x="0" y="51"/>
              </a:cxn>
              <a:cxn ang="0">
                <a:pos x="0" y="46"/>
              </a:cxn>
              <a:cxn ang="0">
                <a:pos x="3" y="43"/>
              </a:cxn>
              <a:cxn ang="0">
                <a:pos x="66" y="43"/>
              </a:cxn>
              <a:cxn ang="0">
                <a:pos x="68" y="46"/>
              </a:cxn>
              <a:cxn ang="0">
                <a:pos x="68" y="51"/>
              </a:cxn>
              <a:cxn ang="0">
                <a:pos x="64" y="21"/>
              </a:cxn>
              <a:cxn ang="0">
                <a:pos x="61" y="24"/>
              </a:cxn>
              <a:cxn ang="0">
                <a:pos x="8" y="24"/>
              </a:cxn>
              <a:cxn ang="0">
                <a:pos x="5" y="21"/>
              </a:cxn>
              <a:cxn ang="0">
                <a:pos x="5" y="17"/>
              </a:cxn>
              <a:cxn ang="0">
                <a:pos x="8" y="14"/>
              </a:cxn>
              <a:cxn ang="0">
                <a:pos x="61" y="14"/>
              </a:cxn>
              <a:cxn ang="0">
                <a:pos x="64" y="17"/>
              </a:cxn>
              <a:cxn ang="0">
                <a:pos x="64" y="21"/>
              </a:cxn>
              <a:cxn ang="0">
                <a:pos x="54" y="36"/>
              </a:cxn>
              <a:cxn ang="0">
                <a:pos x="51" y="38"/>
              </a:cxn>
              <a:cxn ang="0">
                <a:pos x="17" y="38"/>
              </a:cxn>
              <a:cxn ang="0">
                <a:pos x="15" y="36"/>
              </a:cxn>
              <a:cxn ang="0">
                <a:pos x="15" y="31"/>
              </a:cxn>
              <a:cxn ang="0">
                <a:pos x="17" y="29"/>
              </a:cxn>
              <a:cxn ang="0">
                <a:pos x="51" y="29"/>
              </a:cxn>
              <a:cxn ang="0">
                <a:pos x="54" y="31"/>
              </a:cxn>
              <a:cxn ang="0">
                <a:pos x="54" y="36"/>
              </a:cxn>
              <a:cxn ang="0">
                <a:pos x="49" y="7"/>
              </a:cxn>
              <a:cxn ang="0">
                <a:pos x="47" y="9"/>
              </a:cxn>
              <a:cxn ang="0">
                <a:pos x="22" y="9"/>
              </a:cxn>
              <a:cxn ang="0">
                <a:pos x="20" y="7"/>
              </a:cxn>
              <a:cxn ang="0">
                <a:pos x="20" y="2"/>
              </a:cxn>
              <a:cxn ang="0">
                <a:pos x="22" y="0"/>
              </a:cxn>
              <a:cxn ang="0">
                <a:pos x="47" y="0"/>
              </a:cxn>
              <a:cxn ang="0">
                <a:pos x="49" y="2"/>
              </a:cxn>
              <a:cxn ang="0">
                <a:pos x="49" y="7"/>
              </a:cxn>
            </a:cxnLst>
            <a:rect l="0" t="0" r="r" b="b"/>
            <a:pathLst>
              <a:path w="68" h="53">
                <a:moveTo>
                  <a:pt x="68" y="51"/>
                </a:moveTo>
                <a:cubicBezTo>
                  <a:pt x="68" y="52"/>
                  <a:pt x="67" y="53"/>
                  <a:pt x="66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2" y="53"/>
                  <a:pt x="0" y="52"/>
                  <a:pt x="0" y="51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3"/>
                  <a:pt x="3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7" y="43"/>
                  <a:pt x="68" y="44"/>
                  <a:pt x="68" y="46"/>
                </a:cubicBezTo>
                <a:lnTo>
                  <a:pt x="68" y="51"/>
                </a:lnTo>
                <a:close/>
                <a:moveTo>
                  <a:pt x="64" y="21"/>
                </a:moveTo>
                <a:cubicBezTo>
                  <a:pt x="64" y="23"/>
                  <a:pt x="63" y="24"/>
                  <a:pt x="61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6" y="24"/>
                  <a:pt x="5" y="23"/>
                  <a:pt x="5" y="21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5"/>
                  <a:pt x="6" y="14"/>
                  <a:pt x="8" y="14"/>
                </a:cubicBezTo>
                <a:cubicBezTo>
                  <a:pt x="61" y="14"/>
                  <a:pt x="61" y="14"/>
                  <a:pt x="61" y="14"/>
                </a:cubicBezTo>
                <a:cubicBezTo>
                  <a:pt x="63" y="14"/>
                  <a:pt x="64" y="15"/>
                  <a:pt x="64" y="17"/>
                </a:cubicBezTo>
                <a:lnTo>
                  <a:pt x="64" y="21"/>
                </a:lnTo>
                <a:close/>
                <a:moveTo>
                  <a:pt x="54" y="36"/>
                </a:moveTo>
                <a:cubicBezTo>
                  <a:pt x="54" y="37"/>
                  <a:pt x="53" y="38"/>
                  <a:pt x="51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8"/>
                  <a:pt x="15" y="37"/>
                  <a:pt x="15" y="36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30"/>
                  <a:pt x="16" y="29"/>
                  <a:pt x="17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3" y="29"/>
                  <a:pt x="54" y="30"/>
                  <a:pt x="54" y="31"/>
                </a:cubicBezTo>
                <a:lnTo>
                  <a:pt x="54" y="36"/>
                </a:lnTo>
                <a:close/>
                <a:moveTo>
                  <a:pt x="49" y="7"/>
                </a:moveTo>
                <a:cubicBezTo>
                  <a:pt x="49" y="8"/>
                  <a:pt x="48" y="9"/>
                  <a:pt x="47" y="9"/>
                </a:cubicBezTo>
                <a:cubicBezTo>
                  <a:pt x="22" y="9"/>
                  <a:pt x="22" y="9"/>
                  <a:pt x="22" y="9"/>
                </a:cubicBezTo>
                <a:cubicBezTo>
                  <a:pt x="21" y="9"/>
                  <a:pt x="20" y="8"/>
                  <a:pt x="20" y="7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1" y="0"/>
                  <a:pt x="2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9" y="1"/>
                  <a:pt x="49" y="2"/>
                </a:cubicBezTo>
                <a:lnTo>
                  <a:pt x="49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sp>
        <p:nvSpPr>
          <p:cNvPr id="59" name="Freeform: Shape 28">
            <a:extLst>
              <a:ext uri="{FF2B5EF4-FFF2-40B4-BE49-F238E27FC236}">
                <a16:creationId xmlns:a16="http://schemas.microsoft.com/office/drawing/2014/main" id="{66F0E133-2093-66B2-722A-28626913E426}"/>
              </a:ext>
            </a:extLst>
          </p:cNvPr>
          <p:cNvSpPr>
            <a:spLocks/>
          </p:cNvSpPr>
          <p:nvPr/>
        </p:nvSpPr>
        <p:spPr bwMode="auto">
          <a:xfrm>
            <a:off x="4520366" y="3468953"/>
            <a:ext cx="296156" cy="229671"/>
          </a:xfrm>
          <a:custGeom>
            <a:avLst/>
            <a:gdLst/>
            <a:ahLst/>
            <a:cxnLst>
              <a:cxn ang="0">
                <a:pos x="68" y="51"/>
              </a:cxn>
              <a:cxn ang="0">
                <a:pos x="66" y="53"/>
              </a:cxn>
              <a:cxn ang="0">
                <a:pos x="3" y="53"/>
              </a:cxn>
              <a:cxn ang="0">
                <a:pos x="0" y="51"/>
              </a:cxn>
              <a:cxn ang="0">
                <a:pos x="0" y="46"/>
              </a:cxn>
              <a:cxn ang="0">
                <a:pos x="3" y="43"/>
              </a:cxn>
              <a:cxn ang="0">
                <a:pos x="66" y="43"/>
              </a:cxn>
              <a:cxn ang="0">
                <a:pos x="68" y="46"/>
              </a:cxn>
              <a:cxn ang="0">
                <a:pos x="68" y="51"/>
              </a:cxn>
              <a:cxn ang="0">
                <a:pos x="64" y="21"/>
              </a:cxn>
              <a:cxn ang="0">
                <a:pos x="61" y="24"/>
              </a:cxn>
              <a:cxn ang="0">
                <a:pos x="8" y="24"/>
              </a:cxn>
              <a:cxn ang="0">
                <a:pos x="5" y="21"/>
              </a:cxn>
              <a:cxn ang="0">
                <a:pos x="5" y="17"/>
              </a:cxn>
              <a:cxn ang="0">
                <a:pos x="8" y="14"/>
              </a:cxn>
              <a:cxn ang="0">
                <a:pos x="61" y="14"/>
              </a:cxn>
              <a:cxn ang="0">
                <a:pos x="64" y="17"/>
              </a:cxn>
              <a:cxn ang="0">
                <a:pos x="64" y="21"/>
              </a:cxn>
              <a:cxn ang="0">
                <a:pos x="54" y="36"/>
              </a:cxn>
              <a:cxn ang="0">
                <a:pos x="51" y="38"/>
              </a:cxn>
              <a:cxn ang="0">
                <a:pos x="17" y="38"/>
              </a:cxn>
              <a:cxn ang="0">
                <a:pos x="15" y="36"/>
              </a:cxn>
              <a:cxn ang="0">
                <a:pos x="15" y="31"/>
              </a:cxn>
              <a:cxn ang="0">
                <a:pos x="17" y="29"/>
              </a:cxn>
              <a:cxn ang="0">
                <a:pos x="51" y="29"/>
              </a:cxn>
              <a:cxn ang="0">
                <a:pos x="54" y="31"/>
              </a:cxn>
              <a:cxn ang="0">
                <a:pos x="54" y="36"/>
              </a:cxn>
              <a:cxn ang="0">
                <a:pos x="49" y="7"/>
              </a:cxn>
              <a:cxn ang="0">
                <a:pos x="47" y="9"/>
              </a:cxn>
              <a:cxn ang="0">
                <a:pos x="22" y="9"/>
              </a:cxn>
              <a:cxn ang="0">
                <a:pos x="20" y="7"/>
              </a:cxn>
              <a:cxn ang="0">
                <a:pos x="20" y="2"/>
              </a:cxn>
              <a:cxn ang="0">
                <a:pos x="22" y="0"/>
              </a:cxn>
              <a:cxn ang="0">
                <a:pos x="47" y="0"/>
              </a:cxn>
              <a:cxn ang="0">
                <a:pos x="49" y="2"/>
              </a:cxn>
              <a:cxn ang="0">
                <a:pos x="49" y="7"/>
              </a:cxn>
            </a:cxnLst>
            <a:rect l="0" t="0" r="r" b="b"/>
            <a:pathLst>
              <a:path w="68" h="53">
                <a:moveTo>
                  <a:pt x="68" y="51"/>
                </a:moveTo>
                <a:cubicBezTo>
                  <a:pt x="68" y="52"/>
                  <a:pt x="67" y="53"/>
                  <a:pt x="66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2" y="53"/>
                  <a:pt x="0" y="52"/>
                  <a:pt x="0" y="51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3"/>
                  <a:pt x="3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7" y="43"/>
                  <a:pt x="68" y="44"/>
                  <a:pt x="68" y="46"/>
                </a:cubicBezTo>
                <a:lnTo>
                  <a:pt x="68" y="51"/>
                </a:lnTo>
                <a:close/>
                <a:moveTo>
                  <a:pt x="64" y="21"/>
                </a:moveTo>
                <a:cubicBezTo>
                  <a:pt x="64" y="23"/>
                  <a:pt x="63" y="24"/>
                  <a:pt x="61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6" y="24"/>
                  <a:pt x="5" y="23"/>
                  <a:pt x="5" y="21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5"/>
                  <a:pt x="6" y="14"/>
                  <a:pt x="8" y="14"/>
                </a:cubicBezTo>
                <a:cubicBezTo>
                  <a:pt x="61" y="14"/>
                  <a:pt x="61" y="14"/>
                  <a:pt x="61" y="14"/>
                </a:cubicBezTo>
                <a:cubicBezTo>
                  <a:pt x="63" y="14"/>
                  <a:pt x="64" y="15"/>
                  <a:pt x="64" y="17"/>
                </a:cubicBezTo>
                <a:lnTo>
                  <a:pt x="64" y="21"/>
                </a:lnTo>
                <a:close/>
                <a:moveTo>
                  <a:pt x="54" y="36"/>
                </a:moveTo>
                <a:cubicBezTo>
                  <a:pt x="54" y="37"/>
                  <a:pt x="53" y="38"/>
                  <a:pt x="51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8"/>
                  <a:pt x="15" y="37"/>
                  <a:pt x="15" y="36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30"/>
                  <a:pt x="16" y="29"/>
                  <a:pt x="17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3" y="29"/>
                  <a:pt x="54" y="30"/>
                  <a:pt x="54" y="31"/>
                </a:cubicBezTo>
                <a:lnTo>
                  <a:pt x="54" y="36"/>
                </a:lnTo>
                <a:close/>
                <a:moveTo>
                  <a:pt x="49" y="7"/>
                </a:moveTo>
                <a:cubicBezTo>
                  <a:pt x="49" y="8"/>
                  <a:pt x="48" y="9"/>
                  <a:pt x="47" y="9"/>
                </a:cubicBezTo>
                <a:cubicBezTo>
                  <a:pt x="22" y="9"/>
                  <a:pt x="22" y="9"/>
                  <a:pt x="22" y="9"/>
                </a:cubicBezTo>
                <a:cubicBezTo>
                  <a:pt x="21" y="9"/>
                  <a:pt x="20" y="8"/>
                  <a:pt x="20" y="7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1" y="0"/>
                  <a:pt x="2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9" y="1"/>
                  <a:pt x="49" y="2"/>
                </a:cubicBezTo>
                <a:lnTo>
                  <a:pt x="49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341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en-UA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1">
            <a:extLst>
              <a:ext uri="{FF2B5EF4-FFF2-40B4-BE49-F238E27FC236}">
                <a16:creationId xmlns:a16="http://schemas.microsoft.com/office/drawing/2014/main" id="{2CF13DF9-9D71-FE42-AF70-897C1C1DDA1C}"/>
              </a:ext>
            </a:extLst>
          </p:cNvPr>
          <p:cNvGrpSpPr/>
          <p:nvPr/>
        </p:nvGrpSpPr>
        <p:grpSpPr>
          <a:xfrm>
            <a:off x="5186310" y="1734460"/>
            <a:ext cx="1819380" cy="3776112"/>
            <a:chOff x="4923304" y="1684213"/>
            <a:chExt cx="2229277" cy="4626854"/>
          </a:xfrm>
        </p:grpSpPr>
        <p:sp>
          <p:nvSpPr>
            <p:cNvPr id="5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71CEFFB3-47C7-9F42-940E-4532F34282FE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6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4923B1A9-4BDE-6945-AA3B-2466172733B1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7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EC874660-1513-6B4C-A80F-AD05AC09EF91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9" name="Group 8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6078E9E7-6F42-AA41-B27E-49151C597E61}"/>
                </a:ext>
              </a:extLst>
            </p:cNvPr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19" name="Circular Arrow 18">
                <a:extLst>
                  <a:ext uri="{FF2B5EF4-FFF2-40B4-BE49-F238E27FC236}">
                    <a16:creationId xmlns:a16="http://schemas.microsoft.com/office/drawing/2014/main" id="{5902EFAC-1100-0B4D-B407-081ABAE3A1BA}"/>
                  </a:ext>
                </a:extLst>
              </p:cNvPr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71EED87-77EF-6F44-B9CE-7EA034B2AE80}"/>
                  </a:ext>
                </a:extLst>
              </p:cNvPr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0" name="Group 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EC07C967-B5E6-C74E-AD2A-BD40C8779A11}"/>
                </a:ext>
              </a:extLst>
            </p:cNvPr>
            <p:cNvGrpSpPr/>
            <p:nvPr/>
          </p:nvGrpSpPr>
          <p:grpSpPr>
            <a:xfrm>
              <a:off x="5047662" y="4811504"/>
              <a:ext cx="1498839" cy="1499563"/>
              <a:chOff x="5105718" y="4691919"/>
              <a:chExt cx="1498839" cy="1499563"/>
            </a:xfrm>
          </p:grpSpPr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id="{08140BC7-A757-D249-BBA3-C76DDE88ECC3}"/>
                  </a:ext>
                </a:extLst>
              </p:cNvPr>
              <p:cNvSpPr/>
              <p:nvPr/>
            </p:nvSpPr>
            <p:spPr>
              <a:xfrm>
                <a:off x="5105718" y="4691919"/>
                <a:ext cx="1498839" cy="1499563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6143A44-E28B-A447-93A8-496C9D0434CE}"/>
                  </a:ext>
                </a:extLst>
              </p:cNvPr>
              <p:cNvSpPr/>
              <p:nvPr/>
            </p:nvSpPr>
            <p:spPr>
              <a:xfrm>
                <a:off x="5576543" y="5163711"/>
                <a:ext cx="584388" cy="58438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1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BF41C622-7D5B-1F47-A66C-11A27984D68B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15" name="Shape 14">
                <a:extLst>
                  <a:ext uri="{FF2B5EF4-FFF2-40B4-BE49-F238E27FC236}">
                    <a16:creationId xmlns:a16="http://schemas.microsoft.com/office/drawing/2014/main" id="{E6D6344C-31DC-3946-8046-46F889444BA7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2BAE6471-CFF3-B945-8CF5-5C02EB1795E7}"/>
                  </a:ext>
                </a:extLst>
              </p:cNvPr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2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163EDCB4-DCC1-3045-92AB-BF51E47552F4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13" name="Circular Arrow 12">
                <a:extLst>
                  <a:ext uri="{FF2B5EF4-FFF2-40B4-BE49-F238E27FC236}">
                    <a16:creationId xmlns:a16="http://schemas.microsoft.com/office/drawing/2014/main" id="{83C2A2E4-05E2-EB4D-8DD5-4DC8E18C862B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595AE00-7FD9-3E42-893F-83785B60F62B}"/>
                  </a:ext>
                </a:extLst>
              </p:cNvPr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21" name="组合 33">
            <a:extLst>
              <a:ext uri="{FF2B5EF4-FFF2-40B4-BE49-F238E27FC236}">
                <a16:creationId xmlns:a16="http://schemas.microsoft.com/office/drawing/2014/main" id="{AB3F148F-6E87-5B42-BA04-3BC69914313D}"/>
              </a:ext>
            </a:extLst>
          </p:cNvPr>
          <p:cNvGrpSpPr/>
          <p:nvPr/>
        </p:nvGrpSpPr>
        <p:grpSpPr>
          <a:xfrm>
            <a:off x="7150972" y="1777040"/>
            <a:ext cx="2717424" cy="1591914"/>
            <a:chOff x="874714" y="3311404"/>
            <a:chExt cx="2717424" cy="1591914"/>
          </a:xfrm>
        </p:grpSpPr>
        <p:sp>
          <p:nvSpPr>
            <p:cNvPr id="22" name="矩形 34">
              <a:extLst>
                <a:ext uri="{FF2B5EF4-FFF2-40B4-BE49-F238E27FC236}">
                  <a16:creationId xmlns:a16="http://schemas.microsoft.com/office/drawing/2014/main" id="{E89AE25D-A166-8C47-9C23-5F94FB141FA3}"/>
                </a:ext>
              </a:extLst>
            </p:cNvPr>
            <p:cNvSpPr/>
            <p:nvPr/>
          </p:nvSpPr>
          <p:spPr>
            <a:xfrm>
              <a:off x="874714" y="3800644"/>
              <a:ext cx="2717424" cy="11026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Исходя из того, что сформируется лента по  интересам, вовлеченность студента увеличится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  <p:sp>
          <p:nvSpPr>
            <p:cNvPr id="23" name="矩形 35">
              <a:extLst>
                <a:ext uri="{FF2B5EF4-FFF2-40B4-BE49-F238E27FC236}">
                  <a16:creationId xmlns:a16="http://schemas.microsoft.com/office/drawing/2014/main" id="{39A755D7-D049-4F44-8DD1-7C70AB604316}"/>
                </a:ext>
              </a:extLst>
            </p:cNvPr>
            <p:cNvSpPr/>
            <p:nvPr/>
          </p:nvSpPr>
          <p:spPr>
            <a:xfrm>
              <a:off x="1238607" y="3311404"/>
              <a:ext cx="2241974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Вовлеченность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</p:grpSp>
      <p:grpSp>
        <p:nvGrpSpPr>
          <p:cNvPr id="24" name="组合 36">
            <a:extLst>
              <a:ext uri="{FF2B5EF4-FFF2-40B4-BE49-F238E27FC236}">
                <a16:creationId xmlns:a16="http://schemas.microsoft.com/office/drawing/2014/main" id="{FCC9E676-400C-884C-BF17-B262D0222AF0}"/>
              </a:ext>
            </a:extLst>
          </p:cNvPr>
          <p:cNvGrpSpPr/>
          <p:nvPr/>
        </p:nvGrpSpPr>
        <p:grpSpPr>
          <a:xfrm>
            <a:off x="7178681" y="3886666"/>
            <a:ext cx="2873147" cy="1291516"/>
            <a:chOff x="874713" y="3353270"/>
            <a:chExt cx="2873147" cy="1291516"/>
          </a:xfrm>
        </p:grpSpPr>
        <p:sp>
          <p:nvSpPr>
            <p:cNvPr id="25" name="矩形 40">
              <a:extLst>
                <a:ext uri="{FF2B5EF4-FFF2-40B4-BE49-F238E27FC236}">
                  <a16:creationId xmlns:a16="http://schemas.microsoft.com/office/drawing/2014/main" id="{417635EC-A970-BA42-9075-98EA3A76F4B2}"/>
                </a:ext>
              </a:extLst>
            </p:cNvPr>
            <p:cNvSpPr/>
            <p:nvPr/>
          </p:nvSpPr>
          <p:spPr>
            <a:xfrm>
              <a:off x="874713" y="3800644"/>
              <a:ext cx="2717425" cy="8441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 Telegram</a:t>
              </a:r>
              <a:r>
                <a:rPr lang="ru-RU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-бот позволит развить область оповещения студентов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  <p:sp>
          <p:nvSpPr>
            <p:cNvPr id="26" name="矩形 41">
              <a:extLst>
                <a:ext uri="{FF2B5EF4-FFF2-40B4-BE49-F238E27FC236}">
                  <a16:creationId xmlns:a16="http://schemas.microsoft.com/office/drawing/2014/main" id="{45901CF8-3E82-2249-A55F-E65587DB8B94}"/>
                </a:ext>
              </a:extLst>
            </p:cNvPr>
            <p:cNvSpPr/>
            <p:nvPr/>
          </p:nvSpPr>
          <p:spPr>
            <a:xfrm>
              <a:off x="1303639" y="3353270"/>
              <a:ext cx="2444221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Информирование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</p:grpSp>
      <p:grpSp>
        <p:nvGrpSpPr>
          <p:cNvPr id="27" name="组合 42">
            <a:extLst>
              <a:ext uri="{FF2B5EF4-FFF2-40B4-BE49-F238E27FC236}">
                <a16:creationId xmlns:a16="http://schemas.microsoft.com/office/drawing/2014/main" id="{A9D422EA-1810-434F-AD1C-C6EFD4D7926B}"/>
              </a:ext>
            </a:extLst>
          </p:cNvPr>
          <p:cNvGrpSpPr/>
          <p:nvPr/>
        </p:nvGrpSpPr>
        <p:grpSpPr>
          <a:xfrm>
            <a:off x="2365943" y="2302438"/>
            <a:ext cx="2700423" cy="1343515"/>
            <a:chOff x="1769523" y="3077556"/>
            <a:chExt cx="2700423" cy="1343515"/>
          </a:xfrm>
        </p:grpSpPr>
        <p:sp>
          <p:nvSpPr>
            <p:cNvPr id="28" name="矩形 43">
              <a:extLst>
                <a:ext uri="{FF2B5EF4-FFF2-40B4-BE49-F238E27FC236}">
                  <a16:creationId xmlns:a16="http://schemas.microsoft.com/office/drawing/2014/main" id="{82704E1F-46D9-6B43-97A4-2F15CECE3B46}"/>
                </a:ext>
              </a:extLst>
            </p:cNvPr>
            <p:cNvSpPr/>
            <p:nvPr/>
          </p:nvSpPr>
          <p:spPr>
            <a:xfrm>
              <a:off x="1769523" y="3576929"/>
              <a:ext cx="2700423" cy="8441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Telegram</a:t>
              </a:r>
              <a:r>
                <a:rPr lang="ru-RU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-бот будет являться централизованным источником информации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  <p:sp>
          <p:nvSpPr>
            <p:cNvPr id="29" name="矩形 44">
              <a:extLst>
                <a:ext uri="{FF2B5EF4-FFF2-40B4-BE49-F238E27FC236}">
                  <a16:creationId xmlns:a16="http://schemas.microsoft.com/office/drawing/2014/main" id="{5F473D60-3840-964A-AE77-4B3A3E9A8C54}"/>
                </a:ext>
              </a:extLst>
            </p:cNvPr>
            <p:cNvSpPr/>
            <p:nvPr/>
          </p:nvSpPr>
          <p:spPr>
            <a:xfrm>
              <a:off x="1826124" y="3077556"/>
              <a:ext cx="2241974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Недоступность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</p:grpSp>
      <p:grpSp>
        <p:nvGrpSpPr>
          <p:cNvPr id="30" name="组合 45">
            <a:extLst>
              <a:ext uri="{FF2B5EF4-FFF2-40B4-BE49-F238E27FC236}">
                <a16:creationId xmlns:a16="http://schemas.microsoft.com/office/drawing/2014/main" id="{B319FABD-12D4-9F47-BB31-547FED1FC8BD}"/>
              </a:ext>
            </a:extLst>
          </p:cNvPr>
          <p:cNvGrpSpPr/>
          <p:nvPr/>
        </p:nvGrpSpPr>
        <p:grpSpPr>
          <a:xfrm>
            <a:off x="1677486" y="4344700"/>
            <a:ext cx="3328060" cy="1572524"/>
            <a:chOff x="1081066" y="3330794"/>
            <a:chExt cx="3328060" cy="1572524"/>
          </a:xfrm>
        </p:grpSpPr>
        <p:sp>
          <p:nvSpPr>
            <p:cNvPr id="31" name="矩形 46">
              <a:extLst>
                <a:ext uri="{FF2B5EF4-FFF2-40B4-BE49-F238E27FC236}">
                  <a16:creationId xmlns:a16="http://schemas.microsoft.com/office/drawing/2014/main" id="{2AF631A7-3775-1E48-B488-C1601D94D94D}"/>
                </a:ext>
              </a:extLst>
            </p:cNvPr>
            <p:cNvSpPr/>
            <p:nvPr/>
          </p:nvSpPr>
          <p:spPr>
            <a:xfrm>
              <a:off x="1493637" y="3800644"/>
              <a:ext cx="2915489" cy="11026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Благодаря распределению информации по разделам студенту будет легче сформировать свои интересы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  <p:sp>
          <p:nvSpPr>
            <p:cNvPr id="32" name="矩形 47">
              <a:extLst>
                <a:ext uri="{FF2B5EF4-FFF2-40B4-BE49-F238E27FC236}">
                  <a16:creationId xmlns:a16="http://schemas.microsoft.com/office/drawing/2014/main" id="{B87F231D-97BD-884B-99C6-7D2EE964690C}"/>
                </a:ext>
              </a:extLst>
            </p:cNvPr>
            <p:cNvSpPr/>
            <p:nvPr/>
          </p:nvSpPr>
          <p:spPr>
            <a:xfrm>
              <a:off x="1081066" y="3330794"/>
              <a:ext cx="3220112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inpin heiti" panose="00000500000000000000" pitchFamily="2" charset="-122"/>
                  <a:cs typeface="Arial" panose="020B0604020202020204" pitchFamily="34" charset="0"/>
                  <a:sym typeface="inpin heiti" panose="00000500000000000000" pitchFamily="2" charset="-122"/>
                </a:rPr>
                <a:t>Наслоение информации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374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798" y="356101"/>
            <a:ext cx="2555353" cy="779463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  <a:endParaRPr lang="en-UA" sz="4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组合 46">
            <a:extLst>
              <a:ext uri="{FF2B5EF4-FFF2-40B4-BE49-F238E27FC236}">
                <a16:creationId xmlns:a16="http://schemas.microsoft.com/office/drawing/2014/main" id="{D47FDB68-2CCD-1C46-ACE8-73DAC7CC274B}"/>
              </a:ext>
            </a:extLst>
          </p:cNvPr>
          <p:cNvGrpSpPr/>
          <p:nvPr/>
        </p:nvGrpSpPr>
        <p:grpSpPr>
          <a:xfrm>
            <a:off x="4360392" y="1982444"/>
            <a:ext cx="2747881" cy="2748252"/>
            <a:chOff x="3092268" y="1623697"/>
            <a:chExt cx="2198688" cy="2198687"/>
          </a:xfrm>
          <a:solidFill>
            <a:schemeClr val="bg1">
              <a:lumMod val="95000"/>
            </a:schemeClr>
          </a:solidFill>
        </p:grpSpPr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636CBEF0-F258-B746-9A2B-D1BEC9B8A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268" y="1623697"/>
              <a:ext cx="2198688" cy="2198687"/>
            </a:xfrm>
            <a:custGeom>
              <a:avLst/>
              <a:gdLst>
                <a:gd name="T0" fmla="*/ 174 w 814"/>
                <a:gd name="T1" fmla="*/ 814 h 814"/>
                <a:gd name="T2" fmla="*/ 179 w 814"/>
                <a:gd name="T3" fmla="*/ 179 h 814"/>
                <a:gd name="T4" fmla="*/ 814 w 814"/>
                <a:gd name="T5" fmla="*/ 174 h 814"/>
                <a:gd name="T6" fmla="*/ 739 w 814"/>
                <a:gd name="T7" fmla="*/ 249 h 814"/>
                <a:gd name="T8" fmla="*/ 255 w 814"/>
                <a:gd name="T9" fmla="*/ 255 h 814"/>
                <a:gd name="T10" fmla="*/ 250 w 814"/>
                <a:gd name="T11" fmla="*/ 738 h 814"/>
                <a:gd name="T12" fmla="*/ 174 w 814"/>
                <a:gd name="T13" fmla="*/ 814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4" h="814">
                  <a:moveTo>
                    <a:pt x="174" y="814"/>
                  </a:moveTo>
                  <a:cubicBezTo>
                    <a:pt x="0" y="640"/>
                    <a:pt x="3" y="355"/>
                    <a:pt x="179" y="179"/>
                  </a:cubicBezTo>
                  <a:cubicBezTo>
                    <a:pt x="356" y="2"/>
                    <a:pt x="641" y="0"/>
                    <a:pt x="814" y="174"/>
                  </a:cubicBezTo>
                  <a:cubicBezTo>
                    <a:pt x="739" y="249"/>
                    <a:pt x="739" y="249"/>
                    <a:pt x="739" y="249"/>
                  </a:cubicBezTo>
                  <a:cubicBezTo>
                    <a:pt x="607" y="117"/>
                    <a:pt x="390" y="120"/>
                    <a:pt x="255" y="255"/>
                  </a:cubicBezTo>
                  <a:cubicBezTo>
                    <a:pt x="120" y="389"/>
                    <a:pt x="118" y="606"/>
                    <a:pt x="250" y="738"/>
                  </a:cubicBezTo>
                  <a:lnTo>
                    <a:pt x="174" y="8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8" name="TextBox 152">
              <a:extLst>
                <a:ext uri="{FF2B5EF4-FFF2-40B4-BE49-F238E27FC236}">
                  <a16:creationId xmlns:a16="http://schemas.microsoft.com/office/drawing/2014/main" id="{77C7F141-8A3E-3A49-BB3B-C1AE4189C964}"/>
                </a:ext>
              </a:extLst>
            </p:cNvPr>
            <p:cNvSpPr txBox="1"/>
            <p:nvPr/>
          </p:nvSpPr>
          <p:spPr>
            <a:xfrm>
              <a:off x="3808197" y="1809956"/>
              <a:ext cx="147811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9" name="组合 49">
            <a:extLst>
              <a:ext uri="{FF2B5EF4-FFF2-40B4-BE49-F238E27FC236}">
                <a16:creationId xmlns:a16="http://schemas.microsoft.com/office/drawing/2014/main" id="{6295011B-D86F-7246-9606-05CFAC330370}"/>
              </a:ext>
            </a:extLst>
          </p:cNvPr>
          <p:cNvGrpSpPr/>
          <p:nvPr/>
        </p:nvGrpSpPr>
        <p:grpSpPr>
          <a:xfrm>
            <a:off x="5165907" y="2790051"/>
            <a:ext cx="1524142" cy="1483369"/>
            <a:chOff x="3736793" y="2269809"/>
            <a:chExt cx="1131888" cy="1131887"/>
          </a:xfrm>
          <a:solidFill>
            <a:schemeClr val="bg1">
              <a:lumMod val="95000"/>
            </a:schemeClr>
          </a:solidFill>
        </p:grpSpPr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60DDDB96-D0E4-784E-BA45-7297C52B3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6793" y="2269809"/>
              <a:ext cx="1131888" cy="1131887"/>
            </a:xfrm>
            <a:custGeom>
              <a:avLst/>
              <a:gdLst>
                <a:gd name="T0" fmla="*/ 91 w 419"/>
                <a:gd name="T1" fmla="*/ 419 h 419"/>
                <a:gd name="T2" fmla="*/ 91 w 419"/>
                <a:gd name="T3" fmla="*/ 91 h 419"/>
                <a:gd name="T4" fmla="*/ 419 w 419"/>
                <a:gd name="T5" fmla="*/ 91 h 419"/>
                <a:gd name="T6" fmla="*/ 344 w 419"/>
                <a:gd name="T7" fmla="*/ 166 h 419"/>
                <a:gd name="T8" fmla="*/ 167 w 419"/>
                <a:gd name="T9" fmla="*/ 166 h 419"/>
                <a:gd name="T10" fmla="*/ 167 w 419"/>
                <a:gd name="T11" fmla="*/ 343 h 419"/>
                <a:gd name="T12" fmla="*/ 91 w 419"/>
                <a:gd name="T13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9" h="419">
                  <a:moveTo>
                    <a:pt x="91" y="419"/>
                  </a:moveTo>
                  <a:cubicBezTo>
                    <a:pt x="0" y="329"/>
                    <a:pt x="0" y="181"/>
                    <a:pt x="91" y="91"/>
                  </a:cubicBezTo>
                  <a:cubicBezTo>
                    <a:pt x="181" y="0"/>
                    <a:pt x="329" y="0"/>
                    <a:pt x="419" y="91"/>
                  </a:cubicBezTo>
                  <a:cubicBezTo>
                    <a:pt x="344" y="166"/>
                    <a:pt x="344" y="166"/>
                    <a:pt x="344" y="166"/>
                  </a:cubicBezTo>
                  <a:cubicBezTo>
                    <a:pt x="295" y="117"/>
                    <a:pt x="215" y="117"/>
                    <a:pt x="167" y="166"/>
                  </a:cubicBezTo>
                  <a:cubicBezTo>
                    <a:pt x="118" y="215"/>
                    <a:pt x="118" y="295"/>
                    <a:pt x="167" y="343"/>
                  </a:cubicBezTo>
                  <a:lnTo>
                    <a:pt x="91" y="4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71" name="TextBox 150">
              <a:extLst>
                <a:ext uri="{FF2B5EF4-FFF2-40B4-BE49-F238E27FC236}">
                  <a16:creationId xmlns:a16="http://schemas.microsoft.com/office/drawing/2014/main" id="{AD9AF58B-7D31-7449-9000-D39005200554}"/>
                </a:ext>
              </a:extLst>
            </p:cNvPr>
            <p:cNvSpPr txBox="1"/>
            <p:nvPr/>
          </p:nvSpPr>
          <p:spPr>
            <a:xfrm>
              <a:off x="4013937" y="2370026"/>
              <a:ext cx="147811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72" name="组合 52">
            <a:extLst>
              <a:ext uri="{FF2B5EF4-FFF2-40B4-BE49-F238E27FC236}">
                <a16:creationId xmlns:a16="http://schemas.microsoft.com/office/drawing/2014/main" id="{B88FB5A1-CF00-6549-8A63-F8DA0F4A3C43}"/>
              </a:ext>
            </a:extLst>
          </p:cNvPr>
          <p:cNvGrpSpPr/>
          <p:nvPr/>
        </p:nvGrpSpPr>
        <p:grpSpPr>
          <a:xfrm>
            <a:off x="5304787" y="2905139"/>
            <a:ext cx="2065376" cy="2065653"/>
            <a:chOff x="3847918" y="2361884"/>
            <a:chExt cx="1652588" cy="1652587"/>
          </a:xfrm>
          <a:solidFill>
            <a:schemeClr val="bg1">
              <a:lumMod val="95000"/>
            </a:schemeClr>
          </a:solidFill>
        </p:grpSpPr>
        <p:sp>
          <p:nvSpPr>
            <p:cNvPr id="73" name="Freeform 8">
              <a:extLst>
                <a:ext uri="{FF2B5EF4-FFF2-40B4-BE49-F238E27FC236}">
                  <a16:creationId xmlns:a16="http://schemas.microsoft.com/office/drawing/2014/main" id="{49B92DD6-3A35-474A-8C02-2039D7ED2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7918" y="2361884"/>
              <a:ext cx="1652588" cy="1652587"/>
            </a:xfrm>
            <a:custGeom>
              <a:avLst/>
              <a:gdLst>
                <a:gd name="T0" fmla="*/ 0 w 612"/>
                <a:gd name="T1" fmla="*/ 480 h 612"/>
                <a:gd name="T2" fmla="*/ 76 w 612"/>
                <a:gd name="T3" fmla="*/ 404 h 612"/>
                <a:gd name="T4" fmla="*/ 404 w 612"/>
                <a:gd name="T5" fmla="*/ 404 h 612"/>
                <a:gd name="T6" fmla="*/ 404 w 612"/>
                <a:gd name="T7" fmla="*/ 76 h 612"/>
                <a:gd name="T8" fmla="*/ 480 w 612"/>
                <a:gd name="T9" fmla="*/ 0 h 612"/>
                <a:gd name="T10" fmla="*/ 480 w 612"/>
                <a:gd name="T11" fmla="*/ 480 h 612"/>
                <a:gd name="T12" fmla="*/ 0 w 612"/>
                <a:gd name="T13" fmla="*/ 48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2" h="612">
                  <a:moveTo>
                    <a:pt x="0" y="480"/>
                  </a:moveTo>
                  <a:cubicBezTo>
                    <a:pt x="76" y="404"/>
                    <a:pt x="76" y="404"/>
                    <a:pt x="76" y="404"/>
                  </a:cubicBezTo>
                  <a:cubicBezTo>
                    <a:pt x="166" y="495"/>
                    <a:pt x="314" y="495"/>
                    <a:pt x="404" y="404"/>
                  </a:cubicBezTo>
                  <a:cubicBezTo>
                    <a:pt x="495" y="314"/>
                    <a:pt x="495" y="166"/>
                    <a:pt x="404" y="76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12" y="132"/>
                    <a:pt x="612" y="348"/>
                    <a:pt x="480" y="480"/>
                  </a:cubicBezTo>
                  <a:cubicBezTo>
                    <a:pt x="348" y="612"/>
                    <a:pt x="133" y="612"/>
                    <a:pt x="0" y="4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solidFill>
                  <a:srgbClr val="261F1C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74" name="TextBox 147">
              <a:extLst>
                <a:ext uri="{FF2B5EF4-FFF2-40B4-BE49-F238E27FC236}">
                  <a16:creationId xmlns:a16="http://schemas.microsoft.com/office/drawing/2014/main" id="{9F7A1CE9-25D7-9A44-B20F-9FF9C53674AC}"/>
                </a:ext>
              </a:extLst>
            </p:cNvPr>
            <p:cNvSpPr txBox="1"/>
            <p:nvPr/>
          </p:nvSpPr>
          <p:spPr>
            <a:xfrm>
              <a:off x="5056570" y="2613663"/>
              <a:ext cx="147810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399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85" name="组合 92">
            <a:extLst>
              <a:ext uri="{FF2B5EF4-FFF2-40B4-BE49-F238E27FC236}">
                <a16:creationId xmlns:a16="http://schemas.microsoft.com/office/drawing/2014/main" id="{D7F05762-BABC-8147-95DF-5E473A3E8467}"/>
              </a:ext>
            </a:extLst>
          </p:cNvPr>
          <p:cNvGrpSpPr/>
          <p:nvPr/>
        </p:nvGrpSpPr>
        <p:grpSpPr>
          <a:xfrm>
            <a:off x="1203649" y="1576874"/>
            <a:ext cx="3083871" cy="1577282"/>
            <a:chOff x="6445250" y="1656194"/>
            <a:chExt cx="2126366" cy="1171103"/>
          </a:xfrm>
        </p:grpSpPr>
        <p:sp>
          <p:nvSpPr>
            <p:cNvPr id="86" name="TextBox 126">
              <a:extLst>
                <a:ext uri="{FF2B5EF4-FFF2-40B4-BE49-F238E27FC236}">
                  <a16:creationId xmlns:a16="http://schemas.microsoft.com/office/drawing/2014/main" id="{1320BDF5-FDCB-C94F-B0FA-00D839A4AFEF}"/>
                </a:ext>
              </a:extLst>
            </p:cNvPr>
            <p:cNvSpPr txBox="1"/>
            <p:nvPr/>
          </p:nvSpPr>
          <p:spPr>
            <a:xfrm>
              <a:off x="6499971" y="2061761"/>
              <a:ext cx="2071645" cy="765536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just"/>
              <a:r>
                <a:rPr lang="ru-RU" altLang="zh-CN" sz="16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Как первокурсники, так и старшие курсы, которые хотят узнать больше о студенческой жизни и активностях</a:t>
              </a: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87" name="矩形 94">
              <a:extLst>
                <a:ext uri="{FF2B5EF4-FFF2-40B4-BE49-F238E27FC236}">
                  <a16:creationId xmlns:a16="http://schemas.microsoft.com/office/drawing/2014/main" id="{0ABD8C5D-8695-2845-A8B5-C68EFC48A349}"/>
                </a:ext>
              </a:extLst>
            </p:cNvPr>
            <p:cNvSpPr/>
            <p:nvPr/>
          </p:nvSpPr>
          <p:spPr>
            <a:xfrm>
              <a:off x="6992103" y="1656194"/>
              <a:ext cx="1375747" cy="266460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just"/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Студенты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8" name="直接连接符 95">
              <a:extLst>
                <a:ext uri="{FF2B5EF4-FFF2-40B4-BE49-F238E27FC236}">
                  <a16:creationId xmlns:a16="http://schemas.microsoft.com/office/drawing/2014/main" id="{8C24A585-AF00-254C-9690-E877D382C66C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组合 104">
            <a:extLst>
              <a:ext uri="{FF2B5EF4-FFF2-40B4-BE49-F238E27FC236}">
                <a16:creationId xmlns:a16="http://schemas.microsoft.com/office/drawing/2014/main" id="{BAA05454-422D-1946-B956-82B4AAAA1E18}"/>
              </a:ext>
            </a:extLst>
          </p:cNvPr>
          <p:cNvGrpSpPr/>
          <p:nvPr/>
        </p:nvGrpSpPr>
        <p:grpSpPr>
          <a:xfrm>
            <a:off x="1283012" y="4201604"/>
            <a:ext cx="2936110" cy="1302571"/>
            <a:chOff x="6422835" y="1647978"/>
            <a:chExt cx="2071645" cy="979411"/>
          </a:xfrm>
        </p:grpSpPr>
        <p:sp>
          <p:nvSpPr>
            <p:cNvPr id="98" name="TextBox 122">
              <a:extLst>
                <a:ext uri="{FF2B5EF4-FFF2-40B4-BE49-F238E27FC236}">
                  <a16:creationId xmlns:a16="http://schemas.microsoft.com/office/drawing/2014/main" id="{3CB437E4-0285-8C45-8F44-D98E98D28B82}"/>
                </a:ext>
              </a:extLst>
            </p:cNvPr>
            <p:cNvSpPr txBox="1"/>
            <p:nvPr/>
          </p:nvSpPr>
          <p:spPr>
            <a:xfrm>
              <a:off x="6422835" y="2037270"/>
              <a:ext cx="2071645" cy="590119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just"/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Те, кто заинтересованы в поступлении и хотят больше узнать о ВУЗе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矩形 106">
              <a:extLst>
                <a:ext uri="{FF2B5EF4-FFF2-40B4-BE49-F238E27FC236}">
                  <a16:creationId xmlns:a16="http://schemas.microsoft.com/office/drawing/2014/main" id="{73286A0A-1C5E-C24D-8A51-4FA3A9790BDD}"/>
                </a:ext>
              </a:extLst>
            </p:cNvPr>
            <p:cNvSpPr/>
            <p:nvPr/>
          </p:nvSpPr>
          <p:spPr>
            <a:xfrm>
              <a:off x="6708383" y="1647978"/>
              <a:ext cx="1331848" cy="26984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r"/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Абитуриенты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0" name="直接连接符 107">
              <a:extLst>
                <a:ext uri="{FF2B5EF4-FFF2-40B4-BE49-F238E27FC236}">
                  <a16:creationId xmlns:a16="http://schemas.microsoft.com/office/drawing/2014/main" id="{05EFA2BB-FEEE-2444-91F2-A765D2D77C70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组合 109">
            <a:extLst>
              <a:ext uri="{FF2B5EF4-FFF2-40B4-BE49-F238E27FC236}">
                <a16:creationId xmlns:a16="http://schemas.microsoft.com/office/drawing/2014/main" id="{04463E4C-6947-1443-BFB5-3B4753B4CF37}"/>
              </a:ext>
            </a:extLst>
          </p:cNvPr>
          <p:cNvGrpSpPr/>
          <p:nvPr/>
        </p:nvGrpSpPr>
        <p:grpSpPr>
          <a:xfrm>
            <a:off x="8155234" y="2801519"/>
            <a:ext cx="2747881" cy="1289898"/>
            <a:chOff x="6414313" y="1615602"/>
            <a:chExt cx="2269069" cy="1032100"/>
          </a:xfrm>
        </p:grpSpPr>
        <p:sp>
          <p:nvSpPr>
            <p:cNvPr id="103" name="TextBox 106">
              <a:extLst>
                <a:ext uri="{FF2B5EF4-FFF2-40B4-BE49-F238E27FC236}">
                  <a16:creationId xmlns:a16="http://schemas.microsoft.com/office/drawing/2014/main" id="{4EA90AB1-23B6-8F4E-80EB-169A42B6BCED}"/>
                </a:ext>
              </a:extLst>
            </p:cNvPr>
            <p:cNvSpPr txBox="1"/>
            <p:nvPr/>
          </p:nvSpPr>
          <p:spPr>
            <a:xfrm>
              <a:off x="6414313" y="2019728"/>
              <a:ext cx="2269069" cy="627974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just"/>
              <a:r>
                <a:rPr lang="ru-RU" altLang="zh-CN" sz="16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Другие университеты, заинтересованные в нашем продукте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104" name="矩形 111">
              <a:extLst>
                <a:ext uri="{FF2B5EF4-FFF2-40B4-BE49-F238E27FC236}">
                  <a16:creationId xmlns:a16="http://schemas.microsoft.com/office/drawing/2014/main" id="{B60F756F-3602-E44C-9F31-9BCF8AA9DE26}"/>
                </a:ext>
              </a:extLst>
            </p:cNvPr>
            <p:cNvSpPr/>
            <p:nvPr/>
          </p:nvSpPr>
          <p:spPr>
            <a:xfrm>
              <a:off x="6777754" y="1615602"/>
              <a:ext cx="1679259" cy="28715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r>
                <a:rPr lang="ru-RU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Университеты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5" name="直接连接符 112">
              <a:extLst>
                <a:ext uri="{FF2B5EF4-FFF2-40B4-BE49-F238E27FC236}">
                  <a16:creationId xmlns:a16="http://schemas.microsoft.com/office/drawing/2014/main" id="{FB515C4B-AA06-DE4D-8233-FE1DBE98CEF7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15">
            <a:extLst>
              <a:ext uri="{FF2B5EF4-FFF2-40B4-BE49-F238E27FC236}">
                <a16:creationId xmlns:a16="http://schemas.microsoft.com/office/drawing/2014/main" id="{CC79B697-81FF-A3C4-B7A2-A93477FBD7FE}"/>
              </a:ext>
            </a:extLst>
          </p:cNvPr>
          <p:cNvSpPr/>
          <p:nvPr/>
        </p:nvSpPr>
        <p:spPr>
          <a:xfrm>
            <a:off x="5777450" y="3371688"/>
            <a:ext cx="743896" cy="752847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71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80"/>
              </a:highlight>
              <a:uLnTx/>
              <a:uFillTx/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284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en-UA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34253427-EFD1-6E43-AFAF-052371FB986E}"/>
              </a:ext>
            </a:extLst>
          </p:cNvPr>
          <p:cNvSpPr>
            <a:spLocks/>
          </p:cNvSpPr>
          <p:nvPr/>
        </p:nvSpPr>
        <p:spPr bwMode="auto">
          <a:xfrm>
            <a:off x="5481340" y="1722340"/>
            <a:ext cx="1199467" cy="1042233"/>
          </a:xfrm>
          <a:custGeom>
            <a:avLst/>
            <a:gdLst>
              <a:gd name="T0" fmla="*/ 0 w 267"/>
              <a:gd name="T1" fmla="*/ 232 h 232"/>
              <a:gd name="T2" fmla="*/ 135 w 267"/>
              <a:gd name="T3" fmla="*/ 0 h 232"/>
              <a:gd name="T4" fmla="*/ 267 w 267"/>
              <a:gd name="T5" fmla="*/ 232 h 232"/>
              <a:gd name="T6" fmla="*/ 0 w 267"/>
              <a:gd name="T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32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F8B45CE9-9445-1140-997E-16D8262D8437}"/>
              </a:ext>
            </a:extLst>
          </p:cNvPr>
          <p:cNvSpPr>
            <a:spLocks/>
          </p:cNvSpPr>
          <p:nvPr/>
        </p:nvSpPr>
        <p:spPr bwMode="auto">
          <a:xfrm>
            <a:off x="5048963" y="2974339"/>
            <a:ext cx="2026066" cy="489671"/>
          </a:xfrm>
          <a:custGeom>
            <a:avLst/>
            <a:gdLst>
              <a:gd name="T0" fmla="*/ 0 w 451"/>
              <a:gd name="T1" fmla="*/ 109 h 109"/>
              <a:gd name="T2" fmla="*/ 64 w 451"/>
              <a:gd name="T3" fmla="*/ 0 h 109"/>
              <a:gd name="T4" fmla="*/ 387 w 451"/>
              <a:gd name="T5" fmla="*/ 0 h 109"/>
              <a:gd name="T6" fmla="*/ 451 w 451"/>
              <a:gd name="T7" fmla="*/ 109 h 109"/>
              <a:gd name="T8" fmla="*/ 0 w 451"/>
              <a:gd name="T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109">
                <a:moveTo>
                  <a:pt x="0" y="109"/>
                </a:moveTo>
                <a:lnTo>
                  <a:pt x="64" y="0"/>
                </a:lnTo>
                <a:lnTo>
                  <a:pt x="387" y="0"/>
                </a:lnTo>
                <a:lnTo>
                  <a:pt x="451" y="109"/>
                </a:lnTo>
                <a:lnTo>
                  <a:pt x="0" y="109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5" name="Freeform 8">
            <a:extLst>
              <a:ext uri="{FF2B5EF4-FFF2-40B4-BE49-F238E27FC236}">
                <a16:creationId xmlns:a16="http://schemas.microsoft.com/office/drawing/2014/main" id="{0F9AA6C4-8DF3-3A40-AF39-6C9D57957940}"/>
              </a:ext>
            </a:extLst>
          </p:cNvPr>
          <p:cNvSpPr>
            <a:spLocks/>
          </p:cNvSpPr>
          <p:nvPr/>
        </p:nvSpPr>
        <p:spPr bwMode="auto">
          <a:xfrm>
            <a:off x="4663726" y="3698988"/>
            <a:ext cx="2843679" cy="485178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779E0FA4-476E-4748-828E-888EEF69081C}"/>
              </a:ext>
            </a:extLst>
          </p:cNvPr>
          <p:cNvSpPr>
            <a:spLocks/>
          </p:cNvSpPr>
          <p:nvPr/>
        </p:nvSpPr>
        <p:spPr bwMode="auto">
          <a:xfrm>
            <a:off x="4039283" y="4408785"/>
            <a:ext cx="4097053" cy="637919"/>
          </a:xfrm>
          <a:custGeom>
            <a:avLst/>
            <a:gdLst>
              <a:gd name="T0" fmla="*/ 0 w 912"/>
              <a:gd name="T1" fmla="*/ 192 h 192"/>
              <a:gd name="T2" fmla="*/ 111 w 912"/>
              <a:gd name="T3" fmla="*/ 0 h 192"/>
              <a:gd name="T4" fmla="*/ 801 w 912"/>
              <a:gd name="T5" fmla="*/ 0 h 192"/>
              <a:gd name="T6" fmla="*/ 912 w 912"/>
              <a:gd name="T7" fmla="*/ 192 h 192"/>
              <a:gd name="T8" fmla="*/ 0 w 912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2" h="192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000" dirty="0">
              <a:solidFill>
                <a:schemeClr val="bg1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7" name="Freeform 10">
            <a:extLst>
              <a:ext uri="{FF2B5EF4-FFF2-40B4-BE49-F238E27FC236}">
                <a16:creationId xmlns:a16="http://schemas.microsoft.com/office/drawing/2014/main" id="{887C9421-1E38-E449-833B-544C7EC7AE5D}"/>
              </a:ext>
            </a:extLst>
          </p:cNvPr>
          <p:cNvSpPr>
            <a:spLocks/>
          </p:cNvSpPr>
          <p:nvPr/>
        </p:nvSpPr>
        <p:spPr bwMode="auto">
          <a:xfrm>
            <a:off x="5481339" y="2764572"/>
            <a:ext cx="1325254" cy="220128"/>
          </a:xfrm>
          <a:custGeom>
            <a:avLst/>
            <a:gdLst>
              <a:gd name="T0" fmla="*/ 0 w 295"/>
              <a:gd name="T1" fmla="*/ 0 h 49"/>
              <a:gd name="T2" fmla="*/ 206 w 295"/>
              <a:gd name="T3" fmla="*/ 0 h 49"/>
              <a:gd name="T4" fmla="*/ 295 w 295"/>
              <a:gd name="T5" fmla="*/ 49 h 49"/>
              <a:gd name="T6" fmla="*/ 90 w 295"/>
              <a:gd name="T7" fmla="*/ 49 h 49"/>
              <a:gd name="T8" fmla="*/ 0 w 295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49">
                <a:moveTo>
                  <a:pt x="0" y="0"/>
                </a:moveTo>
                <a:lnTo>
                  <a:pt x="206" y="0"/>
                </a:lnTo>
                <a:lnTo>
                  <a:pt x="295" y="49"/>
                </a:lnTo>
                <a:lnTo>
                  <a:pt x="90" y="4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id="{4CE898C7-D520-A14C-9E71-37495CA9297B}"/>
              </a:ext>
            </a:extLst>
          </p:cNvPr>
          <p:cNvSpPr>
            <a:spLocks/>
          </p:cNvSpPr>
          <p:nvPr/>
        </p:nvSpPr>
        <p:spPr bwMode="auto">
          <a:xfrm>
            <a:off x="5068039" y="3474370"/>
            <a:ext cx="2156344" cy="224619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9" name="Freeform 12">
            <a:extLst>
              <a:ext uri="{FF2B5EF4-FFF2-40B4-BE49-F238E27FC236}">
                <a16:creationId xmlns:a16="http://schemas.microsoft.com/office/drawing/2014/main" id="{3F59445E-C967-5147-82EA-D8A1BC3C5D23}"/>
              </a:ext>
            </a:extLst>
          </p:cNvPr>
          <p:cNvSpPr>
            <a:spLocks/>
          </p:cNvSpPr>
          <p:nvPr/>
        </p:nvSpPr>
        <p:spPr bwMode="auto">
          <a:xfrm>
            <a:off x="4663726" y="4184167"/>
            <a:ext cx="2973957" cy="224619"/>
          </a:xfrm>
          <a:custGeom>
            <a:avLst/>
            <a:gdLst>
              <a:gd name="T0" fmla="*/ 0 w 662"/>
              <a:gd name="T1" fmla="*/ 0 h 50"/>
              <a:gd name="T2" fmla="*/ 461 w 662"/>
              <a:gd name="T3" fmla="*/ 0 h 50"/>
              <a:gd name="T4" fmla="*/ 662 w 662"/>
              <a:gd name="T5" fmla="*/ 50 h 50"/>
              <a:gd name="T6" fmla="*/ 201 w 662"/>
              <a:gd name="T7" fmla="*/ 50 h 50"/>
              <a:gd name="T8" fmla="*/ 0 w 6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2" h="5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0" name="Oval 13">
            <a:extLst>
              <a:ext uri="{FF2B5EF4-FFF2-40B4-BE49-F238E27FC236}">
                <a16:creationId xmlns:a16="http://schemas.microsoft.com/office/drawing/2014/main" id="{D63688FA-5873-B447-8D1F-5CDF3B19D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943" y="2242615"/>
            <a:ext cx="489671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1" name="Oval 14">
            <a:extLst>
              <a:ext uri="{FF2B5EF4-FFF2-40B4-BE49-F238E27FC236}">
                <a16:creationId xmlns:a16="http://schemas.microsoft.com/office/drawing/2014/main" id="{1565EF96-D39F-F240-AFF8-91F806F77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943" y="3504977"/>
            <a:ext cx="489671" cy="480687"/>
          </a:xfrm>
          <a:prstGeom prst="ellipse">
            <a:avLst/>
          </a:pr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2" name="Oval 15">
            <a:extLst>
              <a:ext uri="{FF2B5EF4-FFF2-40B4-BE49-F238E27FC236}">
                <a16:creationId xmlns:a16="http://schemas.microsoft.com/office/drawing/2014/main" id="{A1891355-814D-E149-AF08-64582717A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943" y="4758350"/>
            <a:ext cx="489671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3" name="Oval 16">
            <a:extLst>
              <a:ext uri="{FF2B5EF4-FFF2-40B4-BE49-F238E27FC236}">
                <a16:creationId xmlns:a16="http://schemas.microsoft.com/office/drawing/2014/main" id="{DFEB96DF-B4E8-0541-ADD6-82025D057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373" y="2237394"/>
            <a:ext cx="485177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4" name="Oval 17">
            <a:extLst>
              <a:ext uri="{FF2B5EF4-FFF2-40B4-BE49-F238E27FC236}">
                <a16:creationId xmlns:a16="http://schemas.microsoft.com/office/drawing/2014/main" id="{BCB8FD3F-B1CF-7749-8430-D96347297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373" y="3499756"/>
            <a:ext cx="485177" cy="480687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5" name="Oval 18">
            <a:extLst>
              <a:ext uri="{FF2B5EF4-FFF2-40B4-BE49-F238E27FC236}">
                <a16:creationId xmlns:a16="http://schemas.microsoft.com/office/drawing/2014/main" id="{A4FCA197-1756-F049-99EB-53058FA0D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373" y="4753129"/>
            <a:ext cx="485177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110C89B-0E65-4C4F-9E3C-C5DAAC9BFE66}"/>
              </a:ext>
            </a:extLst>
          </p:cNvPr>
          <p:cNvSpPr txBox="1"/>
          <p:nvPr/>
        </p:nvSpPr>
        <p:spPr>
          <a:xfrm>
            <a:off x="1244333" y="2239843"/>
            <a:ext cx="2952328" cy="4149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Ямалетдинов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 Эмиль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039E851-9979-EF49-8E3E-DFC06DC4E898}"/>
              </a:ext>
            </a:extLst>
          </p:cNvPr>
          <p:cNvSpPr txBox="1"/>
          <p:nvPr/>
        </p:nvSpPr>
        <p:spPr>
          <a:xfrm>
            <a:off x="1282436" y="3493221"/>
            <a:ext cx="2664296" cy="4149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Плотников Михаил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E518837-7C7D-1242-B6B4-2B2E5E7ADBCF}"/>
              </a:ext>
            </a:extLst>
          </p:cNvPr>
          <p:cNvSpPr txBox="1"/>
          <p:nvPr/>
        </p:nvSpPr>
        <p:spPr>
          <a:xfrm>
            <a:off x="1282436" y="4656936"/>
            <a:ext cx="2415572" cy="4149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Шахмуратов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 Тагир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B2A9912-1858-9D42-BE00-FEECE9D87FDF}"/>
              </a:ext>
            </a:extLst>
          </p:cNvPr>
          <p:cNvSpPr txBox="1"/>
          <p:nvPr/>
        </p:nvSpPr>
        <p:spPr>
          <a:xfrm>
            <a:off x="7637683" y="2234622"/>
            <a:ext cx="3094952" cy="4149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Ишмухаметова Язгуль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7249123-3DB8-FA4A-9A0E-391329E8BA7B}"/>
              </a:ext>
            </a:extLst>
          </p:cNvPr>
          <p:cNvSpPr txBox="1"/>
          <p:nvPr/>
        </p:nvSpPr>
        <p:spPr>
          <a:xfrm>
            <a:off x="7925714" y="3488000"/>
            <a:ext cx="2793005" cy="4149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ru-RU" altLang="zh-CN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Ярмухаметов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 </a:t>
            </a:r>
            <a:r>
              <a:rPr lang="ru-RU" altLang="zh-CN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Айгиз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5C06A6-FEED-7346-96B7-D9C0C813B717}"/>
              </a:ext>
            </a:extLst>
          </p:cNvPr>
          <p:cNvSpPr txBox="1"/>
          <p:nvPr/>
        </p:nvSpPr>
        <p:spPr>
          <a:xfrm>
            <a:off x="8285755" y="4651715"/>
            <a:ext cx="2415572" cy="4149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ru-RU" altLang="zh-CN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Курьязова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 Алена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3710874-FFE3-ED5B-A0BB-FFB392FC581B}"/>
              </a:ext>
            </a:extLst>
          </p:cNvPr>
          <p:cNvSpPr>
            <a:spLocks/>
          </p:cNvSpPr>
          <p:nvPr/>
        </p:nvSpPr>
        <p:spPr bwMode="auto">
          <a:xfrm>
            <a:off x="3394276" y="5264579"/>
            <a:ext cx="5215812" cy="665959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1B009952-9C3F-56BB-6B95-4D733631D992}"/>
              </a:ext>
            </a:extLst>
          </p:cNvPr>
          <p:cNvSpPr>
            <a:spLocks/>
          </p:cNvSpPr>
          <p:nvPr/>
        </p:nvSpPr>
        <p:spPr bwMode="auto">
          <a:xfrm>
            <a:off x="4001791" y="5039962"/>
            <a:ext cx="4134546" cy="224617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7931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8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52" grpId="0"/>
          <p:bldP spid="53" grpId="0"/>
          <p:bldP spid="54" grpId="0"/>
          <p:bldP spid="55" grpId="0"/>
          <p:bldP spid="56" grpId="0"/>
          <p:bldP spid="57" grpId="0"/>
          <p:bldP spid="3" grpId="0" animBg="1"/>
          <p:bldP spid="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8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52" grpId="0"/>
          <p:bldP spid="53" grpId="0"/>
          <p:bldP spid="54" grpId="0"/>
          <p:bldP spid="55" grpId="0"/>
          <p:bldP spid="56" grpId="0"/>
          <p:bldP spid="57" grpId="0"/>
          <p:bldP spid="3" grpId="0" animBg="1"/>
          <p:bldP spid="4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A8F9-4B70-7344-BB17-971292C49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584" y="1786999"/>
            <a:ext cx="5962402" cy="1033958"/>
          </a:xfrm>
        </p:spPr>
        <p:txBody>
          <a:bodyPr>
            <a:normAutofit/>
          </a:bodyPr>
          <a:lstStyle/>
          <a:p>
            <a:r>
              <a:rPr lang="ru-RU" sz="4400" b="1" dirty="0"/>
              <a:t>Контакты:</a:t>
            </a:r>
            <a:endParaRPr lang="en-UA" sz="440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530EDB-9A77-CCD5-9718-F75FAE12F1A9}"/>
              </a:ext>
            </a:extLst>
          </p:cNvPr>
          <p:cNvSpPr txBox="1">
            <a:spLocks/>
          </p:cNvSpPr>
          <p:nvPr/>
        </p:nvSpPr>
        <p:spPr>
          <a:xfrm>
            <a:off x="597584" y="3103984"/>
            <a:ext cx="5962402" cy="9455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CB981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800" b="1" dirty="0"/>
              <a:t>Почт</a:t>
            </a:r>
            <a:r>
              <a:rPr lang="en-US" sz="2800" b="1" dirty="0"/>
              <a:t>a:</a:t>
            </a:r>
            <a:r>
              <a:rPr lang="ru-RU" sz="2800" b="1" dirty="0"/>
              <a:t> 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bpi.2020.01@gmail.com</a:t>
            </a:r>
            <a:endParaRPr lang="en-UA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F034C3E-52AF-63C5-301D-4D4C70B052C6}"/>
              </a:ext>
            </a:extLst>
          </p:cNvPr>
          <p:cNvSpPr txBox="1">
            <a:spLocks/>
          </p:cNvSpPr>
          <p:nvPr/>
        </p:nvSpPr>
        <p:spPr>
          <a:xfrm>
            <a:off x="597584" y="4341845"/>
            <a:ext cx="5962402" cy="10339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CB981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800" b="1" dirty="0"/>
              <a:t>Телефон</a:t>
            </a:r>
            <a:r>
              <a:rPr lang="en-US" sz="2800" b="1" dirty="0"/>
              <a:t>: 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89871430203</a:t>
            </a:r>
            <a:endParaRPr lang="en-UA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21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9B810"/>
      </a:accent1>
      <a:accent2>
        <a:srgbClr val="6C7074"/>
      </a:accent2>
      <a:accent3>
        <a:srgbClr val="BBA894"/>
      </a:accent3>
      <a:accent4>
        <a:srgbClr val="FFC000"/>
      </a:accent4>
      <a:accent5>
        <a:srgbClr val="8B6539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260</Words>
  <Application>Microsoft Office PowerPoint</Application>
  <PresentationFormat>Широкоэкранный</PresentationFormat>
  <Paragraphs>42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微软雅黑</vt:lpstr>
      <vt:lpstr>华文新魏</vt:lpstr>
      <vt:lpstr>Arial</vt:lpstr>
      <vt:lpstr>Calibri</vt:lpstr>
      <vt:lpstr>Calibri Light</vt:lpstr>
      <vt:lpstr>inpin heiti</vt:lpstr>
      <vt:lpstr>Office Theme</vt:lpstr>
      <vt:lpstr>Чат-бот новостей УГНТУ</vt:lpstr>
      <vt:lpstr>Актуальность</vt:lpstr>
      <vt:lpstr>Проблемы</vt:lpstr>
      <vt:lpstr>Решение</vt:lpstr>
      <vt:lpstr>Рынок</vt:lpstr>
      <vt:lpstr>Команда</vt:lpstr>
      <vt:lpstr>Контакты: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Язгуль Ишмухаметова</cp:lastModifiedBy>
  <cp:revision>2</cp:revision>
  <dcterms:created xsi:type="dcterms:W3CDTF">2023-02-11T11:38:42Z</dcterms:created>
  <dcterms:modified xsi:type="dcterms:W3CDTF">2023-09-20T12:09:57Z</dcterms:modified>
</cp:coreProperties>
</file>