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  <p:sldMasterId id="2147483672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72" r:id="rId17"/>
    <p:sldId id="270" r:id="rId18"/>
    <p:sldId id="268" r:id="rId19"/>
    <p:sldId id="269" r:id="rId20"/>
    <p:sldId id="273" r:id="rId21"/>
    <p:sldId id="274" r:id="rId22"/>
    <p:sldId id="275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Helvetica Neue" panose="020B0604020202020204" charset="0"/>
      <p:regular r:id="rId33"/>
      <p:bold r:id="rId34"/>
      <p:italic r:id="rId35"/>
      <p:boldItalic r:id="rId36"/>
    </p:embeddedFont>
    <p:embeddedFont>
      <p:font typeface="Raleway" panose="020B0604020202020204" charset="-52"/>
      <p:regular r:id="rId37"/>
      <p:bold r:id="rId38"/>
      <p:italic r:id="rId39"/>
      <p:boldItalic r:id="rId40"/>
    </p:embeddedFont>
    <p:embeddedFont>
      <p:font typeface="Raleway SemiBold" panose="020B0604020202020204" charset="-52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giYrvXn1YHP85sQw+hqUN68jok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AA9066-0501-4D14-9A4A-66EE8D54C424}">
  <a:tblStyle styleId="{7DAA9066-0501-4D14-9A4A-66EE8D54C42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7268066-F4B1-4C6B-AFC3-A151C19D677C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F2F4"/>
          </a:solidFill>
        </a:fill>
      </a:tcStyle>
    </a:wholeTbl>
    <a:band1H>
      <a:tcTxStyle/>
      <a:tcStyle>
        <a:tcBdr/>
        <a:fill>
          <a:solidFill>
            <a:srgbClr val="FDE4E9"/>
          </a:solidFill>
        </a:fill>
      </a:tcStyle>
    </a:band1H>
    <a:band2H>
      <a:tcTxStyle/>
      <a:tcStyle>
        <a:tcBdr/>
        <a:fill>
          <a:solidFill>
            <a:srgbClr val="FDE4E9"/>
          </a:solidFill>
        </a:fill>
      </a:tcStyle>
    </a:band2H>
    <a:band1V>
      <a:tcTxStyle/>
      <a:tcStyle>
        <a:tcBdr/>
        <a:fill>
          <a:solidFill>
            <a:srgbClr val="FDE4E9"/>
          </a:solidFill>
        </a:fill>
      </a:tcStyle>
    </a:band1V>
    <a:band2V>
      <a:tcTxStyle/>
      <a:tcStyle>
        <a:tcBdr/>
        <a:fill>
          <a:solidFill>
            <a:srgbClr val="FDE4E9"/>
          </a:solidFill>
        </a:fill>
      </a:tcStyle>
    </a:band2V>
    <a:lastCol>
      <a:tcTxStyle b="on" i="off"/>
      <a:tcStyle>
        <a:tcBdr/>
        <a:fill>
          <a:solidFill>
            <a:srgbClr val="FDE4E9"/>
          </a:solidFill>
        </a:fill>
      </a:tcStyle>
    </a:lastCol>
    <a:firstCol>
      <a:tcTxStyle b="on" i="off"/>
      <a:tcStyle>
        <a:tcBdr/>
        <a:fill>
          <a:solidFill>
            <a:srgbClr val="FDE4E9"/>
          </a:solidFill>
        </a:fill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EF2F4"/>
          </a:solidFill>
        </a:fill>
      </a:tcStyle>
    </a:lastRow>
    <a:seCell>
      <a:tcTxStyle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EF2F4"/>
          </a:solidFill>
        </a:fill>
      </a:tcStyle>
    </a:seCell>
    <a:swCell>
      <a:tcTxStyle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EF2F4"/>
          </a:solidFill>
        </a:fill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  <a:fill>
          <a:solidFill>
            <a:schemeClr val="accent2"/>
          </a:solidFill>
        </a:fill>
      </a:tcStyle>
    </a:neCell>
    <a:nwCell>
      <a:tcTxStyle/>
      <a:tcStyle>
        <a:tcBdr/>
        <a:fill>
          <a:solidFill>
            <a:schemeClr val="accent2"/>
          </a:solidFill>
        </a:fill>
      </a:tcStyle>
    </a:nwCell>
  </a:tblStyle>
  <a:tblStyle styleId="{09A12B4F-FFAD-4E6D-9017-8699D4AF12C9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band1H>
    <a:band2H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band2H>
    <a:band1V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band1V>
    <a:band2V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band2V>
    <a:lastCol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Row>
    <a:seCell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seCell>
    <a:swCell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swCell>
    <a:firstRow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Row>
    <a:neCell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neCell>
    <a:nwCell>
      <a:tcTxStyle b="off" i="off"/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a0c3756f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2a0c3756f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6817" y="1384156"/>
            <a:ext cx="4655700" cy="58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38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4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8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>
            <a:spLocks noGrp="1"/>
          </p:cNvSpPr>
          <p:nvPr>
            <p:ph type="ctrTitle"/>
          </p:nvPr>
        </p:nvSpPr>
        <p:spPr>
          <a:xfrm>
            <a:off x="441819" y="2012237"/>
            <a:ext cx="3813600" cy="627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43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28"/>
          <p:cNvSpPr txBox="1"/>
          <p:nvPr/>
        </p:nvSpPr>
        <p:spPr>
          <a:xfrm>
            <a:off x="545478" y="3499856"/>
            <a:ext cx="4044900" cy="34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9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627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2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29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50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2" name="Google Shape;32;p3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2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9" name="Google Shape;39;p3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5" name="Google Shape;45;p3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pic>
        <p:nvPicPr>
          <p:cNvPr id="51" name="Google Shape;51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4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4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4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4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09" name="Google Shape;109;p4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7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2" name="Google Shape;112;p47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13" name="Google Shape;113;p47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p47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8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7" name="Google Shape;117;p48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8" name="Google Shape;118;p48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6" name="Google Shape;126;p5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7" name="Google Shape;127;p5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52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3" name="Google Shape;133;p5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4" name="Google Shape;134;p5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5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40" name="Google Shape;140;p5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144" name="Google Shape;144;p5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145" name="Google Shape;145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pic>
        <p:nvPicPr>
          <p:cNvPr id="146" name="Google Shape;146;p5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>
            <a:spLocks noGrp="1"/>
          </p:cNvSpPr>
          <p:nvPr>
            <p:ph type="body" idx="1"/>
          </p:nvPr>
        </p:nvSpPr>
        <p:spPr>
          <a:xfrm>
            <a:off x="175419" y="1775488"/>
            <a:ext cx="4901804" cy="184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4800" b="1" i="1">
                <a:solidFill>
                  <a:schemeClr val="dk1"/>
                </a:solidFill>
              </a:rPr>
              <a:t>Охлаждающая одежда</a:t>
            </a:r>
            <a:endParaRPr sz="4800" b="1" i="1">
              <a:solidFill>
                <a:schemeClr val="dk1"/>
              </a:solidFill>
            </a:endParaRPr>
          </a:p>
        </p:txBody>
      </p:sp>
      <p:pic>
        <p:nvPicPr>
          <p:cNvPr id="152" name="Google Shape;152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"/>
          <p:cNvSpPr txBox="1">
            <a:spLocks noGrp="1"/>
          </p:cNvSpPr>
          <p:nvPr>
            <p:ph type="body" idx="1"/>
          </p:nvPr>
        </p:nvSpPr>
        <p:spPr>
          <a:xfrm>
            <a:off x="442229" y="1456524"/>
            <a:ext cx="4900171" cy="23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145161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86"/>
              <a:buChar char="•"/>
            </a:pPr>
            <a:r>
              <a:rPr lang="ru-RU" sz="1600" b="1">
                <a:solidFill>
                  <a:srgbClr val="EF8600"/>
                </a:solidFill>
              </a:rPr>
              <a:t> В летний сезон работники агропромышленного комплекса испытывают трудности, так как вынуждены работать под палящим солнцем, их производительность снижается. </a:t>
            </a:r>
            <a:endParaRPr/>
          </a:p>
          <a:p>
            <a:pPr marL="0" lvl="0" indent="-145161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86"/>
              <a:buChar char="•"/>
            </a:pPr>
            <a:r>
              <a:rPr lang="ru-RU" sz="1600" b="1">
                <a:solidFill>
                  <a:srgbClr val="EF8600"/>
                </a:solidFill>
              </a:rPr>
              <a:t> Однако, наша уникальная одежда из метаткани без каких-либо источников энергии и холода способна охладить тело человека, чтобы уменьшить риск теплового или солнечного удара</a:t>
            </a:r>
            <a:endParaRPr sz="1600" b="1">
              <a:solidFill>
                <a:srgbClr val="EF8600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74" name="Google Shape;174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75" name="Google Shape;175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0" name="Google Shape;18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3481" y="352801"/>
            <a:ext cx="891945" cy="220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0800" y="3051834"/>
            <a:ext cx="2500888" cy="1875666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3476" y="1556521"/>
            <a:ext cx="5074675" cy="338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"/>
          <p:cNvSpPr txBox="1">
            <a:spLocks noGrp="1"/>
          </p:cNvSpPr>
          <p:nvPr>
            <p:ph type="title"/>
          </p:nvPr>
        </p:nvSpPr>
        <p:spPr>
          <a:xfrm>
            <a:off x="1245771" y="63641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0" name="Google Shape;190;p3"/>
          <p:cNvSpPr txBox="1">
            <a:spLocks noGrp="1"/>
          </p:cNvSpPr>
          <p:nvPr>
            <p:ph type="body" idx="1"/>
          </p:nvPr>
        </p:nvSpPr>
        <p:spPr>
          <a:xfrm>
            <a:off x="693982" y="1270108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800" b="1">
                <a:solidFill>
                  <a:srgbClr val="47007F"/>
                </a:solidFill>
              </a:rPr>
              <a:t>Работники агропромышленного комплекса, производящие работы в летний  сезон, под открытым небом</a:t>
            </a:r>
            <a:endParaRPr sz="1800" b="1">
              <a:solidFill>
                <a:srgbClr val="47007F"/>
              </a:solidFill>
            </a:endParaRPr>
          </a:p>
        </p:txBody>
      </p:sp>
      <p:sp>
        <p:nvSpPr>
          <p:cNvPr id="191" name="Google Shape;19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8" name="Google Shape;19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801" y="1667688"/>
            <a:ext cx="3545591" cy="3545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849" y="780609"/>
            <a:ext cx="3483255" cy="348325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"/>
          <p:cNvSpPr txBox="1">
            <a:spLocks noGrp="1"/>
          </p:cNvSpPr>
          <p:nvPr>
            <p:ph type="title"/>
          </p:nvPr>
        </p:nvSpPr>
        <p:spPr>
          <a:xfrm>
            <a:off x="1181632" y="437215"/>
            <a:ext cx="2591182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443195" y="40079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996" y="45694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"/>
          <p:cNvSpPr txBox="1"/>
          <p:nvPr/>
        </p:nvSpPr>
        <p:spPr>
          <a:xfrm>
            <a:off x="198319" y="4490625"/>
            <a:ext cx="8394896" cy="79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97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Существующие варианты охлаждения, в отличии от нашего продукта, помогают лишь временно охладить человека, работающего под открытым солнцем или в перегретом помещении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 txBox="1"/>
          <p:nvPr/>
        </p:nvSpPr>
        <p:spPr>
          <a:xfrm>
            <a:off x="4366430" y="361657"/>
            <a:ext cx="4486104" cy="11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97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Перегрев работников на рабочем месте, вероятность получить вред для здоровья</a:t>
            </a:r>
            <a:endParaRPr/>
          </a:p>
        </p:txBody>
      </p:sp>
      <p:sp>
        <p:nvSpPr>
          <p:cNvPr id="216" name="Google Shape;216;p4"/>
          <p:cNvSpPr/>
          <p:nvPr/>
        </p:nvSpPr>
        <p:spPr>
          <a:xfrm>
            <a:off x="5106087" y="1665421"/>
            <a:ext cx="3006789" cy="2428066"/>
          </a:xfrm>
          <a:prstGeom prst="wedgeEllipseCallout">
            <a:avLst>
              <a:gd name="adj1" fmla="val -14091"/>
              <a:gd name="adj2" fmla="val -57079"/>
            </a:avLst>
          </a:prstGeom>
          <a:gradFill>
            <a:gsLst>
              <a:gs pos="0">
                <a:srgbClr val="FFFF7D"/>
              </a:gs>
              <a:gs pos="35000">
                <a:srgbClr val="FFFFA3"/>
              </a:gs>
              <a:gs pos="100000">
                <a:srgbClr val="FFFFD8"/>
              </a:gs>
            </a:gsLst>
            <a:lin ang="16200000" scaled="0"/>
          </a:gradFill>
          <a:ln w="9525" cap="flat" cmpd="sng">
            <a:solidFill>
              <a:srgbClr val="EBFD3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3970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При </a:t>
            </a:r>
            <a:r>
              <a:rPr lang="ru-RU" sz="1400" b="1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долговременном пребывании на солнце </a:t>
            </a:r>
            <a:r>
              <a:rPr lang="ru-RU" sz="14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температура тела человека повышается в пределах от </a:t>
            </a:r>
            <a:r>
              <a:rPr lang="ru-RU" sz="1400" b="1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38 до 41 </a:t>
            </a:r>
            <a:r>
              <a:rPr lang="ru-RU" sz="14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градуса</a:t>
            </a:r>
            <a:endParaRPr/>
          </a:p>
        </p:txBody>
      </p:sp>
      <p:sp>
        <p:nvSpPr>
          <p:cNvPr id="217" name="Google Shape;217;p4"/>
          <p:cNvSpPr/>
          <p:nvPr/>
        </p:nvSpPr>
        <p:spPr>
          <a:xfrm>
            <a:off x="3748289" y="525736"/>
            <a:ext cx="529203" cy="39624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300FF"/>
              </a:gs>
              <a:gs pos="100000">
                <a:srgbClr val="B063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"/>
          <p:cNvSpPr/>
          <p:nvPr/>
        </p:nvSpPr>
        <p:spPr>
          <a:xfrm>
            <a:off x="3382177" y="212962"/>
            <a:ext cx="5494241" cy="2259808"/>
          </a:xfrm>
          <a:prstGeom prst="wedgeEllipseCallout">
            <a:avLst>
              <a:gd name="adj1" fmla="val -31051"/>
              <a:gd name="adj2" fmla="val 55759"/>
            </a:avLst>
          </a:prstGeom>
          <a:gradFill>
            <a:gsLst>
              <a:gs pos="0">
                <a:srgbClr val="FFBDCF"/>
              </a:gs>
              <a:gs pos="35000">
                <a:srgbClr val="FFCDD9"/>
              </a:gs>
              <a:gs pos="100000">
                <a:srgbClr val="FFE9F0"/>
              </a:gs>
            </a:gsLst>
            <a:lin ang="16200000" scaled="0"/>
          </a:gradFill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55713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1" u="none" strike="noStrike" cap="none">
                <a:solidFill>
                  <a:srgbClr val="E91002"/>
                </a:solidFill>
                <a:latin typeface="Arial"/>
                <a:ea typeface="Arial"/>
                <a:cs typeface="Arial"/>
                <a:sym typeface="Arial"/>
              </a:rPr>
              <a:t>При проведении экспериментов учеными над «умной» тканью, тепловизор показал, что метаткань холоднее хлопковой примерно на 4,8 градуса Цельсия</a:t>
            </a:r>
            <a:endParaRPr sz="1400" b="0" i="1" u="none" strike="noStrike" cap="none">
              <a:solidFill>
                <a:srgbClr val="E9100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5"/>
          <p:cNvSpPr txBox="1">
            <a:spLocks noGrp="1"/>
          </p:cNvSpPr>
          <p:nvPr>
            <p:ph type="title"/>
          </p:nvPr>
        </p:nvSpPr>
        <p:spPr>
          <a:xfrm>
            <a:off x="1279777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5"/>
          <p:cNvSpPr txBox="1"/>
          <p:nvPr/>
        </p:nvSpPr>
        <p:spPr>
          <a:xfrm>
            <a:off x="291712" y="1359125"/>
            <a:ext cx="338264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C0A30"/>
                </a:solidFill>
                <a:latin typeface="Raleway"/>
                <a:ea typeface="Raleway"/>
                <a:cs typeface="Raleway"/>
                <a:sym typeface="Raleway"/>
              </a:rPr>
              <a:t>В чем заключается действие «умной» ткани?</a:t>
            </a:r>
            <a:endParaRPr sz="1800" b="1" i="0" u="none" strike="noStrike" cap="none">
              <a:solidFill>
                <a:srgbClr val="CC0A3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5"/>
          <p:cNvSpPr/>
          <p:nvPr/>
        </p:nvSpPr>
        <p:spPr>
          <a:xfrm>
            <a:off x="198315" y="2161893"/>
            <a:ext cx="4373685" cy="24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В </a:t>
            </a:r>
            <a:r>
              <a:rPr lang="ru-RU" sz="16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её</a:t>
            </a:r>
            <a:r>
              <a:rPr lang="ru-RU" sz="1600" b="0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состав входят микро-бусины и волокна </a:t>
            </a:r>
            <a:r>
              <a:rPr lang="ru-RU" sz="1600" b="1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оксида титана и тефлона</a:t>
            </a:r>
            <a:r>
              <a:rPr lang="ru-RU" sz="1600" b="0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. А также использована </a:t>
            </a:r>
            <a:r>
              <a:rPr lang="ru-RU" sz="1600" b="1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полимолочная кислота</a:t>
            </a:r>
            <a:r>
              <a:rPr lang="ru-RU" sz="1600" b="0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. И всё это встроено в более крупные волокна.</a:t>
            </a:r>
            <a:endParaRPr sz="1600" b="0" i="0" u="none" strike="noStrike" cap="none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Эффект охлаждения достигается за счёт того, что ткань легко пропускает через себя тепло, выделяемое нашим телом. А ещё суперткань отражает солнечные лучи, что не позволяет ей нагреваться.</a:t>
            </a:r>
            <a:endParaRPr sz="1600" b="0" i="0" u="none" strike="noStrike" cap="none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4" name="Google Shape;234;p5" descr="C:\Users\koste\Downloads\метаткань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0487" y="2829526"/>
            <a:ext cx="3404197" cy="191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5" descr="C:\Users\koste\Downloads\исследование метаткань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5738" y="860729"/>
            <a:ext cx="1492523" cy="99679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5"/>
          <p:cNvSpPr/>
          <p:nvPr/>
        </p:nvSpPr>
        <p:spPr>
          <a:xfrm rot="7176557">
            <a:off x="4990742" y="1052791"/>
            <a:ext cx="410981" cy="68562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"/>
          <p:cNvSpPr txBox="1">
            <a:spLocks noGrp="1"/>
          </p:cNvSpPr>
          <p:nvPr>
            <p:ph type="title"/>
          </p:nvPr>
        </p:nvSpPr>
        <p:spPr>
          <a:xfrm>
            <a:off x="1279777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6" descr="Бейсболка Standard, красная - Уникальные принты и гаджеты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0732" y="518399"/>
            <a:ext cx="2613601" cy="348480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251" name="Google Shape;251;p6" descr="Бейсболка Standard, красная 15847.50 под нанесение логотипа по цене от 390  руб: купить в Москве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74400" y="1247160"/>
            <a:ext cx="2609950" cy="347993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252" name="Google Shape;252;p6"/>
          <p:cNvSpPr txBox="1"/>
          <p:nvPr/>
        </p:nvSpPr>
        <p:spPr>
          <a:xfrm>
            <a:off x="5025600" y="4072681"/>
            <a:ext cx="2995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7A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 1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"/>
          <p:cNvSpPr txBox="1">
            <a:spLocks noGrp="1"/>
          </p:cNvSpPr>
          <p:nvPr>
            <p:ph type="title"/>
          </p:nvPr>
        </p:nvSpPr>
        <p:spPr>
          <a:xfrm>
            <a:off x="1279777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5" name="Google Shape;26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"/>
          <p:cNvSpPr txBox="1"/>
          <p:nvPr/>
        </p:nvSpPr>
        <p:spPr>
          <a:xfrm>
            <a:off x="5004000" y="4189393"/>
            <a:ext cx="29952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7A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 2 (эскизы)</a:t>
            </a:r>
            <a:endParaRPr/>
          </a:p>
        </p:txBody>
      </p:sp>
      <p:pic>
        <p:nvPicPr>
          <p:cNvPr id="267" name="Google Shape;267;p7"/>
          <p:cNvPicPr preferRelativeResize="0"/>
          <p:nvPr/>
        </p:nvPicPr>
        <p:blipFill rotWithShape="1">
          <a:blip r:embed="rId4">
            <a:alphaModFix/>
          </a:blip>
          <a:srcRect l="28137" t="11382" r="47679" b="20976"/>
          <a:stretch/>
        </p:blipFill>
        <p:spPr>
          <a:xfrm>
            <a:off x="1416609" y="1303201"/>
            <a:ext cx="2222961" cy="3441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268" name="Google Shape;268;p7"/>
          <p:cNvPicPr preferRelativeResize="0"/>
          <p:nvPr/>
        </p:nvPicPr>
        <p:blipFill rotWithShape="1">
          <a:blip r:embed="rId5">
            <a:alphaModFix/>
          </a:blip>
          <a:srcRect l="24857" t="18667" r="44560" b="16587"/>
          <a:stretch/>
        </p:blipFill>
        <p:spPr>
          <a:xfrm>
            <a:off x="4671076" y="307294"/>
            <a:ext cx="3191324" cy="38004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8757" y="-71082"/>
            <a:ext cx="5426481" cy="521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8"/>
          <p:cNvSpPr txBox="1">
            <a:spLocks noGrp="1"/>
          </p:cNvSpPr>
          <p:nvPr>
            <p:ph type="title"/>
          </p:nvPr>
        </p:nvSpPr>
        <p:spPr>
          <a:xfrm>
            <a:off x="583949" y="203012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8"/>
          <p:cNvSpPr txBox="1"/>
          <p:nvPr/>
        </p:nvSpPr>
        <p:spPr>
          <a:xfrm>
            <a:off x="1691637" y="1210290"/>
            <a:ext cx="5760720" cy="22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Мы команда «Винер» с помощью нашего проекта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«Охлаждающая одежда» </a:t>
            </a:r>
            <a:r>
              <a:rPr lang="ru-RU" sz="18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хотим помочь специалистам АПК, проводящим работы под открытым небом в жаркую летнюю погоду, </a:t>
            </a:r>
            <a:r>
              <a:rPr lang="ru-RU" sz="1800" b="1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избежать</a:t>
            </a:r>
            <a:r>
              <a:rPr lang="ru-RU" sz="18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 риска получения </a:t>
            </a:r>
            <a:r>
              <a:rPr lang="ru-RU" sz="1800" b="1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теплового/солнечного удара</a:t>
            </a:r>
            <a:r>
              <a:rPr lang="ru-RU" sz="18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, безопасно, качественно и комфортно </a:t>
            </a:r>
            <a:r>
              <a:rPr lang="ru-RU" sz="1800" b="1" i="0" u="none" strike="noStrike" cap="none">
                <a:solidFill>
                  <a:srgbClr val="E91002"/>
                </a:solidFill>
                <a:latin typeface="Raleway"/>
                <a:ea typeface="Raleway"/>
                <a:cs typeface="Raleway"/>
                <a:sym typeface="Raleway"/>
              </a:rPr>
              <a:t>охладить себя</a:t>
            </a:r>
            <a:r>
              <a:rPr lang="ru-RU" sz="18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 за счёт нашей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уникальной одежды из охлаждающей ткани</a:t>
            </a:r>
            <a:endParaRPr/>
          </a:p>
        </p:txBody>
      </p:sp>
      <p:pic>
        <p:nvPicPr>
          <p:cNvPr id="278" name="Google Shape;27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0673" y="3946488"/>
            <a:ext cx="4673016" cy="110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7558" y="1051571"/>
            <a:ext cx="2199646" cy="2199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2138217"/>
            <a:ext cx="2225999" cy="222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8"/>
          <p:cNvSpPr/>
          <p:nvPr/>
        </p:nvSpPr>
        <p:spPr>
          <a:xfrm>
            <a:off x="0" y="4773975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8"/>
          <p:cNvSpPr txBox="1"/>
          <p:nvPr/>
        </p:nvSpPr>
        <p:spPr>
          <a:xfrm>
            <a:off x="3" y="4889296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"/>
          <p:cNvSpPr/>
          <p:nvPr/>
        </p:nvSpPr>
        <p:spPr>
          <a:xfrm rot="10800000" flipH="1">
            <a:off x="4474433" y="757084"/>
            <a:ext cx="4035062" cy="422652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rgbClr val="9FA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9"/>
          <p:cNvSpPr/>
          <p:nvPr/>
        </p:nvSpPr>
        <p:spPr>
          <a:xfrm rot="10800000" flipH="1">
            <a:off x="186692" y="757084"/>
            <a:ext cx="4035062" cy="422652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9"/>
          <p:cNvSpPr txBox="1">
            <a:spLocks noGrp="1"/>
          </p:cNvSpPr>
          <p:nvPr>
            <p:ph type="title"/>
          </p:nvPr>
        </p:nvSpPr>
        <p:spPr>
          <a:xfrm>
            <a:off x="186700" y="159900"/>
            <a:ext cx="8439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lang="ru-RU" sz="3200" b="1"/>
              <a:t>Сколько будет стоить?</a:t>
            </a:r>
            <a:endParaRPr/>
          </a:p>
        </p:txBody>
      </p:sp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l="28137" t="11382" r="47679" b="20976"/>
          <a:stretch/>
        </p:blipFill>
        <p:spPr>
          <a:xfrm>
            <a:off x="295296" y="863971"/>
            <a:ext cx="1616052" cy="216763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291" name="Google Shape;291;p9" descr="Бейсболка Standard, красная - Уникальные принты и гаджеты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866625"/>
            <a:ext cx="1773287" cy="216497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92" name="Google Shape;292;p9"/>
          <p:cNvSpPr/>
          <p:nvPr/>
        </p:nvSpPr>
        <p:spPr>
          <a:xfrm>
            <a:off x="1992432" y="939363"/>
            <a:ext cx="1724656" cy="70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Стоимость одной рубашки 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10.000 рублей</a:t>
            </a:r>
            <a:endParaRPr/>
          </a:p>
        </p:txBody>
      </p:sp>
      <p:sp>
        <p:nvSpPr>
          <p:cNvPr id="293" name="Google Shape;293;p9"/>
          <p:cNvSpPr/>
          <p:nvPr/>
        </p:nvSpPr>
        <p:spPr>
          <a:xfrm>
            <a:off x="6667087" y="1034281"/>
            <a:ext cx="1958401" cy="70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Стоимость одной бейсболки: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2.500 рублей</a:t>
            </a:r>
            <a:endParaRPr/>
          </a:p>
        </p:txBody>
      </p:sp>
      <p:sp>
        <p:nvSpPr>
          <p:cNvPr id="294" name="Google Shape;294;p9"/>
          <p:cNvSpPr/>
          <p:nvPr/>
        </p:nvSpPr>
        <p:spPr>
          <a:xfrm>
            <a:off x="186692" y="3106994"/>
            <a:ext cx="4035062" cy="171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Примерно на рубашку: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Стоимость ткани на рубашку = 8.000 рублей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Стоимость пошива = 1.000 рублей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Доставка ( транспортные услуги) = 105 рублей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= 9.000 рублей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Наценка = 1.000 рублей</a:t>
            </a:r>
            <a:endParaRPr/>
          </a:p>
        </p:txBody>
      </p:sp>
      <p:sp>
        <p:nvSpPr>
          <p:cNvPr id="295" name="Google Shape;295;p9"/>
          <p:cNvSpPr/>
          <p:nvPr/>
        </p:nvSpPr>
        <p:spPr>
          <a:xfrm>
            <a:off x="4572000" y="3106994"/>
            <a:ext cx="3937495" cy="171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Примерно на бейсболку: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Стоимость ткани на бейсболку = 2.000 рублей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Стоимость пошива = 500 рублей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Доставка ( транспортные услуги) = 26 рублей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= 2.000 рублей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280209"/>
                </a:solidFill>
                <a:latin typeface="Raleway"/>
                <a:ea typeface="Raleway"/>
                <a:cs typeface="Raleway"/>
                <a:sym typeface="Raleway"/>
              </a:rPr>
              <a:t>Наценка = 500 рублей</a:t>
            </a:r>
            <a:endParaRPr/>
          </a:p>
        </p:txBody>
      </p:sp>
      <p:sp>
        <p:nvSpPr>
          <p:cNvPr id="296" name="Google Shape;29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672" y="1788603"/>
            <a:ext cx="3173816" cy="3173816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0"/>
          <p:cNvSpPr/>
          <p:nvPr/>
        </p:nvSpPr>
        <p:spPr>
          <a:xfrm>
            <a:off x="456818" y="18739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307975" y="1346112"/>
            <a:ext cx="8341230" cy="1249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Эксперты наблюдают </a:t>
            </a:r>
            <a:r>
              <a:rPr lang="ru-RU" sz="16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растущий спрос </a:t>
            </a:r>
            <a:r>
              <a:rPr lang="ru-RU" sz="16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 только на системы кондиционирования, помогающие пережить жару в помещениях, но и </a:t>
            </a:r>
            <a:r>
              <a:rPr lang="ru-RU" sz="16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 технологии персонального охлаждения</a:t>
            </a:r>
            <a:r>
              <a:rPr lang="ru-RU" sz="16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6B00B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09" name="Google Shape;309;p10"/>
          <p:cNvSpPr txBox="1">
            <a:spLocks noGrp="1"/>
          </p:cNvSpPr>
          <p:nvPr>
            <p:ph type="title"/>
          </p:nvPr>
        </p:nvSpPr>
        <p:spPr>
          <a:xfrm>
            <a:off x="456818" y="18739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10" descr="Большой обзор фэшн-рынка в 2023: аналитика и прогноз трендов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0"/>
          <p:cNvSpPr txBox="1"/>
          <p:nvPr/>
        </p:nvSpPr>
        <p:spPr>
          <a:xfrm>
            <a:off x="2451850" y="181075"/>
            <a:ext cx="3270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1" i="0" u="none" strike="noStrike" cap="none">
                <a:solidFill>
                  <a:srgbClr val="CC0A3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Health-рынок</a:t>
            </a:r>
            <a:endParaRPr sz="2800" b="1" i="0" u="none" strike="noStrike" cap="none">
              <a:solidFill>
                <a:srgbClr val="CC0A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71755" y="2695768"/>
            <a:ext cx="4956943" cy="2161154"/>
          </a:xfrm>
          <a:prstGeom prst="wedgeEllipseCallout">
            <a:avLst>
              <a:gd name="adj1" fmla="val 19076"/>
              <a:gd name="adj2" fmla="val -67254"/>
            </a:avLst>
          </a:prstGeom>
          <a:solidFill>
            <a:schemeClr val="accent4"/>
          </a:solidFill>
          <a:ln w="25400" cap="flat" cmpd="sng">
            <a:solidFill>
              <a:srgbClr val="9FA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 подсчетам Fortune Business Insights, в </a:t>
            </a:r>
            <a:r>
              <a:rPr lang="ru-RU" sz="1400" b="0" i="0" u="none" strike="noStrike" cap="none">
                <a:solidFill>
                  <a:schemeClr val="accent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2021</a:t>
            </a:r>
            <a:r>
              <a:rPr lang="ru-RU" sz="14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году мировой </a:t>
            </a:r>
            <a:r>
              <a:rPr lang="ru-RU" sz="1400" b="0" i="0" u="none" strike="noStrike" cap="none">
                <a:solidFill>
                  <a:schemeClr val="accent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 охлаждающих тканей оценивался в </a:t>
            </a:r>
            <a:r>
              <a:rPr lang="ru-RU" sz="1400" b="1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1,9 млрд долларов</a:t>
            </a:r>
            <a:r>
              <a:rPr lang="ru-RU" sz="14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а </a:t>
            </a:r>
            <a:r>
              <a:rPr lang="ru-RU" sz="1400" b="0" i="0" u="none" strike="noStrike" cap="none">
                <a:solidFill>
                  <a:schemeClr val="accent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 2028 году достигнет </a:t>
            </a:r>
            <a:r>
              <a:rPr lang="ru-RU" sz="1400" b="1" i="0" u="none" strike="noStrike" cap="none">
                <a:solidFill>
                  <a:schemeClr val="accent5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2,7 млрд </a:t>
            </a:r>
            <a:r>
              <a:rPr lang="ru-RU" sz="14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— среднегодовой рост рынка составит </a:t>
            </a:r>
            <a:r>
              <a:rPr lang="ru-RU" sz="1400" b="1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4,5%</a:t>
            </a:r>
            <a:r>
              <a:rPr lang="ru-RU" sz="14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 Так как рынок еще не переполнен</a:t>
            </a:r>
            <a:r>
              <a:rPr lang="ru-RU" sz="1400" b="1" i="1" u="none" strike="noStrike" cap="none">
                <a:solidFill>
                  <a:srgbClr val="0C50D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есть шанс освоить часть</a:t>
            </a:r>
            <a:r>
              <a:rPr lang="ru-RU" sz="1400" b="0" i="0" u="none" strike="noStrike" cap="none">
                <a:solidFill>
                  <a:srgbClr val="6B00B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22471" y="0"/>
            <a:ext cx="1900439" cy="1425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11"/>
          <p:cNvSpPr txBox="1"/>
          <p:nvPr/>
        </p:nvSpPr>
        <p:spPr>
          <a:xfrm>
            <a:off x="-5081" y="4889325"/>
            <a:ext cx="465456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1"/>
          <p:cNvSpPr txBox="1">
            <a:spLocks noGrp="1"/>
          </p:cNvSpPr>
          <p:nvPr>
            <p:ph type="title"/>
          </p:nvPr>
        </p:nvSpPr>
        <p:spPr>
          <a:xfrm>
            <a:off x="2150740" y="173625"/>
            <a:ext cx="4655700" cy="57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АНАЛИЗ РЫНКА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25" name="Google Shape;32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11" descr="Большой обзор фэшн-рынка в 2023: аналитика и прогноз трендов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2491745" y="1044300"/>
            <a:ext cx="3973689" cy="3698063"/>
          </a:xfrm>
          <a:prstGeom prst="ellipse">
            <a:avLst/>
          </a:prstGeom>
          <a:gradFill>
            <a:gsLst>
              <a:gs pos="0">
                <a:srgbClr val="9300FF"/>
              </a:gs>
              <a:gs pos="100000">
                <a:srgbClr val="B063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2942569" y="1974864"/>
            <a:ext cx="3074409" cy="2799140"/>
          </a:xfrm>
          <a:prstGeom prst="ellipse">
            <a:avLst/>
          </a:prstGeom>
          <a:gradFill>
            <a:gsLst>
              <a:gs pos="0">
                <a:srgbClr val="00ABC0"/>
              </a:gs>
              <a:gs pos="100000">
                <a:srgbClr val="94ECFD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3432590" y="2878024"/>
            <a:ext cx="2091996" cy="1910646"/>
          </a:xfrm>
          <a:prstGeom prst="ellipse">
            <a:avLst/>
          </a:prstGeom>
          <a:gradFill>
            <a:gsLst>
              <a:gs pos="0">
                <a:srgbClr val="FFA8BA"/>
              </a:gs>
              <a:gs pos="100000">
                <a:srgbClr val="FFB4CA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3753343" y="1056142"/>
            <a:ext cx="155320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endParaRPr sz="4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3707707" y="1977864"/>
            <a:ext cx="155320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1" i="0" u="none" strike="noStrike" cap="none">
                <a:solidFill>
                  <a:srgbClr val="0C50DF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sz="4400" b="1" i="0" u="none" strike="noStrike" cap="none">
              <a:solidFill>
                <a:srgbClr val="0C50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3753343" y="2989713"/>
            <a:ext cx="155320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1" i="0" u="none" strike="noStrike" cap="none">
                <a:solidFill>
                  <a:srgbClr val="E91002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sz="4400" b="1" i="0" u="none" strike="noStrike" cap="none">
              <a:solidFill>
                <a:srgbClr val="E910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1"/>
          <p:cNvSpPr txBox="1"/>
          <p:nvPr/>
        </p:nvSpPr>
        <p:spPr>
          <a:xfrm>
            <a:off x="3272001" y="1619887"/>
            <a:ext cx="24131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7 800 000 чел</a:t>
            </a:r>
            <a:r>
              <a:rPr lang="ru-RU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337" name="Google Shape;337;p11"/>
          <p:cNvSpPr txBox="1"/>
          <p:nvPr/>
        </p:nvSpPr>
        <p:spPr>
          <a:xfrm>
            <a:off x="3272001" y="2574101"/>
            <a:ext cx="24131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C50DF"/>
                </a:solidFill>
                <a:latin typeface="Arial"/>
                <a:ea typeface="Arial"/>
                <a:cs typeface="Arial"/>
                <a:sym typeface="Arial"/>
              </a:rPr>
              <a:t>3 120 000 чел.</a:t>
            </a:r>
            <a:endParaRPr sz="1800" b="0" i="0" u="none" strike="noStrike" cap="none">
              <a:solidFill>
                <a:srgbClr val="0C50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 txBox="1"/>
          <p:nvPr/>
        </p:nvSpPr>
        <p:spPr>
          <a:xfrm>
            <a:off x="3323359" y="3590309"/>
            <a:ext cx="24131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E91002"/>
                </a:solidFill>
                <a:latin typeface="Arial"/>
                <a:ea typeface="Arial"/>
                <a:cs typeface="Arial"/>
                <a:sym typeface="Arial"/>
              </a:rPr>
              <a:t>936 000 чел.</a:t>
            </a:r>
            <a:endParaRPr sz="2000" b="0" i="0" u="none" strike="noStrike" cap="none">
              <a:solidFill>
                <a:srgbClr val="E910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9" name="Google Shape;339;p11"/>
          <p:cNvCxnSpPr/>
          <p:nvPr/>
        </p:nvCxnSpPr>
        <p:spPr>
          <a:xfrm rot="10800000">
            <a:off x="2102812" y="1464435"/>
            <a:ext cx="1383900" cy="363000"/>
          </a:xfrm>
          <a:prstGeom prst="bentConnector3">
            <a:avLst>
              <a:gd name="adj1" fmla="val 49996"/>
            </a:avLst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340" name="Google Shape;340;p11"/>
          <p:cNvSpPr txBox="1"/>
          <p:nvPr/>
        </p:nvSpPr>
        <p:spPr>
          <a:xfrm>
            <a:off x="155575" y="1162756"/>
            <a:ext cx="1947359" cy="954107"/>
          </a:xfrm>
          <a:prstGeom prst="rect">
            <a:avLst/>
          </a:prstGeom>
          <a:gradFill>
            <a:gsLst>
              <a:gs pos="0">
                <a:srgbClr val="5F00AA"/>
              </a:gs>
              <a:gs pos="48000">
                <a:srgbClr val="9107FF"/>
              </a:gs>
              <a:gs pos="100000">
                <a:srgbClr val="BB66FF"/>
              </a:gs>
            </a:gsLst>
            <a:lin ang="16200000" scaled="0"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93,6 млрд руб</a:t>
            </a:r>
            <a:r>
              <a:rPr lang="ru-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cxnSp>
        <p:nvCxnSpPr>
          <p:cNvPr id="341" name="Google Shape;341;p11"/>
          <p:cNvCxnSpPr/>
          <p:nvPr/>
        </p:nvCxnSpPr>
        <p:spPr>
          <a:xfrm flipH="1">
            <a:off x="2103052" y="2757999"/>
            <a:ext cx="1508400" cy="1232400"/>
          </a:xfrm>
          <a:prstGeom prst="bentConnector3">
            <a:avLst>
              <a:gd name="adj1" fmla="val 50004"/>
            </a:avLst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342" name="Google Shape;342;p11"/>
          <p:cNvSpPr txBox="1"/>
          <p:nvPr/>
        </p:nvSpPr>
        <p:spPr>
          <a:xfrm>
            <a:off x="155574" y="3513365"/>
            <a:ext cx="1947359" cy="954107"/>
          </a:xfrm>
          <a:prstGeom prst="rect">
            <a:avLst/>
          </a:prstGeom>
          <a:gradFill>
            <a:gsLst>
              <a:gs pos="0">
                <a:srgbClr val="00656F"/>
              </a:gs>
              <a:gs pos="48000">
                <a:srgbClr val="009FB0"/>
              </a:gs>
              <a:gs pos="100000">
                <a:srgbClr val="31EAFE"/>
              </a:gs>
            </a:gsLst>
            <a:lin ang="16200000" scaled="0"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37,4 млрд руб</a:t>
            </a:r>
            <a:r>
              <a:rPr lang="ru-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cxnSp>
        <p:nvCxnSpPr>
          <p:cNvPr id="343" name="Google Shape;343;p11"/>
          <p:cNvCxnSpPr/>
          <p:nvPr/>
        </p:nvCxnSpPr>
        <p:spPr>
          <a:xfrm rot="10800000" flipH="1">
            <a:off x="5334508" y="2620554"/>
            <a:ext cx="1635600" cy="1158000"/>
          </a:xfrm>
          <a:prstGeom prst="bentConnector3">
            <a:avLst>
              <a:gd name="adj1" fmla="val 50000"/>
            </a:avLst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344" name="Google Shape;344;p11"/>
          <p:cNvSpPr txBox="1"/>
          <p:nvPr/>
        </p:nvSpPr>
        <p:spPr>
          <a:xfrm>
            <a:off x="7049572" y="2097047"/>
            <a:ext cx="1947359" cy="954107"/>
          </a:xfrm>
          <a:prstGeom prst="rect">
            <a:avLst/>
          </a:prstGeom>
          <a:gradFill>
            <a:gsLst>
              <a:gs pos="0">
                <a:srgbClr val="FFA8BA"/>
              </a:gs>
              <a:gs pos="100000">
                <a:srgbClr val="FFB4CA"/>
              </a:gs>
            </a:gsLst>
            <a:lin ang="16200000" scaled="0"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11,2 млрд руб</a:t>
            </a:r>
            <a:r>
              <a:rPr lang="ru-RU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345" name="Google Shape;34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0881" y="319766"/>
            <a:ext cx="2062751" cy="168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5002" y="2989713"/>
            <a:ext cx="2358294" cy="212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303290">
            <a:off x="-36301" y="1594093"/>
            <a:ext cx="2598475" cy="25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64315">
            <a:off x="861782" y="86559"/>
            <a:ext cx="1268470" cy="1147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2"/>
          <p:cNvSpPr/>
          <p:nvPr/>
        </p:nvSpPr>
        <p:spPr>
          <a:xfrm>
            <a:off x="-5085" y="4853726"/>
            <a:ext cx="291524" cy="3003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p12"/>
          <p:cNvSpPr txBox="1"/>
          <p:nvPr/>
        </p:nvSpPr>
        <p:spPr>
          <a:xfrm>
            <a:off x="-118206" y="4853727"/>
            <a:ext cx="522874" cy="26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2"/>
          <p:cNvSpPr/>
          <p:nvPr/>
        </p:nvSpPr>
        <p:spPr>
          <a:xfrm>
            <a:off x="115822" y="48231"/>
            <a:ext cx="1933314" cy="3483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2"/>
          <p:cNvSpPr txBox="1">
            <a:spLocks noGrp="1"/>
          </p:cNvSpPr>
          <p:nvPr>
            <p:ph type="title"/>
          </p:nvPr>
        </p:nvSpPr>
        <p:spPr>
          <a:xfrm>
            <a:off x="145055" y="6097"/>
            <a:ext cx="2846700" cy="42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000">
                <a:solidFill>
                  <a:schemeClr val="lt1"/>
                </a:solidFill>
              </a:rPr>
              <a:t>КОНКУРЕНТЫ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57" name="Google Shape;357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8" name="Google Shape;358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61" name="Google Shape;361;p12"/>
          <p:cNvGraphicFramePr/>
          <p:nvPr/>
        </p:nvGraphicFramePr>
        <p:xfrm>
          <a:off x="358196" y="44018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{7DAA9066-0501-4D14-9A4A-66EE8D54C424}</a:tableStyleId>
              </a:tblPr>
              <a:tblGrid>
                <a:gridCol w="266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0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0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2725">
                <a:tc rowSpan="2"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Наша компания (Winner)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Конкуренты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57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Спецрегион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Columbia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Sportswear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Спецшофф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Тракт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2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Особые свойства, характеристики: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Быстрое охлаждение за счет особого состава ткани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 b="1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Защита от солнечных лучей за счет особого состава ткани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 b="1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3D эмблема-вышивка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 b="1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7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Наличие рабочей одежды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 b="1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5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7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7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 стоимость (условно одного костюма), руб.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3.000 – 7.000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 стоимость нашивки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1.000 – 5.000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≈ 25.000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2.000 – 6.000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1.500 – 3.500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7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Наличие сайта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7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Разнообразие ассортимента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7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Состоятельность бренда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7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Импорт одежды или ткани </a:t>
                      </a:r>
                      <a:endParaRPr sz="1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ru-RU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sz="16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8447" y="1958414"/>
            <a:ext cx="2407105" cy="2407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081" y="1551049"/>
            <a:ext cx="2953986" cy="2953986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14"/>
          <p:cNvSpPr txBox="1"/>
          <p:nvPr/>
        </p:nvSpPr>
        <p:spPr>
          <a:xfrm>
            <a:off x="270465" y="32623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3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4"/>
          <p:cNvSpPr/>
          <p:nvPr/>
        </p:nvSpPr>
        <p:spPr>
          <a:xfrm>
            <a:off x="157876" y="1889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Бизнес модель</a:t>
            </a:r>
            <a:endParaRPr sz="3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5" name="Google Shape;435;p14"/>
          <p:cNvSpPr/>
          <p:nvPr/>
        </p:nvSpPr>
        <p:spPr>
          <a:xfrm>
            <a:off x="190500" y="1073112"/>
            <a:ext cx="2255520" cy="1033183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CC0A30"/>
                </a:solidFill>
                <a:latin typeface="Arial"/>
                <a:ea typeface="Arial"/>
                <a:cs typeface="Arial"/>
                <a:sym typeface="Arial"/>
              </a:rPr>
              <a:t>Закуп ткани</a:t>
            </a:r>
            <a:endParaRPr/>
          </a:p>
        </p:txBody>
      </p:sp>
      <p:sp>
        <p:nvSpPr>
          <p:cNvPr id="436" name="Google Shape;436;p14"/>
          <p:cNvSpPr/>
          <p:nvPr/>
        </p:nvSpPr>
        <p:spPr>
          <a:xfrm>
            <a:off x="3463582" y="1037698"/>
            <a:ext cx="2255520" cy="110401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CC0A30"/>
                </a:solidFill>
                <a:latin typeface="Arial"/>
                <a:ea typeface="Arial"/>
                <a:cs typeface="Arial"/>
                <a:sym typeface="Arial"/>
              </a:rPr>
              <a:t>Пошив одежды</a:t>
            </a:r>
            <a:endParaRPr/>
          </a:p>
        </p:txBody>
      </p:sp>
      <p:sp>
        <p:nvSpPr>
          <p:cNvPr id="437" name="Google Shape;437;p14"/>
          <p:cNvSpPr/>
          <p:nvPr/>
        </p:nvSpPr>
        <p:spPr>
          <a:xfrm>
            <a:off x="6697980" y="1058995"/>
            <a:ext cx="2255520" cy="1061415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CC0A30"/>
                </a:solidFill>
                <a:latin typeface="Arial"/>
                <a:ea typeface="Arial"/>
                <a:cs typeface="Arial"/>
                <a:sym typeface="Arial"/>
              </a:rPr>
              <a:t>Размещение товара для продажи</a:t>
            </a:r>
            <a:endParaRPr/>
          </a:p>
        </p:txBody>
      </p:sp>
      <p:sp>
        <p:nvSpPr>
          <p:cNvPr id="438" name="Google Shape;438;p14"/>
          <p:cNvSpPr/>
          <p:nvPr/>
        </p:nvSpPr>
        <p:spPr>
          <a:xfrm>
            <a:off x="2682825" y="1301109"/>
            <a:ext cx="518160" cy="59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4"/>
          <p:cNvSpPr/>
          <p:nvPr/>
        </p:nvSpPr>
        <p:spPr>
          <a:xfrm>
            <a:off x="5949461" y="1301109"/>
            <a:ext cx="518160" cy="59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782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4"/>
          <p:cNvSpPr txBox="1"/>
          <p:nvPr/>
        </p:nvSpPr>
        <p:spPr>
          <a:xfrm>
            <a:off x="594910" y="4090632"/>
            <a:ext cx="7864571" cy="90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Планируется: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получать деньги за продажу товаров </a:t>
            </a:r>
            <a:r>
              <a:rPr lang="ru-RU"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(одежды из охлаждающей ткани: панам, футболок, одежды, для работ на полях), </a:t>
            </a:r>
            <a:r>
              <a:rPr lang="ru-RU" sz="1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размещая их на собственном сайте, рекламных платформах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Возможен вариант размещения товаров на маркетплейсах (Wildberries, Ozon)</a:t>
            </a:r>
            <a:endParaRPr/>
          </a:p>
        </p:txBody>
      </p:sp>
      <p:pic>
        <p:nvPicPr>
          <p:cNvPr id="441" name="Google Shape;44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8480" y="2059248"/>
            <a:ext cx="2255520" cy="225552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4"/>
          <p:cNvSpPr/>
          <p:nvPr/>
        </p:nvSpPr>
        <p:spPr>
          <a:xfrm>
            <a:off x="-5085" y="4774004"/>
            <a:ext cx="406803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3" name="Google Shape;443;p14"/>
          <p:cNvSpPr txBox="1"/>
          <p:nvPr/>
        </p:nvSpPr>
        <p:spPr>
          <a:xfrm>
            <a:off x="-63121" y="4831693"/>
            <a:ext cx="522874" cy="26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a0c3756f14_0_0"/>
          <p:cNvSpPr txBox="1"/>
          <p:nvPr/>
        </p:nvSpPr>
        <p:spPr>
          <a:xfrm>
            <a:off x="270465" y="32623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3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2a0c3756f14_0_0"/>
          <p:cNvSpPr/>
          <p:nvPr/>
        </p:nvSpPr>
        <p:spPr>
          <a:xfrm>
            <a:off x="-5085" y="4774004"/>
            <a:ext cx="4068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0" name="Google Shape;450;g2a0c3756f14_0_0"/>
          <p:cNvSpPr txBox="1"/>
          <p:nvPr/>
        </p:nvSpPr>
        <p:spPr>
          <a:xfrm>
            <a:off x="-63121" y="4831693"/>
            <a:ext cx="522900" cy="2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g2a0c3756f1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525" y="182650"/>
            <a:ext cx="8646999" cy="464904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2a0c3756f14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3" name="Google Shape;453;g2a0c3756f14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g2a0c3756f14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5" name="Google Shape;455;g2a0c3756f14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6"/>
          <p:cNvSpPr txBox="1">
            <a:spLocks noGrp="1"/>
          </p:cNvSpPr>
          <p:nvPr>
            <p:ph type="title"/>
          </p:nvPr>
        </p:nvSpPr>
        <p:spPr>
          <a:xfrm>
            <a:off x="617220" y="3053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4" name="Google Shape;414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5" name="Google Shape;415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6" name="Google Shape;416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7" name="Google Shape;417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8" name="Google Shape;418;p16"/>
          <p:cNvSpPr txBox="1"/>
          <p:nvPr/>
        </p:nvSpPr>
        <p:spPr>
          <a:xfrm>
            <a:off x="895350" y="1848967"/>
            <a:ext cx="6617970" cy="1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Скорректировали ЦА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Создали гипотезы о продукте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Провели интервью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Проанализировали рынок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Создали сайт</a:t>
            </a:r>
            <a:endParaRPr/>
          </a:p>
        </p:txBody>
      </p:sp>
      <p:pic>
        <p:nvPicPr>
          <p:cNvPr id="419" name="Google Shape;419;p16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815" y="1705474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6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815" y="2112069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16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473" y="2532520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6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815" y="2907407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6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815" y="3282293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2048" y="714078"/>
            <a:ext cx="4444370" cy="444437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6"/>
          <p:cNvSpPr/>
          <p:nvPr/>
        </p:nvSpPr>
        <p:spPr>
          <a:xfrm>
            <a:off x="-5085" y="4774004"/>
            <a:ext cx="406803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6" name="Google Shape;426;p16"/>
          <p:cNvSpPr txBox="1"/>
          <p:nvPr/>
        </p:nvSpPr>
        <p:spPr>
          <a:xfrm>
            <a:off x="-63121" y="4831693"/>
            <a:ext cx="522874" cy="26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6" name="Google Shape;366;p13"/>
          <p:cNvGraphicFramePr/>
          <p:nvPr/>
        </p:nvGraphicFramePr>
        <p:xfrm>
          <a:off x="67456" y="709407"/>
          <a:ext cx="5445450" cy="4262364"/>
        </p:xfrm>
        <a:graphic>
          <a:graphicData uri="http://schemas.openxmlformats.org/drawingml/2006/table">
            <a:tbl>
              <a:tblPr firstRow="1" firstCol="1" bandRow="1">
                <a:noFill/>
                <a:tableStyleId>{E7268066-F4B1-4C6B-AFC3-A151C19D677C}</a:tableStyleId>
              </a:tblPr>
              <a:tblGrid>
                <a:gridCol w="25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4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Вопрос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/>
                        <a:t>Ответы респондентов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Сколько времени Вы обычно работаете под открытым небом?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 2 до 16 часов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Испытываете ли Вы дискомфорт при работе?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Большой дискомфорт в жаркую погоду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Какие части тела наиболее подвержены воздействию солнечных лучей?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Лицо, руки, шея, реже ноги и голова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 часто Вы и Ваши коллеги сталкиваются с солнечным ударом?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Редко сталкивались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 Вы чувствуете себя после работы на полях?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Отмечали, что очень уставшими при тяжелом типе работ и погоды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 обычно Вы справляетесь с перегревом в процессе работы на открытом пространстве? 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Солнцезащитные крема, горячий чай без сахара или холодная вода, отдых в прохладном помещении/тени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какой одежде Вы работаете на полях? 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Легкая, не сковывающая движения, дышащая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Вас устраивает и не устраивает в Вашей спец. одежде?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Устраивает что дышащая, легкая, удобная. Не устраивает внешний вид и что одежда быстро приходит в негодность.</a:t>
                      </a:r>
                      <a:endParaRPr sz="1050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8875" marR="4887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7" name="Google Shape;367;p13"/>
          <p:cNvSpPr txBox="1">
            <a:spLocks noGrp="1"/>
          </p:cNvSpPr>
          <p:nvPr>
            <p:ph type="title"/>
          </p:nvPr>
        </p:nvSpPr>
        <p:spPr>
          <a:xfrm>
            <a:off x="56442" y="91998"/>
            <a:ext cx="2846700" cy="57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Интервью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68" name="Google Shape;368;p13"/>
          <p:cNvSpPr/>
          <p:nvPr/>
        </p:nvSpPr>
        <p:spPr>
          <a:xfrm>
            <a:off x="5115338" y="172277"/>
            <a:ext cx="874644" cy="523461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dk1"/>
          </a:soli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3"/>
          <p:cNvSpPr/>
          <p:nvPr/>
        </p:nvSpPr>
        <p:spPr>
          <a:xfrm>
            <a:off x="5599632" y="715616"/>
            <a:ext cx="3366053" cy="88789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Итак, из ответов опрошенных нами людей, мы делаем вывод, что наша одежда из метаткани должна быть: </a:t>
            </a:r>
            <a:endParaRPr/>
          </a:p>
        </p:txBody>
      </p:sp>
      <p:grpSp>
        <p:nvGrpSpPr>
          <p:cNvPr id="370" name="Google Shape;370;p13"/>
          <p:cNvGrpSpPr/>
          <p:nvPr/>
        </p:nvGrpSpPr>
        <p:grpSpPr>
          <a:xfrm>
            <a:off x="5599632" y="1723081"/>
            <a:ext cx="3411845" cy="2447996"/>
            <a:chOff x="0" y="298"/>
            <a:chExt cx="3411845" cy="2447996"/>
          </a:xfrm>
        </p:grpSpPr>
        <p:cxnSp>
          <p:nvCxnSpPr>
            <p:cNvPr id="371" name="Google Shape;371;p13"/>
            <p:cNvCxnSpPr/>
            <p:nvPr/>
          </p:nvCxnSpPr>
          <p:spPr>
            <a:xfrm>
              <a:off x="0" y="298"/>
              <a:ext cx="3411845" cy="0"/>
            </a:xfrm>
            <a:prstGeom prst="straightConnector1">
              <a:avLst/>
            </a:prstGeom>
            <a:solidFill>
              <a:srgbClr val="E39E11"/>
            </a:solidFill>
            <a:ln w="25400" cap="flat" cmpd="sng">
              <a:solidFill>
                <a:srgbClr val="E39E1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72" name="Google Shape;372;p13"/>
            <p:cNvSpPr/>
            <p:nvPr/>
          </p:nvSpPr>
          <p:spPr>
            <a:xfrm>
              <a:off x="0" y="298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3"/>
            <p:cNvSpPr txBox="1"/>
            <p:nvPr/>
          </p:nvSpPr>
          <p:spPr>
            <a:xfrm>
              <a:off x="0" y="298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Легкой</a:t>
              </a:r>
              <a:endParaRPr/>
            </a:p>
          </p:txBody>
        </p:sp>
        <p:cxnSp>
          <p:nvCxnSpPr>
            <p:cNvPr id="374" name="Google Shape;374;p13"/>
            <p:cNvCxnSpPr/>
            <p:nvPr/>
          </p:nvCxnSpPr>
          <p:spPr>
            <a:xfrm>
              <a:off x="0" y="489897"/>
              <a:ext cx="3411845" cy="0"/>
            </a:xfrm>
            <a:prstGeom prst="straightConnector1">
              <a:avLst/>
            </a:prstGeom>
            <a:solidFill>
              <a:srgbClr val="F1A72A"/>
            </a:solidFill>
            <a:ln w="25400" cap="flat" cmpd="sng">
              <a:solidFill>
                <a:srgbClr val="F1A72A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75" name="Google Shape;375;p13"/>
            <p:cNvSpPr/>
            <p:nvPr/>
          </p:nvSpPr>
          <p:spPr>
            <a:xfrm>
              <a:off x="0" y="489897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3"/>
            <p:cNvSpPr txBox="1"/>
            <p:nvPr/>
          </p:nvSpPr>
          <p:spPr>
            <a:xfrm>
              <a:off x="0" y="489897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Прочной</a:t>
              </a:r>
              <a:endParaRPr/>
            </a:p>
          </p:txBody>
        </p:sp>
        <p:cxnSp>
          <p:nvCxnSpPr>
            <p:cNvPr id="377" name="Google Shape;377;p13"/>
            <p:cNvCxnSpPr/>
            <p:nvPr/>
          </p:nvCxnSpPr>
          <p:spPr>
            <a:xfrm>
              <a:off x="0" y="979496"/>
              <a:ext cx="3411845" cy="0"/>
            </a:xfrm>
            <a:prstGeom prst="straightConnector1">
              <a:avLst/>
            </a:prstGeom>
            <a:solidFill>
              <a:srgbClr val="F6B04B"/>
            </a:solidFill>
            <a:ln w="25400" cap="flat" cmpd="sng">
              <a:solidFill>
                <a:srgbClr val="F6B04B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78" name="Google Shape;378;p13"/>
            <p:cNvSpPr/>
            <p:nvPr/>
          </p:nvSpPr>
          <p:spPr>
            <a:xfrm>
              <a:off x="0" y="979496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3"/>
            <p:cNvSpPr txBox="1"/>
            <p:nvPr/>
          </p:nvSpPr>
          <p:spPr>
            <a:xfrm>
              <a:off x="0" y="979496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Дышащей</a:t>
              </a:r>
              <a:endParaRPr/>
            </a:p>
          </p:txBody>
        </p:sp>
        <p:cxnSp>
          <p:nvCxnSpPr>
            <p:cNvPr id="380" name="Google Shape;380;p13"/>
            <p:cNvCxnSpPr/>
            <p:nvPr/>
          </p:nvCxnSpPr>
          <p:spPr>
            <a:xfrm>
              <a:off x="0" y="1469096"/>
              <a:ext cx="3411845" cy="0"/>
            </a:xfrm>
            <a:prstGeom prst="straightConnector1">
              <a:avLst/>
            </a:prstGeom>
            <a:solidFill>
              <a:srgbClr val="FABC6E"/>
            </a:solidFill>
            <a:ln w="25400" cap="flat" cmpd="sng">
              <a:solidFill>
                <a:srgbClr val="FABC6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81" name="Google Shape;381;p13"/>
            <p:cNvSpPr/>
            <p:nvPr/>
          </p:nvSpPr>
          <p:spPr>
            <a:xfrm>
              <a:off x="0" y="1469096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3"/>
            <p:cNvSpPr txBox="1"/>
            <p:nvPr/>
          </p:nvSpPr>
          <p:spPr>
            <a:xfrm>
              <a:off x="0" y="1469096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Удобной, не сковывающей движения</a:t>
              </a:r>
              <a:endParaRPr/>
            </a:p>
          </p:txBody>
        </p:sp>
        <p:cxnSp>
          <p:nvCxnSpPr>
            <p:cNvPr id="383" name="Google Shape;383;p13"/>
            <p:cNvCxnSpPr/>
            <p:nvPr/>
          </p:nvCxnSpPr>
          <p:spPr>
            <a:xfrm>
              <a:off x="0" y="1958695"/>
              <a:ext cx="3411845" cy="0"/>
            </a:xfrm>
            <a:prstGeom prst="straightConnector1">
              <a:avLst/>
            </a:prstGeom>
            <a:solidFill>
              <a:srgbClr val="FDCA92"/>
            </a:solidFill>
            <a:ln w="25400" cap="flat" cmpd="sng">
              <a:solidFill>
                <a:srgbClr val="FDCA9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84" name="Google Shape;384;p13"/>
            <p:cNvSpPr/>
            <p:nvPr/>
          </p:nvSpPr>
          <p:spPr>
            <a:xfrm>
              <a:off x="0" y="1958695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3"/>
            <p:cNvSpPr txBox="1"/>
            <p:nvPr/>
          </p:nvSpPr>
          <p:spPr>
            <a:xfrm>
              <a:off x="0" y="1958695"/>
              <a:ext cx="3411845" cy="489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Закрывающей участи тела, наиболее подверженные солнечному воздействию</a:t>
              </a:r>
              <a:endParaRPr/>
            </a:p>
          </p:txBody>
        </p:sp>
      </p:grpSp>
      <p:pic>
        <p:nvPicPr>
          <p:cNvPr id="386" name="Google Shape;386;p13" descr="Пресс-конференция, интервью, плоские векторные иллюстрации, выступления  спикеров с микрофоном на презентации | Премиум векторы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5232" y="7143"/>
            <a:ext cx="1190501" cy="608563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3" descr="https://ae01.alicdn.com/kf/HTB1IFQgd81D3KVjSZFyq6zuFpXa9/-.jp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3" descr="https://ae01.alicdn.com/kf/HTB1IFQgd81D3KVjSZFyq6zuFpXa9/-.jpg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3" descr="https://sc02.alicdn.com/kf/HTB11fxHXODxK1RjSsphq6zHrpXaB/200493362/HTB11fxHXODxK1RjSsphq6zHrpXaB.jpg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3" descr="https://sc02.alicdn.com/kf/HTB11fxHXODxK1RjSsphq6zHrpXaB/200493362/HTB11fxHXODxK1RjSsphq6zHrpXaB.jpg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3" descr="https://sc02.alicdn.com/kf/HTB11fxHXODxK1RjSsphq6zHrpXaB/200493362/HTB11fxHXODxK1RjSsphq6zHrpXaB.jpg"/>
          <p:cNvSpPr/>
          <p:nvPr/>
        </p:nvSpPr>
        <p:spPr>
          <a:xfrm>
            <a:off x="765175" y="4651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13"/>
          <p:cNvPicPr preferRelativeResize="0"/>
          <p:nvPr/>
        </p:nvPicPr>
        <p:blipFill rotWithShape="1">
          <a:blip r:embed="rId4">
            <a:alphaModFix/>
          </a:blip>
          <a:srcRect t="21095" r="2818" b="14749"/>
          <a:stretch/>
        </p:blipFill>
        <p:spPr>
          <a:xfrm>
            <a:off x="6834809" y="1959535"/>
            <a:ext cx="1699592" cy="90912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3" name="Google Shape;393;p13"/>
          <p:cNvSpPr/>
          <p:nvPr/>
        </p:nvSpPr>
        <p:spPr>
          <a:xfrm>
            <a:off x="-5084" y="4831692"/>
            <a:ext cx="313060" cy="32241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p13"/>
          <p:cNvSpPr txBox="1"/>
          <p:nvPr/>
        </p:nvSpPr>
        <p:spPr>
          <a:xfrm>
            <a:off x="-63121" y="4831693"/>
            <a:ext cx="371096" cy="26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1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5"/>
          <p:cNvSpPr/>
          <p:nvPr/>
        </p:nvSpPr>
        <p:spPr>
          <a:xfrm>
            <a:off x="157876" y="1889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Веб-сайт</a:t>
            </a:r>
            <a:endParaRPr sz="3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0" name="Google Shape;40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1659" y="866327"/>
            <a:ext cx="6881360" cy="359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1658" y="866326"/>
            <a:ext cx="6881359" cy="383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5"/>
          <p:cNvSpPr/>
          <p:nvPr/>
        </p:nvSpPr>
        <p:spPr>
          <a:xfrm>
            <a:off x="2135326" y="4457442"/>
            <a:ext cx="5059235" cy="483842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flat" cmpd="sng">
            <a:solidFill>
              <a:srgbClr val="9FA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C50DF"/>
                </a:solidFill>
                <a:latin typeface="Arial"/>
                <a:ea typeface="Arial"/>
                <a:cs typeface="Arial"/>
                <a:sym typeface="Arial"/>
              </a:rPr>
              <a:t>https://tilda.cc/page/?pageid=40678371</a:t>
            </a:r>
            <a:endParaRPr sz="2000" b="0" i="0" u="none" strike="noStrike" cap="none">
              <a:solidFill>
                <a:srgbClr val="0C50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596250"/>
            <a:ext cx="2296510" cy="1722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9547" y="48473"/>
            <a:ext cx="2468475" cy="1635703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6" name="Google Shape;406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8" name="Google Shape;408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36073">
            <a:off x="-942895" y="-2084251"/>
            <a:ext cx="6229965" cy="6521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03853">
            <a:off x="3736732" y="1171975"/>
            <a:ext cx="6258907" cy="4972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2888052">
            <a:off x="-558812" y="1342053"/>
            <a:ext cx="5270811" cy="527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85676" y="-1304754"/>
            <a:ext cx="5321715" cy="532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23683" y="2768143"/>
            <a:ext cx="1287671" cy="171689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5" name="Google Shape;465;p17"/>
          <p:cNvPicPr preferRelativeResize="0"/>
          <p:nvPr/>
        </p:nvPicPr>
        <p:blipFill rotWithShape="1">
          <a:blip r:embed="rId8">
            <a:alphaModFix/>
          </a:blip>
          <a:srcRect l="4713" t="4100" r="11076" b="7838"/>
          <a:stretch/>
        </p:blipFill>
        <p:spPr>
          <a:xfrm>
            <a:off x="1563465" y="261020"/>
            <a:ext cx="1335932" cy="177763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6" name="Google Shape;466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5573" y="275806"/>
            <a:ext cx="1251815" cy="180098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7" name="Google Shape;467;p1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6667" y="261020"/>
            <a:ext cx="1300142" cy="174311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8" name="Google Shape;468;p1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69043" y="2761887"/>
            <a:ext cx="1284557" cy="171452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9" name="Google Shape;469;p17"/>
          <p:cNvPicPr preferRelativeResize="0"/>
          <p:nvPr/>
        </p:nvPicPr>
        <p:blipFill rotWithShape="1">
          <a:blip r:embed="rId12">
            <a:alphaModFix/>
          </a:blip>
          <a:srcRect t="21597" b="12072"/>
          <a:stretch/>
        </p:blipFill>
        <p:spPr>
          <a:xfrm>
            <a:off x="431800" y="2520975"/>
            <a:ext cx="1390800" cy="1972500"/>
          </a:xfrm>
          <a:prstGeom prst="roundRect">
            <a:avLst>
              <a:gd name="adj" fmla="val 2100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70" name="Google Shape;470;p17"/>
          <p:cNvSpPr txBox="1"/>
          <p:nvPr/>
        </p:nvSpPr>
        <p:spPr>
          <a:xfrm>
            <a:off x="2337459" y="156465"/>
            <a:ext cx="446907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sz="2400" b="1" i="1" u="none" strike="noStrike" cap="non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КОМАНДА СТАРТАПА</a:t>
            </a:r>
            <a:endParaRPr/>
          </a:p>
        </p:txBody>
      </p:sp>
      <p:pic>
        <p:nvPicPr>
          <p:cNvPr id="471" name="Google Shape;471;p17"/>
          <p:cNvPicPr preferRelativeResize="0"/>
          <p:nvPr/>
        </p:nvPicPr>
        <p:blipFill rotWithShape="1">
          <a:blip r:embed="rId13">
            <a:alphaModFix/>
          </a:blip>
          <a:srcRect l="19353" t="24169" r="15696" b="24673"/>
          <a:stretch/>
        </p:blipFill>
        <p:spPr>
          <a:xfrm>
            <a:off x="3029689" y="664022"/>
            <a:ext cx="2838184" cy="223542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72" name="Google Shape;472;p17"/>
          <p:cNvSpPr/>
          <p:nvPr/>
        </p:nvSpPr>
        <p:spPr>
          <a:xfrm>
            <a:off x="3235008" y="2289049"/>
            <a:ext cx="2427545" cy="57401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300FF"/>
              </a:gs>
              <a:gs pos="100000">
                <a:srgbClr val="B063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Еременко Александра –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sz="1400" b="1" i="0" u="none" strike="noStrike" cap="none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3" name="Google Shape;473;p17"/>
          <p:cNvSpPr/>
          <p:nvPr/>
        </p:nvSpPr>
        <p:spPr>
          <a:xfrm>
            <a:off x="41313" y="3948285"/>
            <a:ext cx="1992000" cy="1148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5E4FF"/>
              </a:gs>
              <a:gs pos="100000">
                <a:srgbClr val="D9EB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CB8802"/>
                </a:solidFill>
                <a:latin typeface="Raleway"/>
                <a:ea typeface="Raleway"/>
                <a:cs typeface="Raleway"/>
                <a:sym typeface="Raleway"/>
              </a:rPr>
              <a:t>Коньякова Екатерина – ответственная за фиксирование результатов</a:t>
            </a:r>
            <a:endParaRPr/>
          </a:p>
        </p:txBody>
      </p:sp>
      <p:sp>
        <p:nvSpPr>
          <p:cNvPr id="474" name="Google Shape;474;p17"/>
          <p:cNvSpPr/>
          <p:nvPr/>
        </p:nvSpPr>
        <p:spPr>
          <a:xfrm>
            <a:off x="5557207" y="4298721"/>
            <a:ext cx="1717429" cy="64649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BA00"/>
              </a:gs>
              <a:gs pos="100000">
                <a:srgbClr val="FFD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Балетова Софья – спикер, администратор</a:t>
            </a:r>
            <a:endParaRPr/>
          </a:p>
        </p:txBody>
      </p:sp>
      <p:sp>
        <p:nvSpPr>
          <p:cNvPr id="475" name="Google Shape;475;p17"/>
          <p:cNvSpPr/>
          <p:nvPr/>
        </p:nvSpPr>
        <p:spPr>
          <a:xfrm>
            <a:off x="217520" y="1736496"/>
            <a:ext cx="2642414" cy="646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ABC0"/>
              </a:gs>
              <a:gs pos="100000">
                <a:srgbClr val="94ECFD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6B00BF"/>
                </a:solidFill>
                <a:latin typeface="Raleway"/>
                <a:ea typeface="Raleway"/>
                <a:cs typeface="Raleway"/>
                <a:sym typeface="Raleway"/>
              </a:rPr>
              <a:t>Мухамадуллина Алина, Макарова Нина – оцифровщики</a:t>
            </a:r>
            <a:endParaRPr sz="1400" b="1" i="0" u="none" strike="noStrike" cap="none">
              <a:solidFill>
                <a:srgbClr val="6B00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76" name="Google Shape;476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85547" y="299304"/>
            <a:ext cx="1278620" cy="170482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77" name="Google Shape;477;p17"/>
          <p:cNvSpPr/>
          <p:nvPr/>
        </p:nvSpPr>
        <p:spPr>
          <a:xfrm>
            <a:off x="6354919" y="1781736"/>
            <a:ext cx="2642414" cy="73923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2F20"/>
              </a:gs>
              <a:gs pos="100000">
                <a:srgbClr val="FF716E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Бельц Кристина, Матвеева Людмила –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исследователи ресурсов</a:t>
            </a:r>
            <a:endParaRPr/>
          </a:p>
        </p:txBody>
      </p:sp>
      <p:pic>
        <p:nvPicPr>
          <p:cNvPr id="478" name="Google Shape;478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363589" y="2886116"/>
            <a:ext cx="1632268" cy="163226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79" name="Google Shape;479;p17"/>
          <p:cNvSpPr/>
          <p:nvPr/>
        </p:nvSpPr>
        <p:spPr>
          <a:xfrm>
            <a:off x="7363589" y="4373481"/>
            <a:ext cx="2044816" cy="8249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A8BA"/>
              </a:gs>
              <a:gs pos="100000">
                <a:srgbClr val="FFB4CA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CC0A30"/>
                </a:solidFill>
                <a:latin typeface="Raleway"/>
                <a:ea typeface="Raleway"/>
                <a:cs typeface="Raleway"/>
                <a:sym typeface="Raleway"/>
              </a:rPr>
              <a:t>Фальчевская Юлия </a:t>
            </a:r>
            <a:r>
              <a:rPr lang="ru-RU" sz="1400" b="1" i="0" u="none" strike="noStrike" cap="none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–</a:t>
            </a:r>
            <a:r>
              <a:rPr lang="ru-RU" sz="1400" b="1" i="0" u="none" strike="noStrike" cap="none">
                <a:solidFill>
                  <a:srgbClr val="CC0A30"/>
                </a:solidFill>
                <a:latin typeface="Raleway"/>
                <a:ea typeface="Raleway"/>
                <a:cs typeface="Raleway"/>
                <a:sym typeface="Raleway"/>
              </a:rPr>
              <a:t> экономист, аналитик </a:t>
            </a:r>
            <a:endParaRPr sz="1400" b="1" i="0" u="none" strike="noStrike" cap="none">
              <a:solidFill>
                <a:srgbClr val="CC0A3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80" name="Google Shape;480;p1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510635" y="2962217"/>
            <a:ext cx="1565376" cy="156537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81" name="Google Shape;481;p17"/>
          <p:cNvSpPr/>
          <p:nvPr/>
        </p:nvSpPr>
        <p:spPr>
          <a:xfrm>
            <a:off x="2201054" y="4373481"/>
            <a:ext cx="2822346" cy="64649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24"/>
              </a:gs>
              <a:gs pos="100000">
                <a:srgbClr val="FFFF6C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0C50DF"/>
                </a:solidFill>
                <a:latin typeface="Raleway"/>
                <a:ea typeface="Raleway"/>
                <a:cs typeface="Raleway"/>
                <a:sym typeface="Raleway"/>
              </a:rPr>
              <a:t>Калиновская Татьяна, Тарасенко Елена – дизайнеры, инженеры</a:t>
            </a:r>
            <a:endParaRPr sz="1400" b="1" i="0" u="none" strike="noStrike" cap="none">
              <a:solidFill>
                <a:srgbClr val="0C50D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8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487" name="Google Shape;487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8" name="Google Shape;488;p18"/>
          <p:cNvSpPr txBox="1"/>
          <p:nvPr/>
        </p:nvSpPr>
        <p:spPr>
          <a:xfrm>
            <a:off x="-27116" y="4829089"/>
            <a:ext cx="461899" cy="26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Google Shape;49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2" name="Google Shape;492;p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3" name="Google Shape;493;p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4" name="Google Shape;494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95" name="Google Shape;495;p18"/>
          <p:cNvGraphicFramePr/>
          <p:nvPr/>
        </p:nvGraphicFramePr>
        <p:xfrm>
          <a:off x="800688" y="257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{09A12B4F-FFAD-4E6D-9017-8699D4AF12C9}</a:tableStyleId>
              </a:tblPr>
              <a:tblGrid>
                <a:gridCol w="317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ДЕЛАЕМ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ОТВЕТСТВЕННЫЙ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Найти поставщиков ткани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1-2 недели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Бельц, Матвеева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Найти ателье-сотрудников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1-2 недели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Тарасенко, Коньякова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Настроить сайт, рекламные каналы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неделя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Балетова, Мухамадулина</a:t>
                      </a:r>
                      <a:endParaRPr sz="14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6" name="Google Shape;49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0256" y="44610"/>
            <a:ext cx="3070860" cy="2303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"/>
          <p:cNvSpPr txBox="1">
            <a:spLocks noGrp="1"/>
          </p:cNvSpPr>
          <p:nvPr>
            <p:ph type="title"/>
          </p:nvPr>
        </p:nvSpPr>
        <p:spPr>
          <a:xfrm>
            <a:off x="1144581" y="56470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502" name="Google Shape;502;p19"/>
          <p:cNvSpPr txBox="1">
            <a:spLocks noGrp="1"/>
          </p:cNvSpPr>
          <p:nvPr>
            <p:ph type="body" idx="1"/>
          </p:nvPr>
        </p:nvSpPr>
        <p:spPr>
          <a:xfrm>
            <a:off x="4677955" y="1876138"/>
            <a:ext cx="2008235" cy="1424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76213" lvl="0" indent="2698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>
                <a:solidFill>
                  <a:srgbClr val="132C40"/>
                </a:solidFill>
              </a:rPr>
              <a:t>Лидер: </a:t>
            </a:r>
            <a:r>
              <a:rPr lang="ru-RU" sz="2000">
                <a:solidFill>
                  <a:schemeClr val="dk1"/>
                </a:solidFill>
              </a:rPr>
              <a:t>Еременко Александра Юрьевна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503" name="Google Shape;503;p1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4" name="Google Shape;504;p19"/>
          <p:cNvSpPr txBox="1"/>
          <p:nvPr/>
        </p:nvSpPr>
        <p:spPr>
          <a:xfrm>
            <a:off x="-82201" y="4829089"/>
            <a:ext cx="535807" cy="26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1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8" name="Google Shape;508;p1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9" name="Google Shape;509;p1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0" name="Google Shape;510;p1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11" name="Google Shape;51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719" y="1651560"/>
            <a:ext cx="4236720" cy="317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16323" y="9410"/>
            <a:ext cx="1833588" cy="1833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9"/>
          <p:cNvPicPr preferRelativeResize="0"/>
          <p:nvPr/>
        </p:nvPicPr>
        <p:blipFill rotWithShape="1">
          <a:blip r:embed="rId6">
            <a:alphaModFix/>
          </a:blip>
          <a:srcRect l="12755" t="24695" r="13325" b="21929"/>
          <a:stretch/>
        </p:blipFill>
        <p:spPr>
          <a:xfrm>
            <a:off x="6534415" y="2002937"/>
            <a:ext cx="1786340" cy="203380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14" name="Google Shape;514;p19"/>
          <p:cNvSpPr/>
          <p:nvPr/>
        </p:nvSpPr>
        <p:spPr>
          <a:xfrm>
            <a:off x="4619101" y="4010222"/>
            <a:ext cx="37016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640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Контакты:</a:t>
            </a: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640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ayu.eremenko2117@omgau.org</a:t>
            </a:r>
            <a:endParaRPr sz="1800" b="0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961</Words>
  <Application>Microsoft Office PowerPoint</Application>
  <PresentationFormat>Экран (16:9)</PresentationFormat>
  <Paragraphs>207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Raleway SemiBold</vt:lpstr>
      <vt:lpstr>Century Gothic</vt:lpstr>
      <vt:lpstr>Raleway</vt:lpstr>
      <vt:lpstr>Calibri</vt:lpstr>
      <vt:lpstr>Arial</vt:lpstr>
      <vt:lpstr>Times New Roman</vt:lpstr>
      <vt:lpstr>Helvetica Neue</vt:lpstr>
      <vt:lpstr>Simple Light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РЕШЕНИЕ</vt:lpstr>
      <vt:lpstr>РЕШЕНИЕ</vt:lpstr>
      <vt:lpstr>ЦЕННОСТНОЕ ПРЕДЛОЖЕНИЕ</vt:lpstr>
      <vt:lpstr>Сколько будет стоить?</vt:lpstr>
      <vt:lpstr>РЫНОК</vt:lpstr>
      <vt:lpstr>АНАЛИЗ РЫНКА</vt:lpstr>
      <vt:lpstr>КОНКУРЕНТЫ</vt:lpstr>
      <vt:lpstr>Презентация PowerPoint</vt:lpstr>
      <vt:lpstr>Презентация PowerPoint</vt:lpstr>
      <vt:lpstr>ТЕКУЩИЕ РЕЗУЛЬТАТЫ</vt:lpstr>
      <vt:lpstr>Интервью</vt:lpstr>
      <vt:lpstr>Презентация PowerPoint</vt:lpstr>
      <vt:lpstr>Презентация PowerPoint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koste</dc:creator>
  <cp:lastModifiedBy>lev-1</cp:lastModifiedBy>
  <cp:revision>1</cp:revision>
  <dcterms:created xsi:type="dcterms:W3CDTF">2023-11-30T13:50:57Z</dcterms:created>
  <dcterms:modified xsi:type="dcterms:W3CDTF">2023-11-30T16:38:04Z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b802361663da42a29b93193ac3486d0a</vt:lpwstr>
  </property>
</Properties>
</file>