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304" r:id="rId6"/>
    <p:sldId id="319" r:id="rId7"/>
    <p:sldId id="320" r:id="rId8"/>
    <p:sldId id="321" r:id="rId9"/>
    <p:sldId id="325" r:id="rId10"/>
    <p:sldId id="314" r:id="rId11"/>
    <p:sldId id="322" r:id="rId12"/>
    <p:sldId id="317" r:id="rId13"/>
    <p:sldId id="313" r:id="rId14"/>
    <p:sldId id="327" r:id="rId15"/>
    <p:sldId id="328" r:id="rId16"/>
    <p:sldId id="329" r:id="rId17"/>
    <p:sldId id="330" r:id="rId18"/>
    <p:sldId id="323" r:id="rId19"/>
    <p:sldId id="318" r:id="rId20"/>
    <p:sldId id="281" r:id="rId21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7" pos="4032" userDrawn="1">
          <p15:clr>
            <a:srgbClr val="A4A3A4"/>
          </p15:clr>
        </p15:guide>
        <p15:guide id="9" pos="3648" userDrawn="1">
          <p15:clr>
            <a:srgbClr val="A4A3A4"/>
          </p15:clr>
        </p15:guide>
        <p15:guide id="10" orient="horz" pos="1536" userDrawn="1">
          <p15:clr>
            <a:srgbClr val="A4A3A4"/>
          </p15:clr>
        </p15:guide>
        <p15:guide id="11" orient="horz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5701"/>
  </p:normalViewPr>
  <p:slideViewPr>
    <p:cSldViewPr>
      <p:cViewPr varScale="1">
        <p:scale>
          <a:sx n="78" d="100"/>
          <a:sy n="78" d="100"/>
        </p:scale>
        <p:origin x="258" y="96"/>
      </p:cViewPr>
      <p:guideLst>
        <p:guide pos="7296"/>
        <p:guide pos="384"/>
        <p:guide orient="horz" pos="528"/>
        <p:guide orient="horz" pos="3552"/>
        <p:guide orient="horz" pos="768"/>
        <p:guide pos="4032"/>
        <p:guide pos="3648"/>
        <p:guide orient="horz" pos="1536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0" d="100"/>
          <a:sy n="120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>
            <a:defRPr sz="1862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Наиболее популярные нейросети среди россиян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C3-4E0B-B38A-EBC33ABABD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C3-4E0B-B38A-EBC33ABABD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C3-4E0B-B38A-EBC33ABABD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C3-4E0B-B38A-EBC33ABABD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C3-4E0B-B38A-EBC33ABABD1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C3-4E0B-B38A-EBC33ABABD1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C3-4E0B-B38A-EBC33ABABD1F}"/>
              </c:ext>
            </c:extLst>
          </c:dPt>
          <c:cat>
            <c:strRef>
              <c:f>Лист1!$A$2:$A$8</c:f>
              <c:strCache>
                <c:ptCount val="7"/>
                <c:pt idx="0">
                  <c:v>ChatGPT</c:v>
                </c:pt>
                <c:pt idx="1">
                  <c:v>Midjourney</c:v>
                </c:pt>
                <c:pt idx="2">
                  <c:v>YandexGPT</c:v>
                </c:pt>
                <c:pt idx="3">
                  <c:v>Шедеврум</c:v>
                </c:pt>
                <c:pt idx="4">
                  <c:v>Kandinsky</c:v>
                </c:pt>
                <c:pt idx="5">
                  <c:v>GigaChat</c:v>
                </c:pt>
                <c:pt idx="6">
                  <c:v>Блабоба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86</c:v>
                </c:pt>
                <c:pt idx="1">
                  <c:v>41</c:v>
                </c:pt>
                <c:pt idx="2">
                  <c:v>18</c:v>
                </c:pt>
                <c:pt idx="3">
                  <c:v>11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7C3-4E0B-B38A-EBC33ABAB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EBBF0B4-4939-9D9E-33C3-F42B85DDFF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US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EEC2305-6AB8-6127-AFD6-E2471EEA6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US" sz="1200"/>
            </a:lvl1pPr>
          </a:lstStyle>
          <a:p>
            <a:pPr rtl="0"/>
            <a:fld id="{8FEB02C5-E570-47A8-A03F-570717D5299C}" type="datetime1">
              <a:rPr lang="ru-RU" smtClean="0"/>
              <a:t>24.10.2023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5270DF-B2B7-15B5-8AC3-A416EC9870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A4D7292-6355-7DAB-9BAE-4BA49BF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US" sz="1200"/>
            </a:lvl1pPr>
          </a:lstStyle>
          <a:p>
            <a:pPr rtl="0"/>
            <a:fld id="{952578C0-3825-40B8-AE9F-C96DD660A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4869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US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US" sz="1200"/>
            </a:lvl1pPr>
          </a:lstStyle>
          <a:p>
            <a:fld id="{FD820D48-A407-4FEF-91EA-68693003ED23}" type="datetime1">
              <a:rPr lang="ru-RU" smtClean="0"/>
              <a:pPr/>
              <a:t>24.10.2023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US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US" sz="1200"/>
            </a:lvl1pPr>
          </a:lstStyle>
          <a:p>
            <a:pPr rtl="0"/>
            <a:fld id="{821E5FCA-B2DD-C941-A2C1-63893943348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248964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0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018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99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96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84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008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099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65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53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443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099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65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015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644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81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734DBF-D33A-9B28-288C-C2DAB9E54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en-US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en-US" sz="2400" b="1" baseline="0">
                <a:latin typeface="+mn-lt"/>
              </a:defRPr>
            </a:lvl1pPr>
            <a:lvl2pPr marL="457200" indent="0" algn="ctr">
              <a:buNone/>
              <a:defRPr lang="en-US" sz="2000"/>
            </a:lvl2pPr>
            <a:lvl3pPr marL="914400" indent="0" algn="ctr">
              <a:buNone/>
              <a:defRPr lang="en-US" sz="1800"/>
            </a:lvl3pPr>
            <a:lvl4pPr marL="1371600" indent="0" algn="ctr">
              <a:buNone/>
              <a:defRPr lang="en-US" sz="1600"/>
            </a:lvl4pPr>
            <a:lvl5pPr marL="1828800" indent="0" algn="ctr">
              <a:buNone/>
              <a:defRPr lang="en-US" sz="1600"/>
            </a:lvl5pPr>
            <a:lvl6pPr marL="2286000" indent="0" algn="ctr">
              <a:buNone/>
              <a:defRPr lang="en-US" sz="1600"/>
            </a:lvl6pPr>
            <a:lvl7pPr marL="2743200" indent="0" algn="ctr">
              <a:buNone/>
              <a:defRPr lang="en-US" sz="1600"/>
            </a:lvl7pPr>
            <a:lvl8pPr marL="3200400" indent="0" algn="ctr">
              <a:buNone/>
              <a:defRPr lang="en-US" sz="1600"/>
            </a:lvl8pPr>
            <a:lvl9pPr marL="3657600" indent="0" algn="ctr">
              <a:buNone/>
              <a:defRPr lang="en-US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D3B0F0-DE71-18AB-7957-4CFA29C3A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04770F-E995-EF98-B4D1-9F13733EE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0"/>
            <a:ext cx="3429000" cy="6807199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400" b="1" spc="2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24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24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24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24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84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328C38-4E83-27EA-9D01-DDDF73498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70B91D-A39E-3D53-DBBB-DF836D19B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654518" cy="523951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en-US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0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EC1861-1570-5A6A-D3BA-4A17F008A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en-US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en-US" sz="2400" b="1" baseline="0">
                <a:latin typeface="+mn-lt"/>
              </a:defRPr>
            </a:lvl1pPr>
            <a:lvl2pPr marL="457200" indent="0" algn="ctr">
              <a:buNone/>
              <a:defRPr lang="en-US" sz="2000"/>
            </a:lvl2pPr>
            <a:lvl3pPr marL="914400" indent="0" algn="ctr">
              <a:buNone/>
              <a:defRPr lang="en-US" sz="1800"/>
            </a:lvl3pPr>
            <a:lvl4pPr marL="1371600" indent="0" algn="ctr">
              <a:buNone/>
              <a:defRPr lang="en-US" sz="1600"/>
            </a:lvl4pPr>
            <a:lvl5pPr marL="1828800" indent="0" algn="ctr">
              <a:buNone/>
              <a:defRPr lang="en-US" sz="1600"/>
            </a:lvl5pPr>
            <a:lvl6pPr marL="2286000" indent="0" algn="ctr">
              <a:buNone/>
              <a:defRPr lang="en-US" sz="1600"/>
            </a:lvl6pPr>
            <a:lvl7pPr marL="2743200" indent="0" algn="ctr">
              <a:buNone/>
              <a:defRPr lang="en-US" sz="1600"/>
            </a:lvl7pPr>
            <a:lvl8pPr marL="3200400" indent="0" algn="ctr">
              <a:buNone/>
              <a:defRPr lang="en-US" sz="1600"/>
            </a:lvl8pPr>
            <a:lvl9pPr marL="3657600" indent="0" algn="ctr">
              <a:buNone/>
              <a:defRPr lang="en-US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37D9B2-AE86-9092-7072-0F717E3CA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5"/>
            <a:ext cx="4727448" cy="32024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F7E0A5-7E8E-4A90-B415-12984C7AB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en-US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80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FA7995-D0F4-05F2-CDF1-463407E3BA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2D768B-E662-B315-7576-313DFCE2A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7" y="2441448"/>
            <a:ext cx="10972800" cy="304495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39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8303F0-A6CC-605A-D08C-4E4ED07C2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196903" cy="3611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4458FB-E7BB-F476-4A31-9C5AA406E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7"/>
            <a:ext cx="5989320" cy="2778943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rtlCol="0" anchor="t"/>
          <a:lstStyle>
            <a:lvl1pPr algn="l">
              <a:lnSpc>
                <a:spcPct val="100000"/>
              </a:lnSpc>
              <a:defRPr lang="en-US" sz="2800" cap="none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94138E8D-4D76-2023-4B97-8ACB8894C5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3240" y="4232475"/>
            <a:ext cx="5775960" cy="333945"/>
          </a:xfrm>
        </p:spPr>
        <p:txBody>
          <a:bodyPr rtlCol="0"/>
          <a:lstStyle>
            <a:lvl1pPr marL="0" indent="0">
              <a:buNone/>
              <a:defRPr lang="en-US" sz="1800" spc="2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D1FFE415-7AFC-D826-1BD1-1993DED3B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37922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”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0962DFC0-ADB3-684B-6F72-9C45BB48C2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61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33087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C6FB24-160F-388E-8450-E5C970E2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4792"/>
            <a:ext cx="5359935" cy="509320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AF7F25-1C65-DB7F-9FA3-300318BD4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A3FD7E-DF96-B9E4-8D70-DA62CC339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5"/>
            <a:ext cx="5358384" cy="5091735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8" name="Текст 28">
            <a:extLst>
              <a:ext uri="{FF2B5EF4-FFF2-40B4-BE49-F238E27FC236}">
                <a16:creationId xmlns:a16="http://schemas.microsoft.com/office/drawing/2014/main" id="{739AFCF1-55F0-974F-0F5C-34444B290B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77CF7DE5-8E6D-2C2C-A514-BAB6D4B6F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1" name="Рисунок 23">
            <a:extLst>
              <a:ext uri="{FF2B5EF4-FFF2-40B4-BE49-F238E27FC236}">
                <a16:creationId xmlns:a16="http://schemas.microsoft.com/office/drawing/2014/main" id="{DBA744D6-401F-C995-EF58-BD24A0DD858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0" name="Текст 28">
            <a:extLst>
              <a:ext uri="{FF2B5EF4-FFF2-40B4-BE49-F238E27FC236}">
                <a16:creationId xmlns:a16="http://schemas.microsoft.com/office/drawing/2014/main" id="{B1201CED-247A-16CA-9F03-BF32393D3B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28">
            <a:extLst>
              <a:ext uri="{FF2B5EF4-FFF2-40B4-BE49-F238E27FC236}">
                <a16:creationId xmlns:a16="http://schemas.microsoft.com/office/drawing/2014/main" id="{2D5FA954-036C-191F-7040-1848AB2BE3C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3" name="Рисунок 23">
            <a:extLst>
              <a:ext uri="{FF2B5EF4-FFF2-40B4-BE49-F238E27FC236}">
                <a16:creationId xmlns:a16="http://schemas.microsoft.com/office/drawing/2014/main" id="{8CFBAF86-D36B-F789-2C9C-78C6830B13C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2" name="Текст 28">
            <a:extLst>
              <a:ext uri="{FF2B5EF4-FFF2-40B4-BE49-F238E27FC236}">
                <a16:creationId xmlns:a16="http://schemas.microsoft.com/office/drawing/2014/main" id="{6E32CE61-2D9B-C245-0D18-C33760B085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28">
            <a:extLst>
              <a:ext uri="{FF2B5EF4-FFF2-40B4-BE49-F238E27FC236}">
                <a16:creationId xmlns:a16="http://schemas.microsoft.com/office/drawing/2014/main" id="{E4068D0A-21CD-897C-9CC1-0BFDAABBD4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id="{C110D526-1AE4-5106-E956-0B2ED3A4D4BC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3858F91A-46AA-AF23-2716-3B2B678BBE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5" name="Текст 28">
            <a:extLst>
              <a:ext uri="{FF2B5EF4-FFF2-40B4-BE49-F238E27FC236}">
                <a16:creationId xmlns:a16="http://schemas.microsoft.com/office/drawing/2014/main" id="{EBC002F6-7435-833F-0E8B-30A53B075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7" name="Рисунок 23">
            <a:extLst>
              <a:ext uri="{FF2B5EF4-FFF2-40B4-BE49-F238E27FC236}">
                <a16:creationId xmlns:a16="http://schemas.microsoft.com/office/drawing/2014/main" id="{2CBF8435-BD05-F386-4E6E-F2B6F6894FD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5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45C5D8-082A-AC27-3801-7A6EC3751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9"/>
          <a:stretch/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31883F-9B23-B442-5F02-C2D25BB37C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6" y="1234440"/>
            <a:ext cx="4950764" cy="56235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843F725B-A33F-7FB2-E5C4-96EA154660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Объект 5">
            <a:extLst>
              <a:ext uri="{FF2B5EF4-FFF2-40B4-BE49-F238E27FC236}">
                <a16:creationId xmlns:a16="http://schemas.microsoft.com/office/drawing/2014/main" id="{D9DD0DA7-5A1E-5312-178F-13561EF7C23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5FBC3880-98AC-466C-7AD1-FDC8B3958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24965100-8EF5-0264-CEE5-BD5BF190163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C3D06-2435-B655-8AA5-11CCBBEF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6" cy="68214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id="{5D1E9421-BC85-99CB-EB40-1863FA6227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id="{47BABAF8-5220-1E24-CE43-927FCCA269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6218" y="2432434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F1D095F8-4552-1F88-C37B-99775B68AC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8" name="Текст 40">
            <a:extLst>
              <a:ext uri="{FF2B5EF4-FFF2-40B4-BE49-F238E27FC236}">
                <a16:creationId xmlns:a16="http://schemas.microsoft.com/office/drawing/2014/main" id="{4C4BFA3E-7B57-DCDD-4EA6-16C64A3756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83307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5" name="Текст 33">
            <a:extLst>
              <a:ext uri="{FF2B5EF4-FFF2-40B4-BE49-F238E27FC236}">
                <a16:creationId xmlns:a16="http://schemas.microsoft.com/office/drawing/2014/main" id="{C65BF0DD-74C0-E055-CCAC-600751F517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4" name="Текст 40">
            <a:extLst>
              <a:ext uri="{FF2B5EF4-FFF2-40B4-BE49-F238E27FC236}">
                <a16:creationId xmlns:a16="http://schemas.microsoft.com/office/drawing/2014/main" id="{25927394-D1A0-C084-C689-F7A4EEE924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89586" y="2432435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08F0F1F2-0D4E-95EA-349B-D734163FD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2" y="4517644"/>
            <a:ext cx="1783080" cy="512064"/>
          </a:xfr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6" name="Текст 40">
            <a:extLst>
              <a:ext uri="{FF2B5EF4-FFF2-40B4-BE49-F238E27FC236}">
                <a16:creationId xmlns:a16="http://schemas.microsoft.com/office/drawing/2014/main" id="{B322E7EB-0174-5A8C-5BE3-F501B5670F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27392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33">
            <a:extLst>
              <a:ext uri="{FF2B5EF4-FFF2-40B4-BE49-F238E27FC236}">
                <a16:creationId xmlns:a16="http://schemas.microsoft.com/office/drawing/2014/main" id="{36C15449-A445-41A6-EAD9-37446450C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5" name="Текст 40">
            <a:extLst>
              <a:ext uri="{FF2B5EF4-FFF2-40B4-BE49-F238E27FC236}">
                <a16:creationId xmlns:a16="http://schemas.microsoft.com/office/drawing/2014/main" id="{E6B7327B-EA3B-790D-AB08-0ED1D2FB40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035230" y="2437196"/>
            <a:ext cx="1796654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1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70F102-837A-486A-0CD4-E957B66B8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1920"/>
            <a:ext cx="5470497" cy="29260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9FAF77-1797-C11F-A1A9-B351E30B3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5" y="0"/>
            <a:ext cx="4983785" cy="22768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5157787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5157787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438400"/>
            <a:ext cx="5183188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00800" y="2871216"/>
            <a:ext cx="5183188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E1E66A3-7FD1-08A5-8B20-36C5331DC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0" cy="28437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64B067-71A6-CB30-BD46-5499FAAE00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58968" cy="29199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740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740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3880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83880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87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F45936-2436-D9FD-A05D-F3C70F90F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862D5-CF3B-E45B-934F-ACEF42B35B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en-US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888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9AFB71-7F33-280E-7877-06F4AFFF0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en-US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 rtlCol="0"/>
          <a:lstStyle>
            <a:lvl1pPr marL="0" indent="0" algn="l">
              <a:buNone/>
              <a:defRPr lang="en-US" sz="2400" b="1" baseline="0">
                <a:latin typeface="+mn-lt"/>
              </a:defRPr>
            </a:lvl1pPr>
            <a:lvl2pPr marL="457200" indent="0" algn="ctr">
              <a:buNone/>
              <a:defRPr lang="en-US" sz="2000"/>
            </a:lvl2pPr>
            <a:lvl3pPr marL="914400" indent="0" algn="ctr">
              <a:buNone/>
              <a:defRPr lang="en-US" sz="1800"/>
            </a:lvl3pPr>
            <a:lvl4pPr marL="1371600" indent="0" algn="ctr">
              <a:buNone/>
              <a:defRPr lang="en-US" sz="1600"/>
            </a:lvl4pPr>
            <a:lvl5pPr marL="1828800" indent="0" algn="ctr">
              <a:buNone/>
              <a:defRPr lang="en-US" sz="1600"/>
            </a:lvl5pPr>
            <a:lvl6pPr marL="2286000" indent="0" algn="ctr">
              <a:buNone/>
              <a:defRPr lang="en-US" sz="1600"/>
            </a:lvl6pPr>
            <a:lvl7pPr marL="2743200" indent="0" algn="ctr">
              <a:buNone/>
              <a:defRPr lang="en-US" sz="1600"/>
            </a:lvl7pPr>
            <a:lvl8pPr marL="3200400" indent="0" algn="ctr">
              <a:buNone/>
              <a:defRPr lang="en-US" sz="1600"/>
            </a:lvl8pPr>
            <a:lvl9pPr marL="3657600" indent="0" algn="ctr">
              <a:buNone/>
              <a:defRPr lang="en-US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0355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EDC48-AA67-6FC9-FF0E-CD3CB49A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18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n-US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en-US" sz="3200"/>
            </a:lvl1pPr>
            <a:lvl2pPr>
              <a:defRPr lang="en-US" sz="2800"/>
            </a:lvl2pPr>
            <a:lvl3pPr>
              <a:defRPr lang="en-US" sz="2400"/>
            </a:lvl3pPr>
            <a:lvl4pPr>
              <a:defRPr lang="en-US" sz="2000"/>
            </a:lvl4pPr>
            <a:lvl5pPr>
              <a:defRPr lang="en-US" sz="2000"/>
            </a:lvl5pPr>
            <a:lvl6pPr>
              <a:defRPr lang="en-US" sz="2000"/>
            </a:lvl6pPr>
            <a:lvl7pPr>
              <a:defRPr lang="en-US" sz="2000"/>
            </a:lvl7pPr>
            <a:lvl8pPr>
              <a:defRPr lang="en-US" sz="2000"/>
            </a:lvl8pPr>
            <a:lvl9pPr>
              <a:defRPr lang="en-US"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US" sz="1600"/>
            </a:lvl1pPr>
            <a:lvl2pPr marL="457200" indent="0">
              <a:buNone/>
              <a:defRPr lang="en-US" sz="1400"/>
            </a:lvl2pPr>
            <a:lvl3pPr marL="914400" indent="0">
              <a:buNone/>
              <a:defRPr lang="en-US" sz="1200"/>
            </a:lvl3pPr>
            <a:lvl4pPr marL="1371600" indent="0">
              <a:buNone/>
              <a:defRPr lang="en-US" sz="1000"/>
            </a:lvl4pPr>
            <a:lvl5pPr marL="1828800" indent="0">
              <a:buNone/>
              <a:defRPr lang="en-US" sz="1000"/>
            </a:lvl5pPr>
            <a:lvl6pPr marL="2286000" indent="0">
              <a:buNone/>
              <a:defRPr lang="en-US" sz="1000"/>
            </a:lvl6pPr>
            <a:lvl7pPr marL="2743200" indent="0">
              <a:buNone/>
              <a:defRPr lang="en-US" sz="1000"/>
            </a:lvl7pPr>
            <a:lvl8pPr marL="3200400" indent="0">
              <a:buNone/>
              <a:defRPr lang="en-US" sz="1000"/>
            </a:lvl8pPr>
            <a:lvl9pPr marL="3657600" indent="0">
              <a:buNone/>
              <a:defRPr lang="en-US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754AE8D-13E4-BDDA-7C36-A9E08FD0A0E8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CE37136-8479-8CDC-7EEB-030C1A8151EF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n-US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en-US" sz="3200"/>
            </a:lvl1pPr>
            <a:lvl2pPr marL="457200" indent="0">
              <a:buNone/>
              <a:defRPr lang="en-US" sz="2800"/>
            </a:lvl2pPr>
            <a:lvl3pPr marL="914400" indent="0">
              <a:buNone/>
              <a:defRPr lang="en-US" sz="2400"/>
            </a:lvl3pPr>
            <a:lvl4pPr marL="1371600" indent="0">
              <a:buNone/>
              <a:defRPr lang="en-US" sz="2000"/>
            </a:lvl4pPr>
            <a:lvl5pPr marL="1828800" indent="0">
              <a:buNone/>
              <a:defRPr lang="en-US" sz="2000"/>
            </a:lvl5pPr>
            <a:lvl6pPr marL="2286000" indent="0">
              <a:buNone/>
              <a:defRPr lang="en-US" sz="2000"/>
            </a:lvl6pPr>
            <a:lvl7pPr marL="2743200" indent="0">
              <a:buNone/>
              <a:defRPr lang="en-US" sz="2000"/>
            </a:lvl7pPr>
            <a:lvl8pPr marL="3200400" indent="0">
              <a:buNone/>
              <a:defRPr lang="en-US" sz="2000"/>
            </a:lvl8pPr>
            <a:lvl9pPr marL="3657600" indent="0">
              <a:buNone/>
              <a:defRPr lang="en-US" sz="2000"/>
            </a:lvl9pPr>
          </a:lstStyle>
          <a:p>
            <a:pPr rt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US" sz="1600"/>
            </a:lvl1pPr>
            <a:lvl2pPr marL="457200" indent="0">
              <a:buNone/>
              <a:defRPr lang="en-US" sz="1400"/>
            </a:lvl2pPr>
            <a:lvl3pPr marL="914400" indent="0">
              <a:buNone/>
              <a:defRPr lang="en-US" sz="1200"/>
            </a:lvl3pPr>
            <a:lvl4pPr marL="1371600" indent="0">
              <a:buNone/>
              <a:defRPr lang="en-US" sz="1000"/>
            </a:lvl4pPr>
            <a:lvl5pPr marL="1828800" indent="0">
              <a:buNone/>
              <a:defRPr lang="en-US" sz="1000"/>
            </a:lvl5pPr>
            <a:lvl6pPr marL="2286000" indent="0">
              <a:buNone/>
              <a:defRPr lang="en-US" sz="1000"/>
            </a:lvl6pPr>
            <a:lvl7pPr marL="2743200" indent="0">
              <a:buNone/>
              <a:defRPr lang="en-US" sz="1000"/>
            </a:lvl7pPr>
            <a:lvl8pPr marL="3200400" indent="0">
              <a:buNone/>
              <a:defRPr lang="en-US" sz="1000"/>
            </a:lvl8pPr>
            <a:lvl9pPr marL="3657600" indent="0">
              <a:buNone/>
              <a:defRPr lang="en-US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DC6EFE9-BD9C-6124-823A-BD1C488321D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1B53473-DF27-C657-627F-ED66976E076B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бразец фона&#10;&#10;Автоматически созданное описание">
            <a:extLst>
              <a:ext uri="{FF2B5EF4-FFF2-40B4-BE49-F238E27FC236}">
                <a16:creationId xmlns:a16="http://schemas.microsoft.com/office/drawing/2014/main" id="{E020D11E-3FF2-1E7F-038B-4F9534916FE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6012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1" r:id="rId4"/>
    <p:sldLayoutId id="2147483662" r:id="rId5"/>
    <p:sldLayoutId id="2147483665" r:id="rId6"/>
    <p:sldLayoutId id="2147483669" r:id="rId7"/>
    <p:sldLayoutId id="2147483658" r:id="rId8"/>
    <p:sldLayoutId id="2147483666" r:id="rId9"/>
    <p:sldLayoutId id="2147483668" r:id="rId10"/>
    <p:sldLayoutId id="2147483670" r:id="rId11"/>
    <p:sldLayoutId id="2147483653" r:id="rId12"/>
    <p:sldLayoutId id="2147483667" r:id="rId13"/>
    <p:sldLayoutId id="2147483661" r:id="rId14"/>
    <p:sldLayoutId id="2147483660" r:id="rId15"/>
    <p:sldLayoutId id="2147483655" r:id="rId16"/>
    <p:sldLayoutId id="2147483659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i="0" kern="1200" cap="all" spc="4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2726" y="2209800"/>
            <a:ext cx="10040112" cy="1929384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en-US" dirty="0"/>
              <a:t>Visual</a:t>
            </a:r>
            <a:r>
              <a:rPr lang="ru-RU" dirty="0"/>
              <a:t> </a:t>
            </a:r>
            <a:r>
              <a:rPr lang="en-US" dirty="0"/>
              <a:t>Mind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4993257"/>
            <a:ext cx="6236208" cy="1524000"/>
          </a:xfrm>
        </p:spPr>
        <p:txBody>
          <a:bodyPr rtlCol="0"/>
          <a:lstStyle>
            <a:defPPr>
              <a:defRPr lang="en-US"/>
            </a:defPPr>
          </a:lstStyle>
          <a:p>
            <a:pPr>
              <a:lnSpc>
                <a:spcPct val="100000"/>
              </a:lnSpc>
            </a:pPr>
            <a:r>
              <a:rPr lang="ru-RU" sz="1400" dirty="0">
                <a:latin typeface="Century Schoolbook" panose="02040604050505020304" pitchFamily="18" charset="0"/>
              </a:rPr>
              <a:t>Выполнили: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latin typeface="Century Schoolbook" panose="02040604050505020304" pitchFamily="18" charset="0"/>
              </a:rPr>
              <a:t>Макушенко Дмитрий, Аверина Мария, Терентьев Артемий 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latin typeface="Century Schoolbook" panose="02040604050505020304" pitchFamily="18" charset="0"/>
              </a:rPr>
              <a:t>Наставник: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latin typeface="Century Schoolbook" panose="02040604050505020304" pitchFamily="18" charset="0"/>
              </a:rPr>
              <a:t>Белокур О.С.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62726" y="1676400"/>
            <a:ext cx="3200400" cy="146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b="1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latin typeface="Century Gothic" panose="020B0502020202020204" pitchFamily="34" charset="0"/>
              </a:rPr>
              <a:t>DREAM, SHARE, REMIND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4" t="26667" r="28952" b="31111"/>
          <a:stretch/>
        </p:blipFill>
        <p:spPr>
          <a:xfrm>
            <a:off x="10363200" y="5029200"/>
            <a:ext cx="1676400" cy="163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10972800" cy="893483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ИДЕЯ</a:t>
            </a:r>
            <a:endParaRPr lang="ru-RU" sz="440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2</a:t>
            </a:fld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AFBCE6-8458-43CB-9CD6-E1B4C0066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7739" y="4066992"/>
            <a:ext cx="7772400" cy="1219200"/>
          </a:xfrm>
        </p:spPr>
        <p:txBody>
          <a:bodyPr/>
          <a:lstStyle/>
          <a:p>
            <a:pPr marL="0" indent="35560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en-US" sz="2700" b="1" dirty="0" smtClean="0">
                <a:latin typeface="Montserrat" panose="00000500000000000000" pitchFamily="2" charset="-52"/>
              </a:rPr>
              <a:t>Visual </a:t>
            </a:r>
            <a:r>
              <a:rPr lang="en-US" sz="2700" b="1" dirty="0">
                <a:latin typeface="Montserrat" panose="00000500000000000000" pitchFamily="2" charset="-52"/>
              </a:rPr>
              <a:t>Mind </a:t>
            </a:r>
            <a:r>
              <a:rPr lang="ru-RU" sz="2700" b="1" dirty="0" smtClean="0">
                <a:latin typeface="Montserrat" panose="00000500000000000000" pitchFamily="2" charset="-52"/>
              </a:rPr>
              <a:t>генерирует изображения по </a:t>
            </a:r>
            <a:r>
              <a:rPr lang="ru-RU" sz="2700" b="1" dirty="0">
                <a:latin typeface="Montserrat" panose="00000500000000000000" pitchFamily="2" charset="-52"/>
              </a:rPr>
              <a:t>описанию сновидения</a:t>
            </a:r>
            <a:r>
              <a:rPr lang="ru-RU" sz="2700" dirty="0">
                <a:latin typeface="Montserrat" panose="00000500000000000000" pitchFamily="2" charset="-52"/>
              </a:rPr>
              <a:t>, </a:t>
            </a:r>
            <a:r>
              <a:rPr lang="ru-RU" sz="2700" dirty="0" smtClean="0">
                <a:latin typeface="Montserrat" panose="00000500000000000000" pitchFamily="2" charset="-52"/>
              </a:rPr>
              <a:t>показывает его трактовку. </a:t>
            </a:r>
            <a:endParaRPr lang="ru-RU" sz="2700" dirty="0">
              <a:latin typeface="Montserrat" panose="00000500000000000000" pitchFamily="2" charset="-52"/>
            </a:endParaRPr>
          </a:p>
          <a:p>
            <a:pPr marL="0" indent="355600" algn="just">
              <a:buNone/>
            </a:pPr>
            <a:endParaRPr lang="ru-RU" sz="2700" dirty="0">
              <a:solidFill>
                <a:srgbClr val="FF0000"/>
              </a:solidFill>
              <a:latin typeface="Montserrat" panose="00000500000000000000" pitchFamily="2" charset="-52"/>
            </a:endParaRPr>
          </a:p>
          <a:p>
            <a:endParaRPr lang="ru-RU" sz="27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42590">
            <a:off x="8568637" y="4071814"/>
            <a:ext cx="3215640" cy="2009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62552" y="1776325"/>
            <a:ext cx="1082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9413" algn="just">
              <a:buClr>
                <a:schemeClr val="accent5">
                  <a:lumMod val="25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700" b="1" dirty="0" err="1">
                <a:latin typeface="Montserrat" panose="00000500000000000000" pitchFamily="2" charset="-52"/>
              </a:rPr>
              <a:t>ViusalMind</a:t>
            </a:r>
            <a:r>
              <a:rPr lang="ru-RU" sz="2700" dirty="0">
                <a:latin typeface="Montserrat" panose="00000500000000000000" pitchFamily="2" charset="-52"/>
              </a:rPr>
              <a:t> </a:t>
            </a:r>
            <a:r>
              <a:rPr lang="ru-RU" sz="2700" b="1" dirty="0">
                <a:latin typeface="Montserrat" panose="00000500000000000000" pitchFamily="2" charset="-52"/>
              </a:rPr>
              <a:t>– </a:t>
            </a:r>
            <a:r>
              <a:rPr lang="ru-RU" sz="2700" dirty="0">
                <a:latin typeface="Montserrat" panose="00000500000000000000" pitchFamily="2" charset="-52"/>
              </a:rPr>
              <a:t>это онлайн-сервис для </a:t>
            </a:r>
            <a:r>
              <a:rPr lang="ru-RU" sz="2700" b="1" dirty="0">
                <a:latin typeface="Montserrat" panose="00000500000000000000" pitchFamily="2" charset="-52"/>
              </a:rPr>
              <a:t>генерации изображений </a:t>
            </a:r>
            <a:r>
              <a:rPr lang="ru-RU" sz="2700" dirty="0" smtClean="0">
                <a:latin typeface="Montserrat" panose="00000500000000000000" pitchFamily="2" charset="-52"/>
              </a:rPr>
              <a:t>по описанию </a:t>
            </a:r>
            <a:r>
              <a:rPr lang="ru-RU" sz="2700" dirty="0">
                <a:latin typeface="Montserrat" panose="00000500000000000000" pitchFamily="2" charset="-52"/>
              </a:rPr>
              <a:t>пользователя. Созданные </a:t>
            </a:r>
            <a:r>
              <a:rPr lang="ru-RU" sz="2700" b="1" dirty="0" smtClean="0">
                <a:latin typeface="Montserrat" panose="00000500000000000000" pitchFamily="2" charset="-52"/>
              </a:rPr>
              <a:t>изображения </a:t>
            </a:r>
            <a:r>
              <a:rPr lang="ru-RU" sz="2700" b="1" dirty="0">
                <a:latin typeface="Montserrat" panose="00000500000000000000" pitchFamily="2" charset="-52"/>
              </a:rPr>
              <a:t>могут быть напечатаны на </a:t>
            </a:r>
            <a:r>
              <a:rPr lang="ru-RU" sz="2700" b="1" dirty="0" smtClean="0">
                <a:latin typeface="Montserrat" panose="00000500000000000000" pitchFamily="2" charset="-52"/>
              </a:rPr>
              <a:t>различных </a:t>
            </a:r>
            <a:r>
              <a:rPr lang="ru-RU" sz="2700" b="1" dirty="0">
                <a:latin typeface="Montserrat" panose="00000500000000000000" pitchFamily="2" charset="-52"/>
              </a:rPr>
              <a:t>носителях</a:t>
            </a:r>
            <a:r>
              <a:rPr lang="ru-RU" sz="2700" dirty="0">
                <a:latin typeface="Montserrat" panose="00000500000000000000" pitchFamily="2" charset="-52"/>
              </a:rPr>
              <a:t>, таких как холсты, футболки, ежедневники и кружки.</a:t>
            </a:r>
          </a:p>
        </p:txBody>
      </p:sp>
    </p:spTree>
    <p:extLst>
      <p:ext uri="{BB962C8B-B14F-4D97-AF65-F5344CB8AC3E}">
        <p14:creationId xmlns:p14="http://schemas.microsoft.com/office/powerpoint/2010/main" val="270031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74431"/>
            <a:ext cx="10972800" cy="1572768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Потребность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" y="2057400"/>
            <a:ext cx="10896600" cy="3810000"/>
          </a:xfrm>
        </p:spPr>
        <p:txBody>
          <a:bodyPr rtlCol="0"/>
          <a:lstStyle>
            <a:defPPr>
              <a:defRPr lang="en-US"/>
            </a:defPPr>
          </a:lstStyle>
          <a:p>
            <a:pPr marL="0" indent="379413" algn="just">
              <a:buFont typeface="+mj-lt"/>
              <a:buAutoNum type="arabicPeriod"/>
            </a:pPr>
            <a:r>
              <a:rPr lang="ru-RU" sz="2600" dirty="0" smtClean="0">
                <a:latin typeface="Montserrat" panose="00000500000000000000"/>
              </a:rPr>
              <a:t>Воплотить </a:t>
            </a:r>
            <a:r>
              <a:rPr lang="ru-RU" sz="2600" dirty="0">
                <a:latin typeface="Montserrat" panose="00000500000000000000"/>
              </a:rPr>
              <a:t>свои уникальные идеи и образы в виде художественных произведений, материальных объектов</a:t>
            </a:r>
          </a:p>
          <a:p>
            <a:pPr marL="0" indent="379413" algn="just">
              <a:buFont typeface="+mj-lt"/>
              <a:buAutoNum type="arabicPeriod"/>
            </a:pPr>
            <a:r>
              <a:rPr lang="ru-RU" sz="2600" dirty="0" smtClean="0">
                <a:latin typeface="Montserrat" panose="00000500000000000000"/>
              </a:rPr>
              <a:t>Визуализировать </a:t>
            </a:r>
            <a:r>
              <a:rPr lang="ru-RU" sz="2600" dirty="0">
                <a:latin typeface="Montserrat" panose="00000500000000000000"/>
              </a:rPr>
              <a:t>и сохранить образы из сновидений </a:t>
            </a:r>
            <a:endParaRPr lang="ru-RU" sz="2600" dirty="0" smtClean="0">
              <a:latin typeface="Montserrat" panose="00000500000000000000"/>
            </a:endParaRPr>
          </a:p>
          <a:p>
            <a:pPr marL="0" indent="379413" algn="just">
              <a:buFont typeface="+mj-lt"/>
              <a:buAutoNum type="arabicPeriod"/>
            </a:pPr>
            <a:r>
              <a:rPr lang="ru-RU" sz="2600" dirty="0" smtClean="0">
                <a:latin typeface="Montserrat" panose="00000500000000000000"/>
              </a:rPr>
              <a:t>Потребности </a:t>
            </a:r>
            <a:r>
              <a:rPr lang="ru-RU" sz="2600" dirty="0">
                <a:latin typeface="Montserrat" panose="00000500000000000000"/>
              </a:rPr>
              <a:t>творческих личностей, начинающих художников, желающих развить свои творческие навыки</a:t>
            </a:r>
          </a:p>
          <a:p>
            <a:pPr marL="0" indent="379413" algn="just">
              <a:buFont typeface="+mj-lt"/>
              <a:buAutoNum type="arabicPeriod"/>
            </a:pPr>
            <a:r>
              <a:rPr lang="ru-RU" sz="2600" dirty="0">
                <a:latin typeface="Montserrat" panose="00000500000000000000"/>
              </a:rPr>
              <a:t>Потребности бизнеса: генерация и создание уникальных изображений по описанию, а также материальных объектов (презентов) для кампаний по </a:t>
            </a:r>
            <a:r>
              <a:rPr lang="ru-RU" sz="2600" dirty="0" smtClean="0">
                <a:latin typeface="Montserrat" panose="00000500000000000000"/>
              </a:rPr>
              <a:t>продвижению</a:t>
            </a:r>
            <a:endParaRPr lang="ru-RU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26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54304"/>
            <a:ext cx="10972800" cy="685800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преимущества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2002076"/>
            <a:ext cx="6248400" cy="3247462"/>
          </a:xfrm>
        </p:spPr>
        <p:txBody>
          <a:bodyPr rtlCol="0"/>
          <a:lstStyle>
            <a:defPPr>
              <a:defRPr lang="en-US"/>
            </a:defPPr>
          </a:lstStyle>
          <a:p>
            <a:pPr marL="0" indent="355600" algn="just">
              <a:buFont typeface="Wingdings" panose="05000000000000000000" pitchFamily="2" charset="2"/>
              <a:buChar char="ü"/>
            </a:pPr>
            <a:r>
              <a:rPr lang="ru-RU" sz="2000" b="1" dirty="0">
                <a:latin typeface="Montserrat" panose="00000500000000000000"/>
              </a:rPr>
              <a:t>Комплексность услуги </a:t>
            </a:r>
            <a:r>
              <a:rPr lang="ru-RU" sz="2000" dirty="0" smtClean="0">
                <a:latin typeface="Montserrat" panose="00000500000000000000"/>
              </a:rPr>
              <a:t>-</a:t>
            </a:r>
            <a:r>
              <a:rPr lang="ru-RU" sz="2000" b="1" dirty="0" smtClean="0">
                <a:latin typeface="Montserrat" panose="00000500000000000000"/>
              </a:rPr>
              <a:t> </a:t>
            </a:r>
            <a:r>
              <a:rPr lang="ru-RU" sz="2000" dirty="0" smtClean="0">
                <a:latin typeface="Montserrat" panose="00000500000000000000"/>
              </a:rPr>
              <a:t>изображение </a:t>
            </a:r>
            <a:r>
              <a:rPr lang="ru-RU" sz="2000" dirty="0">
                <a:latin typeface="Montserrat" panose="00000500000000000000"/>
              </a:rPr>
              <a:t>можно </a:t>
            </a:r>
            <a:r>
              <a:rPr lang="ru-RU" sz="2000" dirty="0" smtClean="0">
                <a:latin typeface="Montserrat" panose="00000500000000000000"/>
              </a:rPr>
              <a:t>сгенерировать</a:t>
            </a:r>
            <a:r>
              <a:rPr lang="ru-RU" sz="2000" dirty="0">
                <a:latin typeface="Montserrat" panose="00000500000000000000"/>
              </a:rPr>
              <a:t>, </a:t>
            </a:r>
            <a:r>
              <a:rPr lang="ru-RU" sz="2000" dirty="0" smtClean="0">
                <a:latin typeface="Montserrat" panose="00000500000000000000"/>
              </a:rPr>
              <a:t>заказать </a:t>
            </a:r>
            <a:r>
              <a:rPr lang="ru-RU" sz="2000" dirty="0">
                <a:latin typeface="Montserrat" panose="00000500000000000000"/>
              </a:rPr>
              <a:t>печать на материальном </a:t>
            </a:r>
            <a:r>
              <a:rPr lang="ru-RU" sz="2000" dirty="0" smtClean="0">
                <a:latin typeface="Montserrat" panose="00000500000000000000"/>
              </a:rPr>
              <a:t>носителе</a:t>
            </a:r>
            <a:endParaRPr lang="ru-RU" sz="2000" dirty="0">
              <a:latin typeface="Montserrat" panose="00000500000000000000"/>
            </a:endParaRPr>
          </a:p>
          <a:p>
            <a:pPr marL="0" indent="355600" algn="just">
              <a:buFont typeface="Wingdings" panose="05000000000000000000" pitchFamily="2" charset="2"/>
              <a:buChar char="ü"/>
            </a:pPr>
            <a:r>
              <a:rPr lang="ru-RU" sz="2000" b="1" dirty="0">
                <a:latin typeface="Montserrat" panose="00000500000000000000"/>
              </a:rPr>
              <a:t>Удобная оплата </a:t>
            </a:r>
            <a:r>
              <a:rPr lang="ru-RU" sz="2000" dirty="0">
                <a:latin typeface="Montserrat" panose="00000500000000000000"/>
              </a:rPr>
              <a:t>на сайте сервиса, быстрая доставка</a:t>
            </a:r>
          </a:p>
        </p:txBody>
      </p:sp>
      <p:sp>
        <p:nvSpPr>
          <p:cNvPr id="45" name="Объект 44">
            <a:extLst>
              <a:ext uri="{FF2B5EF4-FFF2-40B4-BE49-F238E27FC236}">
                <a16:creationId xmlns:a16="http://schemas.microsoft.com/office/drawing/2014/main" id="{2A504466-AF6B-14A5-DBE7-37A09EC63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4200" y="2002076"/>
            <a:ext cx="5183188" cy="3247462"/>
          </a:xfrm>
        </p:spPr>
        <p:txBody>
          <a:bodyPr rtlCol="0"/>
          <a:lstStyle>
            <a:defPPr>
              <a:defRPr lang="en-US"/>
            </a:defPPr>
          </a:lstStyle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0000"/>
                </a:solidFill>
                <a:latin typeface="Montserrat" panose="00000500000000000000"/>
              </a:rPr>
              <a:t>Конкурентоспособные </a:t>
            </a:r>
            <a:r>
              <a:rPr lang="ru-RU" sz="2000" b="1" dirty="0">
                <a:solidFill>
                  <a:srgbClr val="000000"/>
                </a:solidFill>
                <a:latin typeface="Montserrat" panose="00000500000000000000"/>
              </a:rPr>
              <a:t>цены </a:t>
            </a:r>
            <a:r>
              <a:rPr lang="ru-RU" sz="2000" dirty="0">
                <a:solidFill>
                  <a:srgbClr val="000000"/>
                </a:solidFill>
                <a:latin typeface="Montserrat" panose="00000500000000000000"/>
              </a:rPr>
              <a:t>на печать изображений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00"/>
                </a:solidFill>
                <a:latin typeface="Montserrat" panose="00000500000000000000"/>
              </a:rPr>
              <a:t>Возможность </a:t>
            </a:r>
            <a:r>
              <a:rPr lang="ru-RU" sz="2000" b="1" dirty="0">
                <a:solidFill>
                  <a:srgbClr val="000000"/>
                </a:solidFill>
                <a:latin typeface="Montserrat" panose="00000500000000000000"/>
              </a:rPr>
              <a:t>получить </a:t>
            </a:r>
            <a:r>
              <a:rPr lang="ru-RU" sz="2000" b="1" dirty="0" err="1">
                <a:solidFill>
                  <a:srgbClr val="000000"/>
                </a:solidFill>
                <a:latin typeface="Montserrat" panose="00000500000000000000"/>
              </a:rPr>
              <a:t>трактование</a:t>
            </a:r>
            <a:r>
              <a:rPr lang="ru-RU" sz="2000" b="1" dirty="0">
                <a:solidFill>
                  <a:srgbClr val="000000"/>
                </a:solidFill>
                <a:latin typeface="Montserrat" panose="0000050000000000000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Montserrat" panose="00000500000000000000"/>
              </a:rPr>
              <a:t>сгенерированного изображения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0000"/>
                </a:solidFill>
                <a:latin typeface="Montserrat" panose="00000500000000000000"/>
              </a:rPr>
              <a:t>Множество носителей </a:t>
            </a:r>
          </a:p>
          <a:p>
            <a:pPr marL="0" indent="0">
              <a:buNone/>
            </a:pPr>
            <a:endParaRPr lang="ru-RU" sz="1200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2400" y="6248401"/>
            <a:ext cx="4267200" cy="609599"/>
          </a:xfr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341" y="4424211"/>
            <a:ext cx="4269059" cy="1824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1117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90693"/>
            <a:ext cx="10972800" cy="750425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Продукт</a:t>
            </a:r>
            <a:endParaRPr lang="ru-RU" sz="5400" dirty="0">
              <a:latin typeface="Century Gothic" panose="020B0502020202020204" pitchFamily="34" charset="0"/>
            </a:endParaRP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750425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7848600" cy="4419600"/>
          </a:xfrm>
        </p:spPr>
        <p:txBody>
          <a:bodyPr rtlCol="0"/>
          <a:lstStyle>
            <a:defPPr>
              <a:defRPr lang="en-US"/>
            </a:defPPr>
          </a:lstStyle>
          <a:p>
            <a:pPr marL="457200" indent="-457200" algn="just">
              <a:buClr>
                <a:schemeClr val="accent5">
                  <a:lumMod val="25000"/>
                </a:schemeClr>
              </a:buClr>
              <a:buSzPct val="200000"/>
              <a:buFont typeface="+mj-lt"/>
              <a:buAutoNum type="arabicPeriod"/>
            </a:pPr>
            <a:r>
              <a:rPr lang="en-US" sz="2000" dirty="0" err="1">
                <a:latin typeface="Montserrat" panose="00000500000000000000" pitchFamily="2" charset="-52"/>
              </a:rPr>
              <a:t>ViusalMind</a:t>
            </a:r>
            <a:r>
              <a:rPr lang="ru-RU" sz="2000" dirty="0">
                <a:latin typeface="Montserrat" panose="00000500000000000000" pitchFamily="2" charset="-52"/>
              </a:rPr>
              <a:t> – онлайн-сервис для генерации и заказа индивидуальных художественных произведений на основе описаний сновидений и пользовательских запросов.</a:t>
            </a:r>
          </a:p>
          <a:p>
            <a:pPr marL="457200" indent="-457200" algn="just">
              <a:buClr>
                <a:schemeClr val="accent5">
                  <a:lumMod val="25000"/>
                </a:schemeClr>
              </a:buClr>
              <a:buSzPct val="200000"/>
              <a:buFont typeface="+mj-lt"/>
              <a:buAutoNum type="arabicPeriod"/>
            </a:pPr>
            <a:r>
              <a:rPr lang="ru-RU" sz="2000" dirty="0">
                <a:latin typeface="Montserrat" panose="00000500000000000000" pitchFamily="2" charset="-52"/>
              </a:rPr>
              <a:t>Созданные изображения могут быть напечатаны на различных носителях, таких как холсты, футболки, ежедневники и кружки.</a:t>
            </a:r>
          </a:p>
          <a:p>
            <a:pPr marL="457200" indent="-457200" algn="just">
              <a:buClr>
                <a:schemeClr val="accent5">
                  <a:lumMod val="25000"/>
                </a:schemeClr>
              </a:buClr>
              <a:buSzPct val="200000"/>
              <a:buFont typeface="+mj-lt"/>
              <a:buAutoNum type="arabicPeriod"/>
            </a:pPr>
            <a:r>
              <a:rPr lang="ru-RU" sz="2000" dirty="0">
                <a:latin typeface="Montserrat" panose="00000500000000000000" pitchFamily="2" charset="-52"/>
              </a:rPr>
              <a:t>Основной доход </a:t>
            </a:r>
            <a:r>
              <a:rPr lang="ru-RU" sz="2000" dirty="0" smtClean="0">
                <a:latin typeface="Montserrat" panose="00000500000000000000" pitchFamily="2" charset="-52"/>
              </a:rPr>
              <a:t>- от заказа печати </a:t>
            </a:r>
            <a:r>
              <a:rPr lang="ru-RU" sz="2000" dirty="0">
                <a:latin typeface="Montserrat" panose="00000500000000000000" pitchFamily="2" charset="-52"/>
              </a:rPr>
              <a:t>созданных </a:t>
            </a:r>
            <a:r>
              <a:rPr lang="ru-RU" sz="2000" dirty="0" smtClean="0">
                <a:latin typeface="Montserrat" panose="00000500000000000000" pitchFamily="2" charset="-52"/>
              </a:rPr>
              <a:t>уникальных </a:t>
            </a:r>
            <a:r>
              <a:rPr lang="ru-RU" sz="2000" dirty="0">
                <a:latin typeface="Montserrat" panose="00000500000000000000" pitchFamily="2" charset="-52"/>
              </a:rPr>
              <a:t>произведений и индивидуальных арт-объектов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398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7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9" y="1695062"/>
            <a:ext cx="3200401" cy="3190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737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dirty="0">
                <a:latin typeface="Century Schoolbook" panose="02040604050505020304" pitchFamily="18" charset="0"/>
              </a:rPr>
              <a:t>VisualMind</a:t>
            </a:r>
            <a:endParaRPr lang="ru-RU" noProof="0" dirty="0">
              <a:latin typeface="Century Schoolbook" panose="020406040505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4000500" y="6172200"/>
            <a:ext cx="4114800" cy="851453"/>
          </a:xfrm>
        </p:spPr>
        <p:txBody>
          <a:bodyPr/>
          <a:lstStyle/>
          <a:p>
            <a:pPr rtl="0"/>
            <a:fld id="{294A09A9-5501-47C1-A89A-A340965A2BE2}" type="slidenum">
              <a:rPr lang="ru-RU" noProof="0" smtClean="0"/>
              <a:t>6</a:t>
            </a:fld>
            <a:endParaRPr lang="ru-RU" noProof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672952"/>
            <a:ext cx="10972800" cy="1112521"/>
          </a:xfrm>
        </p:spPr>
        <p:txBody>
          <a:bodyPr/>
          <a:lstStyle/>
          <a:p>
            <a:r>
              <a:rPr lang="ru-RU" sz="4400" dirty="0">
                <a:latin typeface="Century Gothic" panose="020B0502020202020204" pitchFamily="34" charset="0"/>
              </a:rPr>
              <a:t>продукт</a:t>
            </a:r>
            <a:endParaRPr lang="ru-RU" sz="4000" dirty="0"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0" y="3276600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/>
              </a:rPr>
              <a:t>Visual Mind – </a:t>
            </a:r>
            <a:r>
              <a:rPr lang="ru-RU" sz="2800" b="1" dirty="0">
                <a:latin typeface="Montserrat"/>
              </a:rPr>
              <a:t>группа ВКонтакте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92" y="1664970"/>
            <a:ext cx="5760708" cy="4627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05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924" y="868101"/>
            <a:ext cx="8836152" cy="856526"/>
          </a:xfrm>
        </p:spPr>
        <p:txBody>
          <a:bodyPr rtlCol="0"/>
          <a:lstStyle>
            <a:defPPr>
              <a:defRPr lang="en-US"/>
            </a:defPPr>
          </a:lstStyle>
          <a:p>
            <a:pPr algn="ctr"/>
            <a:r>
              <a:rPr lang="ru-RU" sz="4400" dirty="0">
                <a:latin typeface="Century Gothic" panose="020B0502020202020204" pitchFamily="34" charset="0"/>
              </a:rPr>
              <a:t>Целевая аудитория</a:t>
            </a: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1500" y="1755973"/>
            <a:ext cx="7543800" cy="4416425"/>
          </a:xfrm>
        </p:spPr>
        <p:txBody>
          <a:bodyPr rtlCol="0"/>
          <a:lstStyle>
            <a:defPPr>
              <a:defRPr lang="en-US"/>
            </a:defPPr>
          </a:lstStyle>
          <a:p>
            <a:pPr indent="373063" algn="just">
              <a:lnSpc>
                <a:spcPct val="107000"/>
              </a:lnSpc>
              <a:spcAft>
                <a:spcPts val="800"/>
              </a:spcAft>
              <a:buClr>
                <a:schemeClr val="accent5">
                  <a:lumMod val="25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/>
                <a:ea typeface="Calibri" panose="020F0502020204030204" pitchFamily="34" charset="0"/>
                <a:cs typeface="Times New Roman" panose="02020603050405020304" pitchFamily="18" charset="0"/>
              </a:rPr>
              <a:t>Люди в возрасте от 16 до 60 лет, активные пользователи сети Интернет, с творческим складом личности, ценители искусства</a:t>
            </a:r>
            <a:r>
              <a:rPr lang="ru-RU" sz="2000" dirty="0">
                <a:latin typeface="Montserrat" panose="0000050000000000000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36195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Montserrat" panose="00000500000000000000"/>
                <a:ea typeface="Calibri" panose="020F0502020204030204" pitchFamily="34" charset="0"/>
                <a:cs typeface="Times New Roman" panose="02020603050405020304" pitchFamily="18" charset="0"/>
              </a:rPr>
              <a:t> - ориентированные на создание собственных изображений, картин, в том числе на основе сновидений;</a:t>
            </a:r>
          </a:p>
          <a:p>
            <a:pPr indent="36195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Montserrat" panose="00000500000000000000"/>
                <a:ea typeface="Calibri" panose="020F0502020204030204" pitchFamily="34" charset="0"/>
                <a:cs typeface="Times New Roman" panose="02020603050405020304" pitchFamily="18" charset="0"/>
              </a:rPr>
              <a:t> - желающие сделать оригинальный подарок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accent5">
                  <a:lumMod val="25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/>
                <a:cs typeface="Times New Roman" panose="02020603050405020304" pitchFamily="18" charset="0"/>
              </a:rPr>
              <a:t>Начинающие художники, дизайнеры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accent5">
                  <a:lumMod val="25000"/>
                </a:schemeClr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/>
              </a:rPr>
              <a:t>Бизнес - для кампаний по продвижению</a:t>
            </a:r>
            <a:endParaRPr lang="ru-RU" sz="2000" b="1" dirty="0">
              <a:effectLst/>
              <a:latin typeface="Montserrat" panose="0000050000000000000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345" t="8889" r="4086" b="11111"/>
          <a:stretch/>
        </p:blipFill>
        <p:spPr>
          <a:xfrm>
            <a:off x="228600" y="2209801"/>
            <a:ext cx="4038600" cy="2724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5181600" y="6172398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851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1405"/>
            <a:ext cx="10972800" cy="925749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Каналы </a:t>
            </a:r>
            <a:r>
              <a:rPr lang="ru-RU" sz="4400" dirty="0" smtClean="0">
                <a:latin typeface="Century Gothic" panose="020B0502020202020204" pitchFamily="34" charset="0"/>
              </a:rPr>
              <a:t>сбыта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895600"/>
            <a:ext cx="11049000" cy="3247462"/>
          </a:xfrm>
        </p:spPr>
        <p:txBody>
          <a:bodyPr rtlCol="0"/>
          <a:lstStyle>
            <a:defPPr>
              <a:defRPr lang="en-US"/>
            </a:defPPr>
          </a:lstStyle>
          <a:p>
            <a:pPr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800" dirty="0" smtClean="0">
                <a:latin typeface="Montserrat" panose="00000500000000000000"/>
              </a:rPr>
              <a:t>Генерация и заказ изображений на официальном сайте </a:t>
            </a:r>
            <a:r>
              <a:rPr lang="en-US" sz="2800" dirty="0" err="1" smtClean="0">
                <a:latin typeface="Montserrat" panose="00000500000000000000"/>
              </a:rPr>
              <a:t>VisualMind</a:t>
            </a:r>
            <a:r>
              <a:rPr lang="ru-RU" sz="2800" dirty="0" smtClean="0">
                <a:latin typeface="Montserrat" panose="00000500000000000000"/>
              </a:rPr>
              <a:t>, в дальнейшем – в приложении</a:t>
            </a:r>
            <a:endParaRPr lang="en-US" sz="2800" dirty="0">
              <a:latin typeface="Montserrat" panose="00000500000000000000"/>
            </a:endParaRPr>
          </a:p>
          <a:p>
            <a:pPr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800" dirty="0" smtClean="0">
                <a:latin typeface="Montserrat" panose="00000500000000000000"/>
              </a:rPr>
              <a:t>Оплата на сайте через </a:t>
            </a:r>
            <a:r>
              <a:rPr lang="ru-RU" sz="2800" dirty="0">
                <a:latin typeface="Montserrat" panose="00000500000000000000"/>
              </a:rPr>
              <a:t>встроенный </a:t>
            </a:r>
            <a:r>
              <a:rPr lang="ru-RU" sz="2800" dirty="0" smtClean="0">
                <a:latin typeface="Montserrat" panose="00000500000000000000"/>
              </a:rPr>
              <a:t>он-</a:t>
            </a:r>
            <a:r>
              <a:rPr lang="ru-RU" sz="2800" dirty="0" err="1" smtClean="0">
                <a:latin typeface="Montserrat" panose="00000500000000000000"/>
              </a:rPr>
              <a:t>лайн</a:t>
            </a:r>
            <a:r>
              <a:rPr lang="ru-RU" sz="2800" dirty="0" smtClean="0">
                <a:latin typeface="Montserrat" panose="00000500000000000000"/>
              </a:rPr>
              <a:t> сервис</a:t>
            </a:r>
          </a:p>
          <a:p>
            <a:pPr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800" dirty="0" smtClean="0">
                <a:latin typeface="Montserrat" panose="00000500000000000000"/>
              </a:rPr>
              <a:t>Партнерство </a:t>
            </a:r>
            <a:r>
              <a:rPr lang="ru-RU" sz="2800" dirty="0">
                <a:latin typeface="Montserrat" panose="00000500000000000000"/>
              </a:rPr>
              <a:t>с онлайн-магазинами</a:t>
            </a:r>
          </a:p>
          <a:p>
            <a:pPr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800" dirty="0">
                <a:latin typeface="Montserrat" panose="00000500000000000000"/>
              </a:rPr>
              <a:t>Сети художников и творческих сообществ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3" name="Стрелка вниз 2"/>
          <p:cNvSpPr/>
          <p:nvPr/>
        </p:nvSpPr>
        <p:spPr>
          <a:xfrm>
            <a:off x="5219700" y="2057400"/>
            <a:ext cx="1752600" cy="485578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38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776753"/>
            <a:ext cx="9487662" cy="1298448"/>
          </a:xfrm>
        </p:spPr>
        <p:txBody>
          <a:bodyPr rtlCol="0"/>
          <a:lstStyle>
            <a:defPPr>
              <a:defRPr lang="en-US"/>
            </a:defPPr>
          </a:lstStyle>
          <a:p>
            <a:pPr algn="ctr"/>
            <a:r>
              <a:rPr lang="ru-RU" sz="4400" cap="none" spc="0" dirty="0">
                <a:ln w="0"/>
                <a:latin typeface="Century Gothic" panose="020B0502020202020204" pitchFamily="34" charset="0"/>
              </a:rPr>
              <a:t>НАУЧНО-ТЕХНИЧЕСКИЕ РЕШЕНИЯ</a:t>
            </a:r>
            <a:endParaRPr lang="ru-RU" sz="4400" cap="none" spc="0" dirty="0">
              <a:ln w="0"/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47650" y="2840379"/>
            <a:ext cx="7086600" cy="28944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Язык программирования: </a:t>
            </a:r>
            <a:r>
              <a:rPr lang="en-US" sz="2000" dirty="0">
                <a:latin typeface="Montserrat" panose="00000500000000000000" pitchFamily="2" charset="-52"/>
              </a:rPr>
              <a:t>Python</a:t>
            </a:r>
            <a:endParaRPr lang="ru-RU" sz="2000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Комплексная платформа для машинного обучения: </a:t>
            </a:r>
            <a:r>
              <a:rPr lang="en-US" sz="2000" dirty="0">
                <a:latin typeface="Montserrat" panose="00000500000000000000" pitchFamily="2" charset="-52"/>
              </a:rPr>
              <a:t>Tensor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Необходимые сервисы для создания интернет-сайта: </a:t>
            </a:r>
            <a:r>
              <a:rPr lang="en-US" sz="2000" dirty="0" err="1" smtClean="0">
                <a:latin typeface="Montserrat" panose="00000500000000000000" pitchFamily="2" charset="-52"/>
              </a:rPr>
              <a:t>Figma</a:t>
            </a:r>
            <a:r>
              <a:rPr lang="ru-RU" sz="2000" dirty="0" smtClean="0">
                <a:latin typeface="Montserrat" panose="00000500000000000000" pitchFamily="2" charset="-52"/>
              </a:rPr>
              <a:t>,</a:t>
            </a:r>
            <a:r>
              <a:rPr lang="ru-RU" sz="2000" b="1" dirty="0" smtClean="0">
                <a:latin typeface="Montserrat" panose="00000500000000000000" pitchFamily="2" charset="-52"/>
              </a:rPr>
              <a:t> </a:t>
            </a:r>
            <a:r>
              <a:rPr lang="en-US" sz="2000" dirty="0" smtClean="0">
                <a:latin typeface="Montserrat" panose="00000500000000000000" pitchFamily="2" charset="-52"/>
              </a:rPr>
              <a:t>Tilda</a:t>
            </a:r>
            <a:endParaRPr lang="ru-RU" sz="2000" dirty="0"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Система приема платежей:  </a:t>
            </a:r>
            <a:r>
              <a:rPr lang="ru-RU" sz="2000" dirty="0">
                <a:latin typeface="Montserrat" panose="00000500000000000000" pitchFamily="2" charset="-52"/>
              </a:rPr>
              <a:t>Яндекс. Кошелёк / Робокасса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Montserrat" panose="00000500000000000000" pitchFamily="2" charset="-52"/>
              </a:rPr>
              <a:t>Функционал</a:t>
            </a:r>
            <a:r>
              <a:rPr lang="ru-RU" sz="2000" dirty="0">
                <a:latin typeface="Montserrat" panose="00000500000000000000" pitchFamily="2" charset="-52"/>
              </a:rPr>
              <a:t> </a:t>
            </a:r>
            <a:r>
              <a:rPr lang="ru-RU" sz="2000" b="1" dirty="0">
                <a:latin typeface="Montserrat" panose="00000500000000000000" pitchFamily="2" charset="-52"/>
              </a:rPr>
              <a:t>ВКонтакте, Телеграмм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0" y="2215501"/>
            <a:ext cx="4495281" cy="2831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0810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471795"/>
            <a:ext cx="10972800" cy="1572768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Анализ</a:t>
            </a:r>
            <a:r>
              <a:rPr lang="ru-RU" dirty="0"/>
              <a:t> </a:t>
            </a:r>
            <a:r>
              <a:rPr lang="ru-RU" dirty="0">
                <a:latin typeface="Century Gothic" panose="020B0502020202020204" pitchFamily="34" charset="0"/>
              </a:rPr>
              <a:t>рынка</a:t>
            </a:r>
            <a:r>
              <a:rPr lang="ru-RU" dirty="0"/>
              <a:t> 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2132436"/>
            <a:ext cx="5060025" cy="3247462"/>
          </a:xfrm>
        </p:spPr>
        <p:txBody>
          <a:bodyPr rtlCol="0"/>
          <a:lstStyle>
            <a:defPPr>
              <a:defRPr lang="en-US"/>
            </a:defPPr>
          </a:lstStyle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400" dirty="0">
                <a:latin typeface="Montserrat" panose="00000500000000000000"/>
              </a:rPr>
              <a:t>Количество пользователей нейросетей в России в 2022 - 2023 г выросло в </a:t>
            </a:r>
            <a:r>
              <a:rPr lang="ru-RU" sz="4800" b="1" dirty="0" smtClean="0">
                <a:latin typeface="Montserrat" panose="00000500000000000000"/>
              </a:rPr>
              <a:t>5</a:t>
            </a:r>
            <a:r>
              <a:rPr lang="ru-RU" sz="2400" dirty="0" smtClean="0">
                <a:latin typeface="Montserrat" panose="00000500000000000000"/>
              </a:rPr>
              <a:t> раз</a:t>
            </a:r>
            <a:endParaRPr lang="ru-RU" sz="2400" dirty="0">
              <a:latin typeface="Montserrat" panose="00000500000000000000"/>
            </a:endParaRP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400" dirty="0">
                <a:latin typeface="Montserrat" panose="00000500000000000000"/>
              </a:rPr>
              <a:t>Более </a:t>
            </a:r>
            <a:r>
              <a:rPr lang="ru-RU" sz="2400" dirty="0" smtClean="0">
                <a:latin typeface="Montserrat" panose="00000500000000000000"/>
              </a:rPr>
              <a:t>трети </a:t>
            </a:r>
            <a:r>
              <a:rPr lang="ru-RU" sz="2400" dirty="0">
                <a:latin typeface="Montserrat" panose="00000500000000000000"/>
              </a:rPr>
              <a:t>россиян (</a:t>
            </a:r>
            <a:r>
              <a:rPr lang="ru-RU" sz="4800" b="1" dirty="0">
                <a:latin typeface="Montserrat" panose="00000500000000000000"/>
              </a:rPr>
              <a:t>38</a:t>
            </a:r>
            <a:r>
              <a:rPr lang="ru-RU" sz="2400" dirty="0">
                <a:latin typeface="Montserrat" panose="00000500000000000000"/>
              </a:rPr>
              <a:t>%) пробовали использовать нейронные сети для различных </a:t>
            </a:r>
            <a:r>
              <a:rPr lang="ru-RU" sz="2400" dirty="0" smtClean="0">
                <a:latin typeface="Montserrat" panose="00000500000000000000"/>
              </a:rPr>
              <a:t>целей</a:t>
            </a:r>
            <a:endParaRPr lang="ru-RU" sz="2400" dirty="0">
              <a:latin typeface="Montserrat" panose="0000050000000000000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2" name="Молния 1"/>
          <p:cNvSpPr/>
          <p:nvPr/>
        </p:nvSpPr>
        <p:spPr>
          <a:xfrm flipV="1">
            <a:off x="5638800" y="2362200"/>
            <a:ext cx="993648" cy="3565099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400767767"/>
              </p:ext>
            </p:extLst>
          </p:nvPr>
        </p:nvGraphicFramePr>
        <p:xfrm>
          <a:off x="5638800" y="1905000"/>
          <a:ext cx="6632448" cy="402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960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957863"/>
          </a:xfrm>
        </p:spPr>
        <p:txBody>
          <a:bodyPr/>
          <a:lstStyle/>
          <a:p>
            <a:r>
              <a:rPr lang="ru-RU" sz="4400" dirty="0">
                <a:latin typeface="Century Gothic" panose="020B0502020202020204" pitchFamily="34" charset="0"/>
              </a:rPr>
              <a:t>Основные конкуренты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b="0" noProof="0" dirty="0"/>
              <a:t>Visual Mind</a:t>
            </a:r>
            <a:endParaRPr lang="ru-RU" b="0" noProof="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11</a:t>
            </a:fld>
            <a:endParaRPr lang="ru-RU" noProof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/>
          <a:srcRect l="9225" t="25556" r="17689" b="28888"/>
          <a:stretch/>
        </p:blipFill>
        <p:spPr>
          <a:xfrm>
            <a:off x="381000" y="1949547"/>
            <a:ext cx="3043834" cy="1211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4606282"/>
            <a:ext cx="4086225" cy="883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1940022"/>
            <a:ext cx="3112815" cy="908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/>
          <a:srcRect l="28125" t="38095" r="28348" b="38095"/>
          <a:stretch/>
        </p:blipFill>
        <p:spPr>
          <a:xfrm>
            <a:off x="990600" y="4163919"/>
            <a:ext cx="4012375" cy="1234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1760" y="2915720"/>
            <a:ext cx="3772115" cy="905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0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1579352" cy="731521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Бизнес-модель</a:t>
            </a:r>
            <a:endParaRPr lang="ru-RU" sz="440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 dirty="0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12</a:t>
            </a:fld>
            <a:endParaRPr lang="ru-RU" dirty="0"/>
          </a:p>
        </p:txBody>
      </p:sp>
      <p:sp>
        <p:nvSpPr>
          <p:cNvPr id="6" name="Объект 42">
            <a:extLst>
              <a:ext uri="{FF2B5EF4-FFF2-40B4-BE49-F238E27FC236}">
                <a16:creationId xmlns:a16="http://schemas.microsoft.com/office/drawing/2014/main" id="{F2888753-680B-48A2-80E6-EDA045E002C3}"/>
              </a:ext>
            </a:extLst>
          </p:cNvPr>
          <p:cNvSpPr txBox="1">
            <a:spLocks/>
          </p:cNvSpPr>
          <p:nvPr/>
        </p:nvSpPr>
        <p:spPr>
          <a:xfrm>
            <a:off x="381000" y="1844684"/>
            <a:ext cx="8229600" cy="3247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600" b="0" i="0" kern="1200" spc="1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b="0" i="0" kern="1200" spc="1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200" b="0" i="0" kern="1200" spc="1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100" b="0" i="0" kern="1200" spc="1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100" b="0" i="0" kern="1200" spc="1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Создание вариантов изображения по описанию пользователя и их трактовка - бесплатно. </a:t>
            </a: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Оплата будет взиматься за скачивание изображения в хорошем качестве и за печать изображения </a:t>
            </a:r>
            <a:r>
              <a:rPr lang="ru-RU" sz="2000" dirty="0">
                <a:latin typeface="Montserrat" panose="00000500000000000000" pitchFamily="2" charset="-52"/>
              </a:rPr>
              <a:t>на холсте или другом предмете (кружке, футболке). Оплата будет производиться онлайн на сайте проекта. </a:t>
            </a: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Каналы сбыта </a:t>
            </a:r>
            <a:r>
              <a:rPr lang="ru-RU" sz="2000" dirty="0">
                <a:latin typeface="Montserrat" panose="00000500000000000000" pitchFamily="2" charset="-52"/>
              </a:rPr>
              <a:t>– через собственный веб-сайт и мобильное приложение с функцией генерации изображений по описанию пользователя со встроенными инструментами заказа печати и онлайн-оплаты.</a:t>
            </a: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endParaRPr lang="ru-RU" sz="2000" dirty="0">
              <a:latin typeface="Montserrat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1944415"/>
            <a:ext cx="2258907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990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85243"/>
            <a:ext cx="11579352" cy="731521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продвижение</a:t>
            </a:r>
            <a:endParaRPr lang="ru-RU" sz="440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261756"/>
            <a:ext cx="7342031" cy="3247462"/>
          </a:xfrm>
        </p:spPr>
        <p:txBody>
          <a:bodyPr rtlCol="0"/>
          <a:lstStyle>
            <a:defPPr>
              <a:defRPr lang="en-US"/>
            </a:defPPr>
          </a:lstStyle>
          <a:p>
            <a:pPr>
              <a:buFont typeface="+mj-lt"/>
              <a:buAutoNum type="arabicPeriod"/>
            </a:pPr>
            <a:endParaRPr lang="ru-RU" sz="2200" dirty="0">
              <a:latin typeface="Montserrat" panose="00000500000000000000" pitchFamily="2" charset="-52"/>
            </a:endParaRP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Продвижение в социальных сетях </a:t>
            </a:r>
            <a:r>
              <a:rPr lang="ru-RU" sz="2000" dirty="0">
                <a:latin typeface="Montserrat" panose="00000500000000000000" pitchFamily="2" charset="-52"/>
              </a:rPr>
              <a:t>– развитие сообщества в ВК, таргетинг, реклама в популярных тематических сообществах</a:t>
            </a: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Партнерство и коллаборация </a:t>
            </a:r>
            <a:r>
              <a:rPr lang="ru-RU" sz="2000" dirty="0">
                <a:latin typeface="Montserrat" panose="00000500000000000000" pitchFamily="2" charset="-52"/>
              </a:rPr>
              <a:t>с блогерами, художниками, типографиями и другими стейкхолдерами</a:t>
            </a: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Блог и контент-маркетинг</a:t>
            </a:r>
            <a:r>
              <a:rPr lang="ru-RU" sz="2000" dirty="0">
                <a:latin typeface="Montserrat" panose="00000500000000000000" pitchFamily="2" charset="-52"/>
              </a:rPr>
              <a:t>: Создание информативных статей, видео и подкастов о стартапе, генерации изображений, искусстве, творчестве сновидениях и их значении.</a:t>
            </a:r>
          </a:p>
          <a:p>
            <a:pPr marL="0" indent="361950" algn="just">
              <a:buClr>
                <a:schemeClr val="accent5">
                  <a:lumMod val="25000"/>
                </a:schemeClr>
              </a:buClr>
              <a:buSzPct val="200000"/>
            </a:pPr>
            <a:r>
              <a:rPr lang="ru-RU" sz="2000" b="1" dirty="0">
                <a:latin typeface="Montserrat" panose="00000500000000000000" pitchFamily="2" charset="-52"/>
              </a:rPr>
              <a:t>SEO</a:t>
            </a:r>
            <a:r>
              <a:rPr lang="ru-RU" sz="2000" dirty="0">
                <a:latin typeface="Montserrat" panose="00000500000000000000" pitchFamily="2" charset="-52"/>
              </a:rPr>
              <a:t> - оптимизация веб-сайта, страниц в соцсетях, контента для улучшения результатов в поисковой выдаче</a:t>
            </a:r>
          </a:p>
          <a:p>
            <a:pPr>
              <a:buFont typeface="+mj-lt"/>
              <a:buAutoNum type="arabicPeriod"/>
            </a:pPr>
            <a:endParaRPr lang="ru-RU" sz="2200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13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7037" r="10000" b="13333"/>
          <a:stretch/>
        </p:blipFill>
        <p:spPr>
          <a:xfrm>
            <a:off x="8159578" y="2476540"/>
            <a:ext cx="3834175" cy="26702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5595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22" y="517167"/>
            <a:ext cx="10972800" cy="1572768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dirty="0">
                <a:latin typeface="Century Gothic" panose="020B0502020202020204" pitchFamily="34" charset="0"/>
              </a:rPr>
              <a:t>План </a:t>
            </a:r>
            <a:r>
              <a:rPr lang="ru-RU" sz="4400" dirty="0">
                <a:latin typeface="Century Gothic" panose="020B0502020202020204" pitchFamily="34" charset="0"/>
              </a:rPr>
              <a:t>реализации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14</a:t>
            </a:fld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613F92-5399-4458-8E65-F155328C6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622" y="2438400"/>
            <a:ext cx="8706778" cy="566246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Montserrat" panose="00000500000000000000" pitchFamily="2" charset="-52"/>
              </a:rPr>
              <a:t>Исследование </a:t>
            </a:r>
            <a:r>
              <a:rPr lang="ru-RU" sz="1800" dirty="0">
                <a:latin typeface="Montserrat" panose="00000500000000000000" pitchFamily="2" charset="-52"/>
              </a:rPr>
              <a:t>и планирование (1-2 месяца</a:t>
            </a:r>
            <a:r>
              <a:rPr lang="ru-RU" sz="1800" dirty="0" smtClean="0">
                <a:latin typeface="Montserrat" panose="00000500000000000000" pitchFamily="2" charset="-52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Montserrat" panose="00000500000000000000" pitchFamily="2" charset="-52"/>
              </a:rPr>
              <a:t>Проектирование </a:t>
            </a:r>
            <a:r>
              <a:rPr lang="ru-RU" sz="1800" dirty="0">
                <a:latin typeface="Montserrat" panose="00000500000000000000" pitchFamily="2" charset="-52"/>
              </a:rPr>
              <a:t>интерфейса (1-2 месяца</a:t>
            </a:r>
            <a:r>
              <a:rPr lang="ru-RU" sz="1800" dirty="0" smtClean="0">
                <a:latin typeface="Montserrat" panose="00000500000000000000" pitchFamily="2" charset="-52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latin typeface="Montserrat" panose="00000500000000000000" pitchFamily="2" charset="-52"/>
              </a:rPr>
              <a:t>Разработка (3-6 месяцев)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sz="1800" dirty="0">
                <a:latin typeface="Montserrat" panose="00000500000000000000" pitchFamily="2" charset="-52"/>
              </a:rPr>
              <a:t>Тестирование (1-2 месяца)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sz="1800" dirty="0">
                <a:latin typeface="Montserrat" panose="00000500000000000000" pitchFamily="2" charset="-52"/>
              </a:rPr>
              <a:t>Запуск (1 месяц)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sz="1800" dirty="0">
                <a:latin typeface="Montserrat" panose="00000500000000000000" pitchFamily="2" charset="-52"/>
              </a:rPr>
              <a:t>Поддержка и обновление (постоянно)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243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91343"/>
            <a:ext cx="10972800" cy="1572768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Команда проекта</a:t>
            </a:r>
            <a:endParaRPr lang="ru-RU" sz="440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15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666" t="66666" r="67778" b="6667"/>
          <a:stretch/>
        </p:blipFill>
        <p:spPr>
          <a:xfrm>
            <a:off x="1371600" y="2498913"/>
            <a:ext cx="1752600" cy="1828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666" t="36666" r="67778" b="36667"/>
          <a:stretch/>
        </p:blipFill>
        <p:spPr>
          <a:xfrm>
            <a:off x="4894135" y="2467679"/>
            <a:ext cx="1752600" cy="1828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6666" t="67778" r="36667" b="6667"/>
          <a:stretch/>
        </p:blipFill>
        <p:spPr>
          <a:xfrm>
            <a:off x="8686800" y="2543879"/>
            <a:ext cx="1828800" cy="1752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2648" y="4505181"/>
            <a:ext cx="34259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Montserrat" panose="00000500000000000000"/>
              </a:rPr>
              <a:t>Дмитрий Макушенко</a:t>
            </a:r>
          </a:p>
          <a:p>
            <a:r>
              <a:rPr lang="ru-RU" sz="2200" dirty="0" smtClean="0">
                <a:latin typeface="Montserrat" panose="00000500000000000000"/>
              </a:rPr>
              <a:t>Руководитель проекта, разработчик</a:t>
            </a:r>
            <a:endParaRPr lang="ru-RU" sz="2200" dirty="0">
              <a:latin typeface="Montserrat" panose="0000050000000000000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600" y="4505181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Montserrat" panose="00000500000000000000"/>
              </a:rPr>
              <a:t>Артемий Терентьев</a:t>
            </a:r>
          </a:p>
          <a:p>
            <a:r>
              <a:rPr lang="ru-RU" sz="2200" dirty="0" smtClean="0">
                <a:latin typeface="Montserrat" panose="00000500000000000000"/>
              </a:rPr>
              <a:t>Разработчик</a:t>
            </a:r>
            <a:endParaRPr lang="ru-RU" sz="2200" dirty="0">
              <a:latin typeface="Montserrat" panose="0000050000000000000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0" y="4505181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Montserrat" panose="00000500000000000000"/>
              </a:rPr>
              <a:t>Мария Аверина</a:t>
            </a:r>
          </a:p>
          <a:p>
            <a:r>
              <a:rPr lang="ru-RU" sz="2200" dirty="0" smtClean="0">
                <a:latin typeface="Montserrat" panose="00000500000000000000"/>
              </a:rPr>
              <a:t>Дизайнер</a:t>
            </a:r>
            <a:endParaRPr lang="ru-RU" sz="2200" dirty="0">
              <a:latin typeface="Montserrat" panose="000005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75162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>
            <a:extLst>
              <a:ext uri="{FF2B5EF4-FFF2-40B4-BE49-F238E27FC236}">
                <a16:creationId xmlns:a16="http://schemas.microsoft.com/office/drawing/2014/main" id="{A49ABFAC-D966-9A7C-EFB9-4AA2A4BF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97056"/>
            <a:ext cx="10972800" cy="1572768"/>
          </a:xfrm>
        </p:spPr>
        <p:txBody>
          <a:bodyPr rtlCol="0"/>
          <a:lstStyle>
            <a:defPPr>
              <a:defRPr lang="en-US"/>
            </a:defPPr>
          </a:lstStyle>
          <a:p>
            <a:r>
              <a:rPr lang="ru-RU" sz="4400" dirty="0">
                <a:latin typeface="Century Gothic" panose="020B0502020202020204" pitchFamily="34" charset="0"/>
              </a:rPr>
              <a:t>Финансовые показатели</a:t>
            </a:r>
            <a:endParaRPr lang="ru-RU" sz="440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6C58156F-B502-2468-F7F7-7EF56BA4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US"/>
            </a:defPPr>
          </a:lstStyle>
          <a:p>
            <a:r>
              <a:rPr lang="en-US">
                <a:latin typeface="Montserrat" panose="00000500000000000000" pitchFamily="2" charset="-52"/>
              </a:rPr>
              <a:t>ViusalMind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43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1828800"/>
            <a:ext cx="6019800" cy="3247462"/>
          </a:xfrm>
        </p:spPr>
        <p:txBody>
          <a:bodyPr rtlCol="0"/>
          <a:lstStyle>
            <a:defPPr>
              <a:defRPr lang="en-US"/>
            </a:defPPr>
          </a:lstStyle>
          <a:p>
            <a:pPr marL="0" indent="0">
              <a:buNone/>
            </a:pPr>
            <a:r>
              <a:rPr lang="ru-RU" sz="2000" b="1" dirty="0" smtClean="0">
                <a:latin typeface="Montserrat" panose="00000500000000000000" pitchFamily="2" charset="-52"/>
              </a:rPr>
              <a:t>Расходы</a:t>
            </a:r>
            <a:r>
              <a:rPr lang="ru-RU" sz="2000" b="1" dirty="0" smtClean="0">
                <a:latin typeface="Montserrat" panose="00000500000000000000" pitchFamily="2" charset="-52"/>
              </a:rPr>
              <a:t>:</a:t>
            </a:r>
            <a:endParaRPr lang="en-US" sz="2000" b="1" dirty="0" smtClean="0">
              <a:latin typeface="Montserrat" panose="00000500000000000000" pitchFamily="2" charset="-52"/>
            </a:endParaRPr>
          </a:p>
          <a:p>
            <a:pPr marL="0" indent="0">
              <a:buNone/>
            </a:pPr>
            <a:r>
              <a:rPr lang="en-US" sz="2000" b="1" dirty="0" smtClean="0">
                <a:latin typeface="Montserrat" panose="00000500000000000000" pitchFamily="2" charset="-52"/>
              </a:rPr>
              <a:t>1) </a:t>
            </a:r>
            <a:r>
              <a:rPr lang="ru-RU" sz="2000" b="1" dirty="0" smtClean="0">
                <a:latin typeface="Montserrat" panose="00000500000000000000" pitchFamily="2" charset="-52"/>
              </a:rPr>
              <a:t>Операционные</a:t>
            </a:r>
            <a:r>
              <a:rPr lang="en-US" sz="2000" b="1" dirty="0" smtClean="0">
                <a:latin typeface="Montserrat" panose="00000500000000000000" pitchFamily="2" charset="-52"/>
              </a:rPr>
              <a:t>:</a:t>
            </a:r>
            <a:endParaRPr lang="ru-RU" sz="2000" b="1" dirty="0" smtClean="0">
              <a:latin typeface="Montserrat" panose="00000500000000000000" pitchFamily="2" charset="-52"/>
            </a:endParaRPr>
          </a:p>
          <a:p>
            <a:r>
              <a:rPr lang="ru-RU" sz="2000" dirty="0" smtClean="0">
                <a:latin typeface="Montserrat" panose="00000500000000000000" pitchFamily="2" charset="-52"/>
              </a:rPr>
              <a:t>Оплата </a:t>
            </a:r>
            <a:r>
              <a:rPr lang="ru-RU" sz="2000" dirty="0" smtClean="0">
                <a:latin typeface="Montserrat" panose="00000500000000000000" pitchFamily="2" charset="-52"/>
              </a:rPr>
              <a:t>труда команды проекта (300 </a:t>
            </a:r>
            <a:r>
              <a:rPr lang="ru-RU" sz="2000" dirty="0" err="1" smtClean="0">
                <a:latin typeface="Montserrat" panose="00000500000000000000" pitchFamily="2" charset="-52"/>
              </a:rPr>
              <a:t>тыс.руб</a:t>
            </a:r>
            <a:r>
              <a:rPr lang="ru-RU" sz="2000" dirty="0" smtClean="0">
                <a:latin typeface="Montserrat" panose="00000500000000000000" pitchFamily="2" charset="-52"/>
              </a:rPr>
              <a:t>. </a:t>
            </a:r>
            <a:r>
              <a:rPr lang="ru-RU" sz="2000" dirty="0" smtClean="0">
                <a:latin typeface="Montserrat" panose="00000500000000000000" pitchFamily="2" charset="-52"/>
              </a:rPr>
              <a:t>/ месяц</a:t>
            </a:r>
            <a:r>
              <a:rPr lang="ru-RU" sz="2000" dirty="0" smtClean="0">
                <a:latin typeface="Montserrat" panose="00000500000000000000" pitchFamily="2" charset="-52"/>
              </a:rPr>
              <a:t>))</a:t>
            </a:r>
            <a:endParaRPr lang="en-US" sz="2000" dirty="0" smtClean="0">
              <a:latin typeface="Montserrat" panose="00000500000000000000" pitchFamily="2" charset="-52"/>
            </a:endParaRPr>
          </a:p>
          <a:p>
            <a:r>
              <a:rPr lang="ru-RU" sz="2000" dirty="0">
                <a:latin typeface="Montserrat" panose="00000500000000000000" pitchFamily="2" charset="-52"/>
              </a:rPr>
              <a:t>Аренда офиса ( 30 </a:t>
            </a:r>
            <a:r>
              <a:rPr lang="ru-RU" sz="2000" dirty="0" err="1" smtClean="0">
                <a:latin typeface="Montserrat" panose="00000500000000000000" pitchFamily="2" charset="-52"/>
              </a:rPr>
              <a:t>тыс.руб</a:t>
            </a:r>
            <a:r>
              <a:rPr lang="ru-RU" sz="2000" dirty="0" smtClean="0">
                <a:latin typeface="Montserrat" panose="00000500000000000000" pitchFamily="2" charset="-52"/>
              </a:rPr>
              <a:t>./ </a:t>
            </a:r>
            <a:r>
              <a:rPr lang="ru-RU" sz="2000" dirty="0">
                <a:latin typeface="Montserrat" panose="00000500000000000000" pitchFamily="2" charset="-52"/>
              </a:rPr>
              <a:t>месяц</a:t>
            </a:r>
            <a:r>
              <a:rPr lang="ru-RU" sz="2000" dirty="0" smtClean="0">
                <a:latin typeface="Montserrat" panose="00000500000000000000" pitchFamily="2" charset="-52"/>
              </a:rPr>
              <a:t>)</a:t>
            </a:r>
            <a:endParaRPr lang="en-US" sz="2000" dirty="0" smtClean="0">
              <a:latin typeface="Montserrat" panose="00000500000000000000" pitchFamily="2" charset="-52"/>
            </a:endParaRPr>
          </a:p>
          <a:p>
            <a:pPr marL="0" indent="0">
              <a:buNone/>
            </a:pPr>
            <a:r>
              <a:rPr lang="en-US" sz="2000" b="1" dirty="0" smtClean="0">
                <a:latin typeface="Montserrat" panose="00000500000000000000" pitchFamily="2" charset="-52"/>
              </a:rPr>
              <a:t>2) </a:t>
            </a:r>
            <a:r>
              <a:rPr lang="ru-RU" sz="2000" b="1" dirty="0" smtClean="0">
                <a:latin typeface="Montserrat" panose="00000500000000000000" pitchFamily="2" charset="-52"/>
              </a:rPr>
              <a:t>Инвестиционные</a:t>
            </a:r>
            <a:r>
              <a:rPr lang="en-US" sz="2000" b="1" dirty="0" smtClean="0">
                <a:latin typeface="Montserrat" panose="00000500000000000000" pitchFamily="2" charset="-52"/>
              </a:rPr>
              <a:t>:</a:t>
            </a:r>
            <a:endParaRPr lang="ru-RU" sz="2000" b="1" dirty="0" smtClean="0">
              <a:latin typeface="Montserrat" panose="00000500000000000000" pitchFamily="2" charset="-52"/>
            </a:endParaRPr>
          </a:p>
          <a:p>
            <a:r>
              <a:rPr lang="ru-RU" sz="2000" dirty="0" smtClean="0">
                <a:latin typeface="Montserrat" panose="00000500000000000000" pitchFamily="2" charset="-52"/>
              </a:rPr>
              <a:t>Покупка </a:t>
            </a:r>
            <a:r>
              <a:rPr lang="ru-RU" sz="2000" dirty="0">
                <a:latin typeface="Montserrat" panose="00000500000000000000" pitchFamily="2" charset="-52"/>
              </a:rPr>
              <a:t>техники, материалов для печати (850 </a:t>
            </a:r>
            <a:r>
              <a:rPr lang="ru-RU" sz="2000" dirty="0" err="1" smtClean="0">
                <a:latin typeface="Montserrat" panose="00000500000000000000" pitchFamily="2" charset="-52"/>
              </a:rPr>
              <a:t>тыс.руб</a:t>
            </a:r>
            <a:r>
              <a:rPr lang="ru-RU" sz="2000" dirty="0" smtClean="0">
                <a:latin typeface="Montserrat" panose="00000500000000000000" pitchFamily="2" charset="-52"/>
              </a:rPr>
              <a:t>.)</a:t>
            </a:r>
            <a:endParaRPr lang="en-US" sz="2000" dirty="0" smtClean="0">
              <a:latin typeface="Montserrat" panose="00000500000000000000" pitchFamily="2" charset="-52"/>
            </a:endParaRPr>
          </a:p>
          <a:p>
            <a:r>
              <a:rPr lang="ru-RU" sz="2000" dirty="0">
                <a:latin typeface="Montserrat" panose="00000500000000000000" pitchFamily="2" charset="-52"/>
              </a:rPr>
              <a:t>Продвижение сервиса (250 </a:t>
            </a:r>
            <a:r>
              <a:rPr lang="ru-RU" sz="2000" dirty="0" err="1" smtClean="0">
                <a:latin typeface="Montserrat" panose="00000500000000000000" pitchFamily="2" charset="-52"/>
              </a:rPr>
              <a:t>тыс.руб</a:t>
            </a:r>
            <a:r>
              <a:rPr lang="ru-RU" sz="2000" dirty="0" smtClean="0">
                <a:latin typeface="Montserrat" panose="00000500000000000000" pitchFamily="2" charset="-52"/>
              </a:rPr>
              <a:t>.)</a:t>
            </a:r>
            <a:endParaRPr lang="ru-RU" sz="2000" dirty="0">
              <a:latin typeface="Montserrat" panose="00000500000000000000" pitchFamily="2" charset="-52"/>
            </a:endParaRPr>
          </a:p>
          <a:p>
            <a:endParaRPr lang="ru-RU" sz="2000" dirty="0">
              <a:latin typeface="Montserrat" panose="00000500000000000000" pitchFamily="2" charset="-52"/>
            </a:endParaRPr>
          </a:p>
          <a:p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51DE16D-6222-1703-D240-DA742BD7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smtClean="0"/>
              <a:pPr rtl="0"/>
              <a:t>16</a:t>
            </a:fld>
            <a:endParaRPr lang="ru-RU" dirty="0"/>
          </a:p>
        </p:txBody>
      </p:sp>
      <p:sp>
        <p:nvSpPr>
          <p:cNvPr id="9" name="Объект 42">
            <a:extLst>
              <a:ext uri="{FF2B5EF4-FFF2-40B4-BE49-F238E27FC236}">
                <a16:creationId xmlns:a16="http://schemas.microsoft.com/office/drawing/2014/main" id="{DDD88D28-D711-5AC9-E34C-3050A6413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800317"/>
            <a:ext cx="5562600" cy="3247462"/>
          </a:xfrm>
        </p:spPr>
        <p:txBody>
          <a:bodyPr rtlCol="0"/>
          <a:lstStyle>
            <a:defPPr>
              <a:defRPr lang="en-US"/>
            </a:defPPr>
          </a:lstStyle>
          <a:p>
            <a:pPr marL="0" indent="0">
              <a:buNone/>
            </a:pPr>
            <a:r>
              <a:rPr lang="ru-RU" sz="2000" b="1" dirty="0" smtClean="0">
                <a:latin typeface="Montserrat" panose="00000500000000000000" pitchFamily="2" charset="-52"/>
              </a:rPr>
              <a:t>Доходы:</a:t>
            </a:r>
          </a:p>
          <a:p>
            <a:r>
              <a:rPr lang="ru-RU" sz="2000" dirty="0" smtClean="0">
                <a:latin typeface="Montserrat" panose="00000500000000000000" pitchFamily="2" charset="-52"/>
              </a:rPr>
              <a:t>Печать </a:t>
            </a:r>
            <a:r>
              <a:rPr lang="ru-RU" sz="2000" dirty="0">
                <a:latin typeface="Montserrat" panose="00000500000000000000" pitchFamily="2" charset="-52"/>
              </a:rPr>
              <a:t>сгенерированных изображений на материальных </a:t>
            </a:r>
            <a:r>
              <a:rPr lang="ru-RU" sz="2000" dirty="0" smtClean="0">
                <a:latin typeface="Montserrat" panose="00000500000000000000" pitchFamily="2" charset="-52"/>
              </a:rPr>
              <a:t>носителях</a:t>
            </a:r>
          </a:p>
          <a:p>
            <a:r>
              <a:rPr lang="ru-RU" sz="2000" dirty="0">
                <a:latin typeface="Montserrat" panose="00000500000000000000" pitchFamily="2" charset="-52"/>
              </a:rPr>
              <a:t>Прогнозируемый ежемесячный доход: </a:t>
            </a:r>
            <a:r>
              <a:rPr lang="ru-RU" sz="2000" dirty="0">
                <a:latin typeface="Montserrat" panose="00000500000000000000" pitchFamily="2" charset="-52"/>
              </a:rPr>
              <a:t>7</a:t>
            </a:r>
            <a:r>
              <a:rPr lang="ru-RU" sz="2000" dirty="0" smtClean="0">
                <a:latin typeface="Montserrat" panose="00000500000000000000" pitchFamily="2" charset="-52"/>
              </a:rPr>
              <a:t>0.000 руб.</a:t>
            </a:r>
            <a:endParaRPr lang="ru-RU" sz="2000" dirty="0">
              <a:latin typeface="Montserrat" panose="00000500000000000000" pitchFamily="2" charset="-52"/>
            </a:endParaRPr>
          </a:p>
          <a:p>
            <a:endParaRPr lang="ru-RU" sz="2000" dirty="0">
              <a:latin typeface="Montserrat" panose="00000500000000000000" pitchFamily="2" charset="-52"/>
            </a:endParaRPr>
          </a:p>
          <a:p>
            <a:endParaRPr lang="ru-RU" sz="2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359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828800"/>
            <a:ext cx="10040112" cy="1527048"/>
          </a:xfrm>
        </p:spPr>
        <p:txBody>
          <a:bodyPr rtlCol="0" anchor="t">
            <a:noAutofit/>
          </a:bodyPr>
          <a:lstStyle>
            <a:defPPr>
              <a:defRPr lang="en-US"/>
            </a:def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Visual 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0000500000000000000" pitchFamily="2" charset="-52"/>
              </a:rPr>
              <a:t>Mind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 - c</a:t>
            </a:r>
            <a:r>
              <a:rPr lang="ru-RU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охраните на долгие годы приятные образы из ваших сновидений в виде арт-объектов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7" t="27778" r="26737" b="33333"/>
          <a:stretch/>
        </p:blipFill>
        <p:spPr>
          <a:xfrm>
            <a:off x="4800600" y="3657600"/>
            <a:ext cx="32004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3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Droplet">
      <a:dk1>
        <a:srgbClr val="000000"/>
      </a:dk1>
      <a:lt1>
        <a:srgbClr val="FFFFFF"/>
      </a:lt1>
      <a:dk2>
        <a:srgbClr val="0065A8"/>
      </a:dk2>
      <a:lt2>
        <a:srgbClr val="E7E6E6"/>
      </a:lt2>
      <a:accent1>
        <a:srgbClr val="FDCFFD"/>
      </a:accent1>
      <a:accent2>
        <a:srgbClr val="B6DFFF"/>
      </a:accent2>
      <a:accent3>
        <a:srgbClr val="8AE3A8"/>
      </a:accent3>
      <a:accent4>
        <a:srgbClr val="A69BFB"/>
      </a:accent4>
      <a:accent5>
        <a:srgbClr val="B5C3FF"/>
      </a:accent5>
      <a:accent6>
        <a:srgbClr val="73E9C4"/>
      </a:accent6>
      <a:hlink>
        <a:srgbClr val="0563C1"/>
      </a:hlink>
      <a:folHlink>
        <a:srgbClr val="954F72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-Design-TM34316244_Win32_SD_v9" id="{3E0090C2-CA58-4B70-B5D1-01F921C14922}" vid="{00CD7D6A-B673-47B4-AF03-4EFC805EABB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41F879-28B8-493E-AE7E-E245EA409B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239F86-289C-4137-84E8-C0091446A9E7}">
  <ds:schemaRefs>
    <ds:schemaRef ds:uri="http://purl.org/dc/elements/1.1/"/>
    <ds:schemaRef ds:uri="http://schemas.microsoft.com/office/2006/metadata/properties"/>
    <ds:schemaRef ds:uri="http://purl.org/dc/terms/"/>
    <ds:schemaRef ds:uri="4f0d45a2-344c-4fe0-9811-4277bf2c2e17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bb13cd20-357b-48a5-aff4-3bb4b52aae3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8E57227-B209-41C6-952B-171D14C759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681</Words>
  <Application>Microsoft Office PowerPoint</Application>
  <PresentationFormat>Широкоэкранный</PresentationFormat>
  <Paragraphs>129</Paragraphs>
  <Slides>17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Century Schoolbook</vt:lpstr>
      <vt:lpstr>Montserrat</vt:lpstr>
      <vt:lpstr>Times New Roman</vt:lpstr>
      <vt:lpstr>Wingdings</vt:lpstr>
      <vt:lpstr>Тема Office</vt:lpstr>
      <vt:lpstr>Visual Mind</vt:lpstr>
      <vt:lpstr>ИДЕЯ</vt:lpstr>
      <vt:lpstr>Потребность</vt:lpstr>
      <vt:lpstr>преимущества</vt:lpstr>
      <vt:lpstr>Продукт</vt:lpstr>
      <vt:lpstr>продукт</vt:lpstr>
      <vt:lpstr>Целевая аудитория</vt:lpstr>
      <vt:lpstr>Каналы сбыта</vt:lpstr>
      <vt:lpstr>НАУЧНО-ТЕХНИЧЕСКИЕ РЕШЕНИЯ</vt:lpstr>
      <vt:lpstr>Анализ рынка </vt:lpstr>
      <vt:lpstr>Основные конкуренты</vt:lpstr>
      <vt:lpstr>Бизнес-модель</vt:lpstr>
      <vt:lpstr>продвижение</vt:lpstr>
      <vt:lpstr>План реализации</vt:lpstr>
      <vt:lpstr>Команда проекта</vt:lpstr>
      <vt:lpstr>Финансовые показатели</vt:lpstr>
      <vt:lpstr>Visual Mind - cохраните на долгие годы приятные образы из ваших сновидений в виде арт-объектов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2022-07-23T05:42:44Z</dcterms:created>
  <dcterms:modified xsi:type="dcterms:W3CDTF">2023-10-24T19:22:58Z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</Properties>
</file>