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8" r:id="rId5"/>
    <p:sldId id="269" r:id="rId6"/>
    <p:sldId id="259" r:id="rId7"/>
    <p:sldId id="263" r:id="rId8"/>
    <p:sldId id="264" r:id="rId9"/>
    <p:sldId id="265" r:id="rId10"/>
    <p:sldId id="266" r:id="rId11"/>
    <p:sldId id="267" r:id="rId12"/>
    <p:sldId id="273" r:id="rId13"/>
    <p:sldId id="261" r:id="rId14"/>
    <p:sldId id="270" r:id="rId15"/>
    <p:sldId id="274" r:id="rId16"/>
    <p:sldId id="272" r:id="rId17"/>
    <p:sldId id="262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11D72-E3BB-4F0D-A91F-AF8AC084DB30}" type="datetimeFigureOut">
              <a:rPr lang="ru-RU" smtClean="0"/>
              <a:t>20.10.2022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EE0FF-71D5-426D-B7E9-EB2FCE99E19C}" type="slidenum">
              <a:rPr lang="ru-RU" smtClean="0"/>
              <a:t>‹#›</a:t>
            </a:fld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11D72-E3BB-4F0D-A91F-AF8AC084DB30}" type="datetimeFigureOut">
              <a:rPr lang="ru-RU" smtClean="0"/>
              <a:t>20.10.2022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EE0FF-71D5-426D-B7E9-EB2FCE99E19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11D72-E3BB-4F0D-A91F-AF8AC084DB30}" type="datetimeFigureOut">
              <a:rPr lang="ru-RU" smtClean="0"/>
              <a:t>20.10.2022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EE0FF-71D5-426D-B7E9-EB2FCE99E19C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11D72-E3BB-4F0D-A91F-AF8AC084DB30}" type="datetimeFigureOut">
              <a:rPr lang="ru-RU" smtClean="0"/>
              <a:t>20.10.2022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EE0FF-71D5-426D-B7E9-EB2FCE99E19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11D72-E3BB-4F0D-A91F-AF8AC084DB30}" type="datetimeFigureOut">
              <a:rPr lang="ru-RU" smtClean="0"/>
              <a:t>20.10.2022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EE0FF-71D5-426D-B7E9-EB2FCE99E19C}" type="slidenum">
              <a:rPr lang="ru-RU" smtClean="0"/>
              <a:t>‹#›</a:t>
            </a:fld>
            <a:endParaRPr lang="ru-RU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11D72-E3BB-4F0D-A91F-AF8AC084DB30}" type="datetimeFigureOut">
              <a:rPr lang="ru-RU" smtClean="0"/>
              <a:t>20.10.2022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EE0FF-71D5-426D-B7E9-EB2FCE99E19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11D72-E3BB-4F0D-A91F-AF8AC084DB30}" type="datetimeFigureOut">
              <a:rPr lang="ru-RU" smtClean="0"/>
              <a:t>20.10.2022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EE0FF-71D5-426D-B7E9-EB2FCE99E19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11D72-E3BB-4F0D-A91F-AF8AC084DB30}" type="datetimeFigureOut">
              <a:rPr lang="ru-RU" smtClean="0"/>
              <a:t>20.10.2022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EE0FF-71D5-426D-B7E9-EB2FCE99E19C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11D72-E3BB-4F0D-A91F-AF8AC084DB30}" type="datetimeFigureOut">
              <a:rPr lang="ru-RU" smtClean="0"/>
              <a:t>20.10.2022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EE0FF-71D5-426D-B7E9-EB2FCE99E19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11D72-E3BB-4F0D-A91F-AF8AC084DB30}" type="datetimeFigureOut">
              <a:rPr lang="ru-RU" smtClean="0"/>
              <a:t>20.10.2022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EE0FF-71D5-426D-B7E9-EB2FCE99E19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11D72-E3BB-4F0D-A91F-AF8AC084DB30}" type="datetimeFigureOut">
              <a:rPr lang="ru-RU" smtClean="0"/>
              <a:t>20.10.2022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EE0FF-71D5-426D-B7E9-EB2FCE99E19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89111D72-E3BB-4F0D-A91F-AF8AC084DB30}" type="datetimeFigureOut">
              <a:rPr lang="ru-RU" smtClean="0"/>
              <a:t>20.10.2022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1C7EE0FF-71D5-426D-B7E9-EB2FCE99E19C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s://www.ozon.ru/brand/lactoferm-eco-87311333/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microsoft.com/office/2007/relationships/hdphoto" Target="../media/hdphoto2.wdp"/><Relationship Id="rId4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1052736"/>
            <a:ext cx="7704856" cy="1524000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Диетический молочный продукт, созданный на основе биотехнологий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300735"/>
            <a:ext cx="3888432" cy="259322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1259632" y="3140968"/>
            <a:ext cx="6858000" cy="990600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075759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41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857818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73457" y="188640"/>
            <a:ext cx="6768752" cy="835496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>
                <a:latin typeface="Arial" pitchFamily="34" charset="0"/>
                <a:cs typeface="Arial" pitchFamily="34" charset="0"/>
              </a:rPr>
              <a:t>Цели и задачи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37353" y="1050989"/>
            <a:ext cx="864096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b="1" dirty="0">
                <a:latin typeface="Arial" pitchFamily="34" charset="0"/>
                <a:cs typeface="Arial" pitchFamily="34" charset="0"/>
              </a:rPr>
              <a:t>Цель: 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Изучить применение фермента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лактатдегидрогиназы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в производстве молочных продуктов без использования сахара с целью улучшения органолептических свойств.</a:t>
            </a:r>
          </a:p>
          <a:p>
            <a:pPr algn="just"/>
            <a:endParaRPr lang="ru-RU" sz="2000" dirty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sz="2000" b="1" dirty="0">
                <a:latin typeface="Arial" pitchFamily="34" charset="0"/>
                <a:cs typeface="Arial" pitchFamily="34" charset="0"/>
              </a:rPr>
              <a:t>Задачи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:</a:t>
            </a:r>
          </a:p>
          <a:p>
            <a:pPr indent="450850" algn="just">
              <a:buFont typeface="Wingdings" panose="05000000000000000000" pitchFamily="2" charset="2"/>
              <a:buChar char="ü"/>
            </a:pPr>
            <a:r>
              <a:rPr lang="ru-RU" sz="2000" dirty="0">
                <a:latin typeface="Arial" pitchFamily="34" charset="0"/>
                <a:cs typeface="Arial" pitchFamily="34" charset="0"/>
              </a:rPr>
              <a:t>изучить информационные источники по применению фермента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лактатдегидрогиназы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и её влияние на качество производимых молочных продуктов;</a:t>
            </a:r>
          </a:p>
          <a:p>
            <a:pPr indent="450850" algn="just">
              <a:buFont typeface="Wingdings" panose="05000000000000000000" pitchFamily="2" charset="2"/>
              <a:buChar char="ü"/>
            </a:pPr>
            <a:r>
              <a:rPr lang="ru-RU" sz="2000" dirty="0">
                <a:latin typeface="Arial" pitchFamily="34" charset="0"/>
                <a:cs typeface="Arial" pitchFamily="34" charset="0"/>
              </a:rPr>
              <a:t>провести лабораторные исследования по определению возможности использования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лактатдегидрогеназы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в производстве кисломолочных продуктов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.</a:t>
            </a: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ru-RU" sz="2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4077072"/>
            <a:ext cx="3691020" cy="233836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64799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E408B00-FF36-48B1-8448-7E62E9C968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3068960"/>
            <a:ext cx="6781800" cy="3103240"/>
          </a:xfrm>
        </p:spPr>
        <p:txBody>
          <a:bodyPr>
            <a:normAutofit/>
          </a:bodyPr>
          <a:lstStyle/>
          <a:p>
            <a:r>
              <a:rPr lang="ru-RU" sz="1400" dirty="0">
                <a:latin typeface="+mn-lt"/>
              </a:rPr>
              <a:t>Перечень диетической продукции, выпускаемой после обработки </a:t>
            </a:r>
            <a:r>
              <a:rPr lang="ru-RU" sz="1400" dirty="0" err="1">
                <a:latin typeface="+mn-lt"/>
              </a:rPr>
              <a:t>лактазой</a:t>
            </a:r>
            <a:r>
              <a:rPr lang="ru-RU" sz="1400" dirty="0">
                <a:latin typeface="+mn-lt"/>
              </a:rPr>
              <a:t>:</a:t>
            </a:r>
            <a:br>
              <a:rPr lang="ru-RU" sz="1400" dirty="0">
                <a:latin typeface="+mn-lt"/>
              </a:rPr>
            </a:br>
            <a:r>
              <a:rPr lang="ru-RU" sz="1400" dirty="0">
                <a:latin typeface="+mn-lt"/>
              </a:rPr>
              <a:t>• Молоко;</a:t>
            </a:r>
            <a:br>
              <a:rPr lang="ru-RU" sz="1400" dirty="0">
                <a:latin typeface="+mn-lt"/>
              </a:rPr>
            </a:br>
            <a:r>
              <a:rPr lang="ru-RU" sz="1400" dirty="0">
                <a:latin typeface="+mn-lt"/>
              </a:rPr>
              <a:t>• Сливки;</a:t>
            </a:r>
            <a:br>
              <a:rPr lang="ru-RU" sz="1400" dirty="0">
                <a:latin typeface="+mn-lt"/>
              </a:rPr>
            </a:br>
            <a:r>
              <a:rPr lang="ru-RU" sz="1400" dirty="0">
                <a:latin typeface="+mn-lt"/>
              </a:rPr>
              <a:t>• Напитки молочные;</a:t>
            </a:r>
            <a:br>
              <a:rPr lang="ru-RU" sz="1400" dirty="0">
                <a:latin typeface="+mn-lt"/>
              </a:rPr>
            </a:br>
            <a:r>
              <a:rPr lang="ru-RU" sz="1400" dirty="0">
                <a:latin typeface="+mn-lt"/>
              </a:rPr>
              <a:t>• Йогурты;</a:t>
            </a:r>
            <a:br>
              <a:rPr lang="ru-RU" sz="1400" dirty="0">
                <a:latin typeface="+mn-lt"/>
              </a:rPr>
            </a:br>
            <a:r>
              <a:rPr lang="ru-RU" sz="1400" dirty="0">
                <a:latin typeface="+mn-lt"/>
              </a:rPr>
              <a:t>• Творог;</a:t>
            </a:r>
            <a:br>
              <a:rPr lang="ru-RU" sz="1400" dirty="0">
                <a:latin typeface="+mn-lt"/>
              </a:rPr>
            </a:br>
            <a:r>
              <a:rPr lang="ru-RU" sz="1400" dirty="0">
                <a:latin typeface="+mn-lt"/>
              </a:rPr>
              <a:t>• Рассольные сыры;</a:t>
            </a:r>
            <a:br>
              <a:rPr lang="ru-RU" sz="1400" dirty="0">
                <a:latin typeface="+mn-lt"/>
              </a:rPr>
            </a:br>
            <a:r>
              <a:rPr lang="ru-RU" sz="1400" dirty="0">
                <a:latin typeface="+mn-lt"/>
              </a:rPr>
              <a:t>• Мороженое;</a:t>
            </a:r>
            <a:br>
              <a:rPr lang="ru-RU" sz="1400" dirty="0">
                <a:latin typeface="+mn-lt"/>
              </a:rPr>
            </a:br>
            <a:r>
              <a:rPr lang="ru-RU" sz="1400" dirty="0">
                <a:latin typeface="+mn-lt"/>
              </a:rPr>
              <a:t>• Сгущенка.</a:t>
            </a:r>
            <a:br>
              <a:rPr lang="ru-RU" sz="1400" dirty="0">
                <a:latin typeface="+mn-lt"/>
              </a:rPr>
            </a:br>
            <a:endParaRPr lang="ru-RU" sz="1400" dirty="0">
              <a:latin typeface="+mn-lt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B7C81604-C9E8-48B6-9610-5A518E6420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764704"/>
            <a:ext cx="7956376" cy="2897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54606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313964C-78CD-4462-A099-D7CA0C899D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560" y="-30665"/>
            <a:ext cx="7920880" cy="3384376"/>
          </a:xfrm>
        </p:spPr>
        <p:txBody>
          <a:bodyPr>
            <a:normAutofit/>
          </a:bodyPr>
          <a:lstStyle/>
          <a:p>
            <a:r>
              <a:rPr lang="ru-RU" sz="1800" dirty="0"/>
              <a:t> </a:t>
            </a:r>
            <a:r>
              <a:rPr lang="ru-RU" sz="1600" dirty="0">
                <a:latin typeface="+mn-lt"/>
              </a:rPr>
              <a:t>Достаточно избавиться от 70-80% молочного сахара, чтобы люди с его непереносимостью могли без последствий для самочувствия употреблять молочные продукты.</a:t>
            </a:r>
            <a:br>
              <a:rPr lang="ru-RU" sz="1600" dirty="0">
                <a:latin typeface="+mn-lt"/>
              </a:rPr>
            </a:br>
            <a:r>
              <a:rPr lang="ru-RU" sz="1600" dirty="0">
                <a:latin typeface="+mn-lt"/>
              </a:rPr>
              <a:t> Для предотвращения эффекта «</a:t>
            </a:r>
            <a:r>
              <a:rPr lang="ru-RU" sz="1600" dirty="0" err="1">
                <a:latin typeface="+mn-lt"/>
              </a:rPr>
              <a:t>песчанистости</a:t>
            </a:r>
            <a:r>
              <a:rPr lang="ru-RU" sz="1600" dirty="0">
                <a:latin typeface="+mn-lt"/>
              </a:rPr>
              <a:t>» достаточно расщепить 30 % от всей лактозы в сырье. Добавление </a:t>
            </a:r>
            <a:r>
              <a:rPr lang="ru-RU" sz="1600" dirty="0" err="1">
                <a:latin typeface="+mn-lt"/>
              </a:rPr>
              <a:t>лактазы</a:t>
            </a:r>
            <a:r>
              <a:rPr lang="ru-RU" sz="1600" dirty="0">
                <a:latin typeface="+mn-lt"/>
              </a:rPr>
              <a:t> запускает процесс гидролиза, его протекание возможно регулировать в зависимости от целей производства (сколько процентов молочного сахара нужно убрать). Чем дольше длится реакция, тем больше появляется глюкозы и тем меньше остается лактозы. Предел для применения одной реакции гидролиза – расщепление до 98% дисахарида.</a:t>
            </a:r>
            <a:br>
              <a:rPr lang="ru-RU" sz="1600" dirty="0">
                <a:latin typeface="+mn-lt"/>
              </a:rPr>
            </a:br>
            <a:endParaRPr lang="ru-RU" sz="1600" dirty="0">
              <a:latin typeface="+mn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39A0A6FD-3B65-4392-AD4C-5EAF56F61BC2}"/>
              </a:ext>
            </a:extLst>
          </p:cNvPr>
          <p:cNvSpPr txBox="1"/>
          <p:nvPr/>
        </p:nvSpPr>
        <p:spPr>
          <a:xfrm>
            <a:off x="539552" y="3284984"/>
            <a:ext cx="806489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/>
              <a:t>ПРИ ИСПОЛЬЗОВАНИИ ФЕРМЕНТА ЛАКТАЗЫ МОЖНО ПОЛУЧИТЬ ДОПОЛНИТЕЛЬНОЕ ПОЛОЖИТЕЛЬНОЕ ДЕЙСТВИЕ: </a:t>
            </a:r>
          </a:p>
          <a:p>
            <a:pPr algn="just"/>
            <a:r>
              <a:rPr lang="ru-RU" sz="1400" dirty="0"/>
              <a:t> Снижение количества применяемого сахара в рецептуре, за счет расщепления лактозы на глюкозы и галактозы. Они более сладкие, чем традиционный сах</a:t>
            </a:r>
            <a:r>
              <a:rPr lang="ru-RU" dirty="0"/>
              <a:t>ар.</a:t>
            </a:r>
          </a:p>
        </p:txBody>
      </p:sp>
    </p:spTree>
    <p:extLst>
      <p:ext uri="{BB962C8B-B14F-4D97-AF65-F5344CB8AC3E}">
        <p14:creationId xmlns:p14="http://schemas.microsoft.com/office/powerpoint/2010/main" val="22430782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404664"/>
            <a:ext cx="6781800" cy="808112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>
                <a:latin typeface="Arial" pitchFamily="34" charset="0"/>
                <a:cs typeface="Arial" pitchFamily="34" charset="0"/>
              </a:rPr>
              <a:t>Материалы и методы. 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628800"/>
            <a:ext cx="4225652" cy="422565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220072" y="2708920"/>
            <a:ext cx="288032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latin typeface="Arial" pitchFamily="34" charset="0"/>
                <a:cs typeface="Arial" pitchFamily="34" charset="0"/>
              </a:rPr>
              <a:t>Ферментный препарат </a:t>
            </a:r>
            <a:r>
              <a:rPr lang="ru-RU" sz="2000" b="1" dirty="0" err="1">
                <a:latin typeface="Arial" pitchFamily="34" charset="0"/>
                <a:cs typeface="Arial" pitchFamily="34" charset="0"/>
              </a:rPr>
              <a:t>лактаза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 фирмы </a:t>
            </a:r>
            <a:r>
              <a:rPr lang="ru-RU" sz="2000" b="1" dirty="0" err="1">
                <a:latin typeface="Arial" pitchFamily="34" charset="0"/>
                <a:cs typeface="Arial" pitchFamily="34" charset="0"/>
              </a:rPr>
              <a:t>Lacta-Free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 (Италия). </a:t>
            </a:r>
          </a:p>
        </p:txBody>
      </p:sp>
    </p:spTree>
    <p:extLst>
      <p:ext uri="{BB962C8B-B14F-4D97-AF65-F5344CB8AC3E}">
        <p14:creationId xmlns:p14="http://schemas.microsoft.com/office/powerpoint/2010/main" val="6643407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0306" y="404664"/>
            <a:ext cx="6781800" cy="726976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>
                <a:latin typeface="Arial" pitchFamily="34" charset="0"/>
                <a:cs typeface="Arial" pitchFamily="34" charset="0"/>
              </a:rPr>
              <a:t>Результаты исследования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700808"/>
            <a:ext cx="7060126" cy="19591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971600" y="3835787"/>
            <a:ext cx="51125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Arial" pitchFamily="34" charset="0"/>
                <a:cs typeface="Arial" pitchFamily="34" charset="0"/>
              </a:rPr>
              <a:t>Рисунок 1 – реакция расщепления лактозы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7584" y="4334750"/>
            <a:ext cx="734481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err="1">
                <a:latin typeface="Arial" pitchFamily="34" charset="0"/>
                <a:cs typeface="Arial" pitchFamily="34" charset="0"/>
              </a:rPr>
              <a:t>Лактаза</a:t>
            </a:r>
            <a:r>
              <a:rPr lang="ru-RU" dirty="0">
                <a:latin typeface="Arial" pitchFamily="34" charset="0"/>
                <a:cs typeface="Arial" pitchFamily="34" charset="0"/>
              </a:rPr>
              <a:t> – это фермент, расщепляющий β-1,4-гликозидные связи и относящийся к семейству ферментов β-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галaктозидаз</a:t>
            </a:r>
            <a:r>
              <a:rPr lang="ru-RU" dirty="0">
                <a:latin typeface="Arial" pitchFamily="34" charset="0"/>
                <a:cs typeface="Arial" pitchFamily="34" charset="0"/>
              </a:rPr>
              <a:t>. Он вырабатывается в пищеварительной системе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млeкопитающих</a:t>
            </a:r>
            <a:r>
              <a:rPr lang="ru-RU" dirty="0">
                <a:latin typeface="Arial" pitchFamily="34" charset="0"/>
                <a:cs typeface="Arial" pitchFamily="34" charset="0"/>
              </a:rPr>
              <a:t> и необходим для расщепления лактозы в грудном молоке. В процессе гидролиза дисахарид лактоза С12Н22О11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рaсщепляется</a:t>
            </a:r>
            <a:r>
              <a:rPr lang="ru-RU" dirty="0">
                <a:latin typeface="Arial" pitchFamily="34" charset="0"/>
                <a:cs typeface="Arial" pitchFamily="34" charset="0"/>
              </a:rPr>
              <a:t> на два моносахарида — глюкозу и галактозу </a:t>
            </a:r>
          </a:p>
        </p:txBody>
      </p:sp>
    </p:spTree>
    <p:extLst>
      <p:ext uri="{BB962C8B-B14F-4D97-AF65-F5344CB8AC3E}">
        <p14:creationId xmlns:p14="http://schemas.microsoft.com/office/powerpoint/2010/main" val="38325285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xmlns="" id="{9EB50A71-6DE1-49CC-B3E4-0A412E19C0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4181085"/>
              </p:ext>
            </p:extLst>
          </p:nvPr>
        </p:nvGraphicFramePr>
        <p:xfrm>
          <a:off x="179512" y="908720"/>
          <a:ext cx="8784978" cy="58875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64163">
                  <a:extLst>
                    <a:ext uri="{9D8B030D-6E8A-4147-A177-3AD203B41FA5}">
                      <a16:colId xmlns:a16="http://schemas.microsoft.com/office/drawing/2014/main" xmlns="" val="21639235"/>
                    </a:ext>
                  </a:extLst>
                </a:gridCol>
                <a:gridCol w="1464163">
                  <a:extLst>
                    <a:ext uri="{9D8B030D-6E8A-4147-A177-3AD203B41FA5}">
                      <a16:colId xmlns:a16="http://schemas.microsoft.com/office/drawing/2014/main" xmlns="" val="2653334435"/>
                    </a:ext>
                  </a:extLst>
                </a:gridCol>
                <a:gridCol w="1464163">
                  <a:extLst>
                    <a:ext uri="{9D8B030D-6E8A-4147-A177-3AD203B41FA5}">
                      <a16:colId xmlns:a16="http://schemas.microsoft.com/office/drawing/2014/main" xmlns="" val="599145791"/>
                    </a:ext>
                  </a:extLst>
                </a:gridCol>
                <a:gridCol w="1464163">
                  <a:extLst>
                    <a:ext uri="{9D8B030D-6E8A-4147-A177-3AD203B41FA5}">
                      <a16:colId xmlns:a16="http://schemas.microsoft.com/office/drawing/2014/main" xmlns="" val="4029524060"/>
                    </a:ext>
                  </a:extLst>
                </a:gridCol>
                <a:gridCol w="1464163">
                  <a:extLst>
                    <a:ext uri="{9D8B030D-6E8A-4147-A177-3AD203B41FA5}">
                      <a16:colId xmlns:a16="http://schemas.microsoft.com/office/drawing/2014/main" xmlns="" val="1096237317"/>
                    </a:ext>
                  </a:extLst>
                </a:gridCol>
                <a:gridCol w="1464163">
                  <a:extLst>
                    <a:ext uri="{9D8B030D-6E8A-4147-A177-3AD203B41FA5}">
                      <a16:colId xmlns:a16="http://schemas.microsoft.com/office/drawing/2014/main" xmlns="" val="3724617846"/>
                    </a:ext>
                  </a:extLst>
                </a:gridCol>
              </a:tblGrid>
              <a:tr h="40822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ФИРМА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УПАКОВКА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НАЗНАЧЕНИЕ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ПРОИЗВОДИТЕЛЬ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ЦЕНА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СОСТАВ: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4036088379"/>
                  </a:ext>
                </a:extLst>
              </a:tr>
              <a:tr h="171294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БакЗдрав</a:t>
                      </a:r>
                      <a:endParaRPr lang="ru-RU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для приготовления </a:t>
                      </a:r>
                      <a:r>
                        <a:rPr lang="ru-RU" sz="16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низколактозных</a:t>
                      </a:r>
                      <a:r>
                        <a:rPr lang="ru-RU" sz="16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и </a:t>
                      </a:r>
                      <a:r>
                        <a:rPr lang="ru-RU" sz="16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безлактозных</a:t>
                      </a:r>
                      <a:r>
                        <a:rPr lang="ru-RU" sz="16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молочных продуктов</a:t>
                      </a:r>
                      <a:endParaRPr lang="ru-RU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Изготовитель: Россия, ООО «Зеленые линии», Московская обл., г. Красногорск.</a:t>
                      </a:r>
                      <a:endParaRPr lang="ru-RU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стик 55 р. Целая пачка 350 р. За 15 гр. (В пачке 5 порций по 3 гр. 1 стик на 1л. молока)</a:t>
                      </a:r>
                      <a:endParaRPr lang="ru-RU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Получают экстракцией из дрожжей Kluyveromyces lactis</a:t>
                      </a:r>
                      <a:endParaRPr lang="ru-RU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336650895"/>
                  </a:ext>
                </a:extLst>
              </a:tr>
              <a:tr h="128206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Полезная Партия </a:t>
                      </a:r>
                      <a:r>
                        <a:rPr lang="ru-RU" sz="1600" b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ликвидирована с 2016г.</a:t>
                      </a:r>
                      <a:endParaRPr lang="ru-RU" sz="14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для молока, для йогурта, для сыра, для хлеба</a:t>
                      </a:r>
                      <a:endParaRPr lang="ru-RU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Россия</a:t>
                      </a:r>
                      <a:endParaRPr lang="ru-RU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200р.</a:t>
                      </a:r>
                      <a:endParaRPr lang="ru-RU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Получают экстракцией из дрожжей Kluyveromyces lactis</a:t>
                      </a:r>
                      <a:endParaRPr lang="ru-RU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093698790"/>
                  </a:ext>
                </a:extLst>
              </a:tr>
              <a:tr h="192838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LACTO FREE</a:t>
                      </a:r>
                      <a:endParaRPr lang="ru-RU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для йогурта, для кефира, для сыра</a:t>
                      </a:r>
                      <a:endParaRPr lang="ru-RU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2"/>
                        </a:rPr>
                        <a:t>Lactoferm</a:t>
                      </a:r>
                      <a:r>
                        <a:rPr lang="ru-RU" sz="160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2"/>
                        </a:rPr>
                        <a:t> </a:t>
                      </a:r>
                      <a:r>
                        <a:rPr lang="ru-RU" sz="160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2"/>
                        </a:rPr>
                        <a:t>Eco</a:t>
                      </a: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Италия</a:t>
                      </a:r>
                      <a:endParaRPr lang="ru-RU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 Саше по 2 гр. 1 пачка 270 руб.</a:t>
                      </a:r>
                      <a:endParaRPr lang="ru-RU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Микробиальное</a:t>
                      </a:r>
                      <a:r>
                        <a:rPr lang="ru-RU" sz="16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происхождение. </a:t>
                      </a:r>
                      <a:r>
                        <a:rPr lang="ru-RU" sz="1600" dirty="0">
                          <a:solidFill>
                            <a:srgbClr val="242424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полученный в результате ферментации </a:t>
                      </a:r>
                      <a:r>
                        <a:rPr lang="ru-RU" sz="1600" dirty="0" err="1">
                          <a:solidFill>
                            <a:srgbClr val="242424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Aspergillus</a:t>
                      </a:r>
                      <a:r>
                        <a:rPr lang="ru-RU" sz="1600" dirty="0">
                          <a:solidFill>
                            <a:srgbClr val="242424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err="1">
                          <a:solidFill>
                            <a:srgbClr val="242424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oryzae</a:t>
                      </a:r>
                      <a:endParaRPr lang="ru-RU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238420669"/>
                  </a:ext>
                </a:extLst>
              </a:tr>
            </a:tbl>
          </a:graphicData>
        </a:graphic>
      </p:graphicFrame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B987CCF3-BD56-4E30-AF67-865920AB1F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1680" y="1484784"/>
            <a:ext cx="1322947" cy="1322947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43381D60-8B9A-449A-B765-6687C36B6C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9004" y="3146362"/>
            <a:ext cx="1408298" cy="1359526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8F589988-5E00-463E-A6B1-FF45CEF0A1D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68080" y="4844519"/>
            <a:ext cx="1420491" cy="152413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AAF5522F-3F78-45B8-AABB-29E1FCDB89D7}"/>
              </a:ext>
            </a:extLst>
          </p:cNvPr>
          <p:cNvSpPr txBox="1"/>
          <p:nvPr/>
        </p:nvSpPr>
        <p:spPr>
          <a:xfrm>
            <a:off x="323528" y="484380"/>
            <a:ext cx="69127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Таблица </a:t>
            </a:r>
            <a:r>
              <a:rPr lang="en-US" b="1" dirty="0"/>
              <a:t>1</a:t>
            </a:r>
            <a:r>
              <a:rPr lang="ru-RU" b="1" dirty="0" smtClean="0"/>
              <a:t> </a:t>
            </a:r>
            <a:r>
              <a:rPr lang="ru-RU" b="1" dirty="0"/>
              <a:t>– Производители фермента в России и мире</a:t>
            </a:r>
          </a:p>
        </p:txBody>
      </p:sp>
    </p:spTree>
    <p:extLst>
      <p:ext uri="{BB962C8B-B14F-4D97-AF65-F5344CB8AC3E}">
        <p14:creationId xmlns:p14="http://schemas.microsoft.com/office/powerpoint/2010/main" val="35215586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2">
            <a:extLst>
              <a:ext uri="{FF2B5EF4-FFF2-40B4-BE49-F238E27FC236}">
                <a16:creationId xmlns:a16="http://schemas.microsoft.com/office/drawing/2014/main" xmlns="" id="{14E73E05-0019-456C-A384-A09D38E39BA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3541055"/>
              </p:ext>
            </p:extLst>
          </p:nvPr>
        </p:nvGraphicFramePr>
        <p:xfrm>
          <a:off x="179512" y="476672"/>
          <a:ext cx="8856984" cy="4536504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1476164">
                  <a:extLst>
                    <a:ext uri="{9D8B030D-6E8A-4147-A177-3AD203B41FA5}">
                      <a16:colId xmlns:a16="http://schemas.microsoft.com/office/drawing/2014/main" xmlns="" val="1483363330"/>
                    </a:ext>
                  </a:extLst>
                </a:gridCol>
                <a:gridCol w="1476164">
                  <a:extLst>
                    <a:ext uri="{9D8B030D-6E8A-4147-A177-3AD203B41FA5}">
                      <a16:colId xmlns:a16="http://schemas.microsoft.com/office/drawing/2014/main" xmlns="" val="214945990"/>
                    </a:ext>
                  </a:extLst>
                </a:gridCol>
                <a:gridCol w="1476164">
                  <a:extLst>
                    <a:ext uri="{9D8B030D-6E8A-4147-A177-3AD203B41FA5}">
                      <a16:colId xmlns:a16="http://schemas.microsoft.com/office/drawing/2014/main" xmlns="" val="4218399240"/>
                    </a:ext>
                  </a:extLst>
                </a:gridCol>
                <a:gridCol w="1620180">
                  <a:extLst>
                    <a:ext uri="{9D8B030D-6E8A-4147-A177-3AD203B41FA5}">
                      <a16:colId xmlns:a16="http://schemas.microsoft.com/office/drawing/2014/main" xmlns="" val="4126604590"/>
                    </a:ext>
                  </a:extLst>
                </a:gridCol>
                <a:gridCol w="1332148">
                  <a:extLst>
                    <a:ext uri="{9D8B030D-6E8A-4147-A177-3AD203B41FA5}">
                      <a16:colId xmlns:a16="http://schemas.microsoft.com/office/drawing/2014/main" xmlns="" val="2326086132"/>
                    </a:ext>
                  </a:extLst>
                </a:gridCol>
                <a:gridCol w="1476164">
                  <a:extLst>
                    <a:ext uri="{9D8B030D-6E8A-4147-A177-3AD203B41FA5}">
                      <a16:colId xmlns:a16="http://schemas.microsoft.com/office/drawing/2014/main" xmlns="" val="3754208649"/>
                    </a:ext>
                  </a:extLst>
                </a:gridCol>
              </a:tblGrid>
              <a:tr h="72008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ФИРМА</a:t>
                      </a: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УПАКОВКА</a:t>
                      </a: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НАЗНАЧЕНИЕ</a:t>
                      </a: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ПРОИЗВОДИТЕЛЬ </a:t>
                      </a: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ЦЕНА</a:t>
                      </a: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СОСТАВ:</a:t>
                      </a: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2294890638"/>
                  </a:ext>
                </a:extLst>
              </a:tr>
              <a:tr h="381642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err="1">
                          <a:effectLst/>
                        </a:rPr>
                        <a:t>PolarLine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</a:rPr>
                        <a:t>БАД к пище. Капсулу можно принять внутрь, можно вскрыть капсулу и добавить ее содержимое в еду или молоко.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Россия, ООО «</a:t>
                      </a:r>
                      <a:r>
                        <a:rPr lang="ru-RU" sz="1800" dirty="0" err="1">
                          <a:effectLst/>
                        </a:rPr>
                        <a:t>Полярис</a:t>
                      </a:r>
                      <a:r>
                        <a:rPr lang="ru-RU" sz="1800" dirty="0">
                          <a:effectLst/>
                        </a:rPr>
                        <a:t>», Россия,183001, г. Мурманск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капсулы массой 365 мг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Количество в упаковке: 30 шт. стоимость упаковки 410 р.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микрокристаллическая целлюлоза (</a:t>
                      </a:r>
                      <a:r>
                        <a:rPr lang="ru-RU" sz="1800" dirty="0" err="1">
                          <a:effectLst/>
                        </a:rPr>
                        <a:t>антислеживающий</a:t>
                      </a:r>
                      <a:r>
                        <a:rPr lang="ru-RU" sz="1800" dirty="0">
                          <a:effectLst/>
                        </a:rPr>
                        <a:t> агент), оболочка капсулы (желатин), фермент </a:t>
                      </a:r>
                      <a:r>
                        <a:rPr lang="ru-RU" sz="1800" dirty="0" err="1">
                          <a:effectLst/>
                        </a:rPr>
                        <a:t>лактаза</a:t>
                      </a:r>
                      <a:r>
                        <a:rPr lang="ru-RU" sz="1800" dirty="0">
                          <a:effectLst/>
                        </a:rPr>
                        <a:t>.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3341598895"/>
                  </a:ext>
                </a:extLst>
              </a:tr>
            </a:tbl>
          </a:graphicData>
        </a:graphic>
      </p:graphicFrame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283EDC01-B239-4529-A08D-449D1D8241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3648" y="1425025"/>
            <a:ext cx="1609483" cy="2639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30582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xmlns="" id="{9A467963-3208-441A-99D8-286E6BE5DD4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145813"/>
              </p:ext>
            </p:extLst>
          </p:nvPr>
        </p:nvGraphicFramePr>
        <p:xfrm>
          <a:off x="179512" y="188640"/>
          <a:ext cx="8748971" cy="42289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8166">
                  <a:extLst>
                    <a:ext uri="{9D8B030D-6E8A-4147-A177-3AD203B41FA5}">
                      <a16:colId xmlns:a16="http://schemas.microsoft.com/office/drawing/2014/main" xmlns="" val="3970932256"/>
                    </a:ext>
                  </a:extLst>
                </a:gridCol>
                <a:gridCol w="1452161">
                  <a:extLst>
                    <a:ext uri="{9D8B030D-6E8A-4147-A177-3AD203B41FA5}">
                      <a16:colId xmlns:a16="http://schemas.microsoft.com/office/drawing/2014/main" xmlns="" val="145552395"/>
                    </a:ext>
                  </a:extLst>
                </a:gridCol>
                <a:gridCol w="1452161">
                  <a:extLst>
                    <a:ext uri="{9D8B030D-6E8A-4147-A177-3AD203B41FA5}">
                      <a16:colId xmlns:a16="http://schemas.microsoft.com/office/drawing/2014/main" xmlns="" val="3299588711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xmlns="" val="4137160394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xmlns="" val="3498401438"/>
                    </a:ext>
                  </a:extLst>
                </a:gridCol>
                <a:gridCol w="1692187">
                  <a:extLst>
                    <a:ext uri="{9D8B030D-6E8A-4147-A177-3AD203B41FA5}">
                      <a16:colId xmlns:a16="http://schemas.microsoft.com/office/drawing/2014/main" xmlns="" val="1656474240"/>
                    </a:ext>
                  </a:extLst>
                </a:gridCol>
              </a:tblGrid>
              <a:tr h="57606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ФИРМА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УПАКОВКА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НАЗНАЧЕНИЕ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ПРОИЗВОДИТЕЛЬ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ЦЕНА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СОСТАВ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857878667"/>
                  </a:ext>
                </a:extLst>
              </a:tr>
              <a:tr h="280831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Vivo</a:t>
                      </a: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закваска </a:t>
                      </a:r>
                      <a:r>
                        <a:rPr lang="ru-RU" sz="16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fit</a:t>
                      </a: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-йогурт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Натуральный молочный протеин, в простой для усваивания форме, благоприятствует развитию мышц, а кальций-укрепляет кости.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Россия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220р. В упаковке 4 пакетика с дозировкой 0,5 гр. 1 пакетик может заквасить 3 л молока.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Лактоза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Streptococcus thermophilus,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Lactobacillus </a:t>
                      </a:r>
                      <a:r>
                        <a:rPr lang="en-US" sz="16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delbrueckii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ssp. bulgaricus,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Lactobacillus acidophilus,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Bifidobacterium lactis,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Lactobacillus </a:t>
                      </a:r>
                      <a:r>
                        <a:rPr lang="en-US" sz="16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gasseri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Bifidobacterium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infantis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359116943"/>
                  </a:ext>
                </a:extLst>
              </a:tr>
            </a:tbl>
          </a:graphicData>
        </a:graphic>
      </p:graphicFrame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7434DD46-EF31-49F7-964B-5479CE93F5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3648" y="1124744"/>
            <a:ext cx="1792379" cy="1792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85910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2">
            <a:extLst>
              <a:ext uri="{FF2B5EF4-FFF2-40B4-BE49-F238E27FC236}">
                <a16:creationId xmlns:a16="http://schemas.microsoft.com/office/drawing/2014/main" xmlns="" id="{892D5803-B8DC-49AE-8597-8D1084EA65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7816793"/>
              </p:ext>
            </p:extLst>
          </p:nvPr>
        </p:nvGraphicFramePr>
        <p:xfrm>
          <a:off x="251520" y="548680"/>
          <a:ext cx="8640960" cy="57894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0160">
                  <a:extLst>
                    <a:ext uri="{9D8B030D-6E8A-4147-A177-3AD203B41FA5}">
                      <a16:colId xmlns:a16="http://schemas.microsoft.com/office/drawing/2014/main" xmlns="" val="2665444824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xmlns="" val="2191847763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xmlns="" val="3163407356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xmlns="" val="314259885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xmlns="" val="2054961910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xmlns="" val="1198789619"/>
                    </a:ext>
                  </a:extLst>
                </a:gridCol>
              </a:tblGrid>
              <a:tr h="484661">
                <a:tc>
                  <a:txBody>
                    <a:bodyPr/>
                    <a:lstStyle/>
                    <a:p>
                      <a:r>
                        <a:rPr lang="ru-RU" sz="1100" dirty="0"/>
                        <a:t>ФИРМА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УПАКОВКА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НАЗНАЧЕНИЕ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ПРОИЗВОДИТЕЛЬ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ЦЕНА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СОСТАВ: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519769773"/>
                  </a:ext>
                </a:extLst>
              </a:tr>
              <a:tr h="2683691">
                <a:tc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kern="1800" dirty="0">
                          <a:solidFill>
                            <a:srgbClr val="212529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Фермент </a:t>
                      </a:r>
                      <a:r>
                        <a:rPr lang="ru-RU" sz="1200" b="1" kern="1800" dirty="0" err="1">
                          <a:solidFill>
                            <a:srgbClr val="212529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лактаза</a:t>
                      </a:r>
                      <a:r>
                        <a:rPr lang="ru-RU" sz="1200" b="1" kern="1800" dirty="0">
                          <a:solidFill>
                            <a:srgbClr val="212529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"</a:t>
                      </a:r>
                      <a:r>
                        <a:rPr lang="ru-RU" sz="1200" b="1" kern="1800" dirty="0" err="1">
                          <a:solidFill>
                            <a:srgbClr val="212529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Майалакт</a:t>
                      </a:r>
                      <a:r>
                        <a:rPr lang="ru-RU" sz="1200" b="1" kern="1800" dirty="0">
                          <a:solidFill>
                            <a:srgbClr val="212529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5000"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212529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Фермент лактаза "Майалакт 5000" используется для производства молока и молочных напитков, йогурта, сыров, мягкого творога, сливок, мороженого, сгущенного молока.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212529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«MAYASAN A.S.» Турция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490р. В упаковке 30 мл, д</a:t>
                      </a:r>
                      <a:r>
                        <a:rPr lang="ru-RU" sz="1200">
                          <a:solidFill>
                            <a:srgbClr val="212529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озировка 0,5 - 1 мл на 1 литр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212529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Бета-галактозидаза, глицерин, вода.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434572639"/>
                  </a:ext>
                </a:extLst>
              </a:tr>
              <a:tr h="2621137">
                <a:tc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 b="1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Biolactase</a:t>
                      </a:r>
                      <a:r>
                        <a:rPr lang="ru-RU" sz="105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L20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Молочные напитки, сгущенное молоко, ферментированные молочные продукты, мороженое, обработка сыворотки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212529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«Кировская Пищевая Компания», Россия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Получают путем ферментации штаммов </a:t>
                      </a:r>
                      <a:r>
                        <a:rPr lang="ru-RU" sz="105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Kluyveromyces</a:t>
                      </a:r>
                      <a:r>
                        <a:rPr lang="ru-RU" sz="105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5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lactis</a:t>
                      </a:r>
                      <a:r>
                        <a:rPr lang="ru-RU" sz="105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506480624"/>
                  </a:ext>
                </a:extLst>
              </a:tr>
            </a:tbl>
          </a:graphicData>
        </a:graphic>
      </p:graphicFrame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29476482-E30B-42C0-91F1-3DCCEF0645B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466" r="17869"/>
          <a:stretch/>
        </p:blipFill>
        <p:spPr>
          <a:xfrm>
            <a:off x="1691680" y="1484784"/>
            <a:ext cx="1380438" cy="1768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22655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3">
            <a:extLst>
              <a:ext uri="{FF2B5EF4-FFF2-40B4-BE49-F238E27FC236}">
                <a16:creationId xmlns:a16="http://schemas.microsoft.com/office/drawing/2014/main" xmlns="" id="{7B6573ED-3DD3-4E31-8DA2-8F977398FF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4690918"/>
              </p:ext>
            </p:extLst>
          </p:nvPr>
        </p:nvGraphicFramePr>
        <p:xfrm>
          <a:off x="300442" y="2132856"/>
          <a:ext cx="8399100" cy="12961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9700">
                  <a:extLst>
                    <a:ext uri="{9D8B030D-6E8A-4147-A177-3AD203B41FA5}">
                      <a16:colId xmlns:a16="http://schemas.microsoft.com/office/drawing/2014/main" xmlns="" val="2936245017"/>
                    </a:ext>
                  </a:extLst>
                </a:gridCol>
                <a:gridCol w="2799700">
                  <a:extLst>
                    <a:ext uri="{9D8B030D-6E8A-4147-A177-3AD203B41FA5}">
                      <a16:colId xmlns:a16="http://schemas.microsoft.com/office/drawing/2014/main" xmlns="" val="1182860934"/>
                    </a:ext>
                  </a:extLst>
                </a:gridCol>
                <a:gridCol w="2799700">
                  <a:extLst>
                    <a:ext uri="{9D8B030D-6E8A-4147-A177-3AD203B41FA5}">
                      <a16:colId xmlns:a16="http://schemas.microsoft.com/office/drawing/2014/main" xmlns="" val="444564234"/>
                    </a:ext>
                  </a:extLst>
                </a:gridCol>
              </a:tblGrid>
              <a:tr h="432048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Температура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Время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Выход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440075953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+20…+80˚С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24 часа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err="1"/>
                        <a:t>безлактозный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84693424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+20…+80˚С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16-22 ч.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err="1"/>
                        <a:t>низколактозный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449982729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16323F3D-7D1C-40BE-89E7-0EDA0EFD1531}"/>
              </a:ext>
            </a:extLst>
          </p:cNvPr>
          <p:cNvSpPr txBox="1"/>
          <p:nvPr/>
        </p:nvSpPr>
        <p:spPr>
          <a:xfrm>
            <a:off x="539552" y="1124744"/>
            <a:ext cx="79208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Таблица </a:t>
            </a:r>
            <a:r>
              <a:rPr lang="en-US" b="1" dirty="0" smtClean="0"/>
              <a:t>2</a:t>
            </a:r>
            <a:r>
              <a:rPr lang="ru-RU" b="1" dirty="0" smtClean="0"/>
              <a:t>  </a:t>
            </a:r>
            <a:r>
              <a:rPr lang="ru-RU" b="1" dirty="0"/>
              <a:t>– Анализ содержания лактозы в продукте в зависимости от времени сквашивания</a:t>
            </a:r>
          </a:p>
        </p:txBody>
      </p:sp>
    </p:spTree>
    <p:extLst>
      <p:ext uri="{BB962C8B-B14F-4D97-AF65-F5344CB8AC3E}">
        <p14:creationId xmlns:p14="http://schemas.microsoft.com/office/powerpoint/2010/main" val="23118310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404664"/>
            <a:ext cx="6781800" cy="654968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>
                <a:latin typeface="Arial" pitchFamily="34" charset="0"/>
                <a:cs typeface="Arial" pitchFamily="34" charset="0"/>
              </a:rPr>
              <a:t>Результаты исследований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6985160"/>
              </p:ext>
            </p:extLst>
          </p:nvPr>
        </p:nvGraphicFramePr>
        <p:xfrm>
          <a:off x="186036" y="1916832"/>
          <a:ext cx="8784976" cy="451313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8823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30425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19624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196244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56806"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Показатель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Контрольный образец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Опытный образец с предварительной</a:t>
                      </a:r>
                      <a:r>
                        <a:rPr lang="ru-RU" sz="1600" baseline="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обработкой молока при </a:t>
                      </a:r>
                      <a:r>
                        <a:rPr lang="ru-RU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4 °С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Опытный образец с предварительной обработкой молока при 20 °С</a:t>
                      </a:r>
                      <a:endParaRPr kumimoji="0" lang="ru-RU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992724"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Цвет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Молочно-белый</a:t>
                      </a:r>
                      <a:endParaRPr lang="ru-RU" sz="14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Молочно-белый</a:t>
                      </a:r>
                      <a:endParaRPr lang="ru-RU" sz="14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Arial" pitchFamily="34" charset="0"/>
                          <a:cs typeface="Arial" pitchFamily="34" charset="0"/>
                        </a:rPr>
                        <a:t>Молочно - белый</a:t>
                      </a:r>
                      <a:endParaRPr lang="ru-RU" sz="14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093243"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 pitchFamily="34" charset="0"/>
                          <a:cs typeface="Arial" pitchFamily="34" charset="0"/>
                        </a:rPr>
                        <a:t>Вкус и запах</a:t>
                      </a:r>
                      <a:endParaRPr lang="ru-RU" sz="14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Arial" pitchFamily="34" charset="0"/>
                          <a:cs typeface="Arial" pitchFamily="34" charset="0"/>
                        </a:rPr>
                        <a:t>Чистый кисломолочный</a:t>
                      </a:r>
                      <a:endParaRPr lang="ru-RU" sz="14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Кисломолочный, сладковатый</a:t>
                      </a:r>
                      <a:endParaRPr lang="ru-RU" sz="14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Кисломолочный более сладкий, чем  предыдущий</a:t>
                      </a:r>
                      <a:r>
                        <a:rPr lang="ru-RU" sz="1600" b="1" baseline="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образец</a:t>
                      </a:r>
                      <a:endParaRPr lang="ru-RU" sz="14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748264"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 pitchFamily="34" charset="0"/>
                          <a:cs typeface="Arial" pitchFamily="34" charset="0"/>
                        </a:rPr>
                        <a:t>Консистенция</a:t>
                      </a:r>
                      <a:endParaRPr lang="ru-RU" sz="14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Вязкая,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однородная</a:t>
                      </a:r>
                      <a:endParaRPr kumimoji="0" lang="ru-RU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Вязкая, </a:t>
                      </a:r>
                    </a:p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однородная</a:t>
                      </a:r>
                      <a:endParaRPr lang="ru-RU" sz="14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Вязкая, </a:t>
                      </a:r>
                    </a:p>
                    <a:p>
                      <a:pPr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однородная </a:t>
                      </a:r>
                      <a:endParaRPr lang="ru-RU" sz="14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28814"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Кислотность, </a:t>
                      </a:r>
                      <a:r>
                        <a:rPr kumimoji="0" lang="ru-RU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°Т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86</a:t>
                      </a:r>
                      <a:endParaRPr lang="ru-RU" sz="14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85</a:t>
                      </a:r>
                      <a:endParaRPr lang="ru-RU" sz="14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85</a:t>
                      </a:r>
                      <a:endParaRPr lang="ru-RU" sz="14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67178" y="1303566"/>
            <a:ext cx="445096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Таблица </a:t>
            </a:r>
            <a:r>
              <a:rPr lang="en-US" b="1" dirty="0" smtClean="0">
                <a:solidFill>
                  <a:srgbClr val="00000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3 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– </a:t>
            </a: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Оценка качества йогурта</a:t>
            </a: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67085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xmlns="" id="{62520313-F3FD-403C-96E9-65758BC570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7179172"/>
              </p:ext>
            </p:extLst>
          </p:nvPr>
        </p:nvGraphicFramePr>
        <p:xfrm>
          <a:off x="215516" y="908720"/>
          <a:ext cx="8712968" cy="570706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520280">
                  <a:extLst>
                    <a:ext uri="{9D8B030D-6E8A-4147-A177-3AD203B41FA5}">
                      <a16:colId xmlns:a16="http://schemas.microsoft.com/office/drawing/2014/main" xmlns="" val="2877914337"/>
                    </a:ext>
                  </a:extLst>
                </a:gridCol>
                <a:gridCol w="3744416">
                  <a:extLst>
                    <a:ext uri="{9D8B030D-6E8A-4147-A177-3AD203B41FA5}">
                      <a16:colId xmlns:a16="http://schemas.microsoft.com/office/drawing/2014/main" xmlns="" val="742853896"/>
                    </a:ext>
                  </a:extLst>
                </a:gridCol>
                <a:gridCol w="1298131">
                  <a:extLst>
                    <a:ext uri="{9D8B030D-6E8A-4147-A177-3AD203B41FA5}">
                      <a16:colId xmlns:a16="http://schemas.microsoft.com/office/drawing/2014/main" xmlns="" val="689138528"/>
                    </a:ext>
                  </a:extLst>
                </a:gridCol>
                <a:gridCol w="1150141">
                  <a:extLst>
                    <a:ext uri="{9D8B030D-6E8A-4147-A177-3AD203B41FA5}">
                      <a16:colId xmlns:a16="http://schemas.microsoft.com/office/drawing/2014/main" xmlns="" val="1300274805"/>
                    </a:ext>
                  </a:extLst>
                </a:gridCol>
              </a:tblGrid>
              <a:tr h="72543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продукт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9643" marR="396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Состав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9643" marR="396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Пищевая ценность ккал/Б/Ж/У на 100гр.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9643" marR="396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Производи-</a:t>
                      </a: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тель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9643" marR="39643" marT="0" marB="0"/>
                </a:tc>
                <a:extLst>
                  <a:ext uri="{0D108BD9-81ED-4DB2-BD59-A6C34878D82A}">
                    <a16:rowId xmlns:a16="http://schemas.microsoft.com/office/drawing/2014/main" xmlns="" val="652928480"/>
                  </a:ext>
                </a:extLst>
              </a:tr>
              <a:tr h="594522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Parmalat Молоко ультрапастеризованное безлактозное 3,5% Parmalat Comfort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643" marR="3964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молоко нормализованное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643" marR="3964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62/3 г/3,5 г/4.7 г (из которых лактозы 0,01г.)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643" marR="3964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Россия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643" marR="39643" marT="0" marB="0"/>
                </a:tc>
                <a:extLst>
                  <a:ext uri="{0D108BD9-81ED-4DB2-BD59-A6C34878D82A}">
                    <a16:rowId xmlns:a16="http://schemas.microsoft.com/office/drawing/2014/main" xmlns="" val="871576810"/>
                  </a:ext>
                </a:extLst>
              </a:tr>
              <a:tr h="580732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Parmalat Молоко ультрапастеризованное безлактозное 1,5% Parmalat Comfort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643" marR="3964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молоко нормализованное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643" marR="3964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47/3 г/1,8 г/4,7 г (из которых лактозы 0,01г.)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643" marR="3964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Россия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643" marR="39643" marT="0" marB="0"/>
                </a:tc>
                <a:extLst>
                  <a:ext uri="{0D108BD9-81ED-4DB2-BD59-A6C34878D82A}">
                    <a16:rowId xmlns:a16="http://schemas.microsoft.com/office/drawing/2014/main" xmlns="" val="4033718479"/>
                  </a:ext>
                </a:extLst>
              </a:tr>
              <a:tr h="541812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Молоко Молочная Культура безлактозное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643" marR="3964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Молоко нормализованное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643" marR="3964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70/3 г/4,5 г/4,7 г (из которых лактозы 0,01г.)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643" marR="3964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Россия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643" marR="39643" marT="0" marB="0"/>
                </a:tc>
                <a:extLst>
                  <a:ext uri="{0D108BD9-81ED-4DB2-BD59-A6C34878D82A}">
                    <a16:rowId xmlns:a16="http://schemas.microsoft.com/office/drawing/2014/main" xmlns="" val="4084541307"/>
                  </a:ext>
                </a:extLst>
              </a:tr>
              <a:tr h="541812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Сливки </a:t>
                      </a:r>
                      <a:r>
                        <a:rPr lang="ru-RU" sz="1400" dirty="0" err="1">
                          <a:effectLst/>
                        </a:rPr>
                        <a:t>Parmalat</a:t>
                      </a:r>
                      <a:r>
                        <a:rPr lang="ru-RU" sz="1400" dirty="0">
                          <a:effectLst/>
                        </a:rPr>
                        <a:t> </a:t>
                      </a:r>
                      <a:r>
                        <a:rPr lang="ru-RU" sz="1400" dirty="0" err="1">
                          <a:effectLst/>
                        </a:rPr>
                        <a:t>Comfort</a:t>
                      </a:r>
                      <a:r>
                        <a:rPr lang="ru-RU" sz="1400" dirty="0">
                          <a:effectLst/>
                        </a:rPr>
                        <a:t> питьевые </a:t>
                      </a:r>
                      <a:r>
                        <a:rPr lang="ru-RU" sz="1400" dirty="0" err="1">
                          <a:effectLst/>
                        </a:rPr>
                        <a:t>безлактозные</a:t>
                      </a:r>
                      <a:r>
                        <a:rPr lang="ru-RU" sz="1400" dirty="0">
                          <a:effectLst/>
                        </a:rPr>
                        <a:t> ультрапастеризованные 11%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643" marR="3964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Сливки питьевые безлактозные ультрапастеризованные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643" marR="3964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125/2,6 г/11 г/4 г (из которых лактозы 0,01г.)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643" marR="3964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Россия 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643" marR="39643" marT="0" marB="0"/>
                </a:tc>
                <a:extLst>
                  <a:ext uri="{0D108BD9-81ED-4DB2-BD59-A6C34878D82A}">
                    <a16:rowId xmlns:a16="http://schemas.microsoft.com/office/drawing/2014/main" xmlns="" val="589078394"/>
                  </a:ext>
                </a:extLst>
              </a:tr>
              <a:tr h="89944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Сыр Philadelphia Мягкий безлактозный 50%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643" marR="3964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Цельное молоко, сливки, соль, стабилизаторы (камель рожкового дерева, каррагинан), ферментный препарат (лактаза), мезофильные молочнокисные микроорганизмы.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643" marR="3964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170/6,8 г/14 г/3,7 г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643" marR="3964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Германия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643" marR="39643" marT="0" marB="0"/>
                </a:tc>
                <a:extLst>
                  <a:ext uri="{0D108BD9-81ED-4DB2-BD59-A6C34878D82A}">
                    <a16:rowId xmlns:a16="http://schemas.microsoft.com/office/drawing/2014/main" xmlns="" val="184370057"/>
                  </a:ext>
                </a:extLst>
              </a:tr>
              <a:tr h="431081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Valio EILA laktoositon kevyt maitojauhe instant, сухое безлактозное молоко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643" marR="3964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Обезжиренное молоко, витамин Д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643" marR="3964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643" marR="3964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Финляндия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643" marR="39643" marT="0" marB="0"/>
                </a:tc>
                <a:extLst>
                  <a:ext uri="{0D108BD9-81ED-4DB2-BD59-A6C34878D82A}">
                    <a16:rowId xmlns:a16="http://schemas.microsoft.com/office/drawing/2014/main" xmlns="" val="751559161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0AAA7866-6C6B-4D79-B052-5C9927DB33CB}"/>
              </a:ext>
            </a:extLst>
          </p:cNvPr>
          <p:cNvSpPr txBox="1"/>
          <p:nvPr/>
        </p:nvSpPr>
        <p:spPr>
          <a:xfrm>
            <a:off x="323528" y="499854"/>
            <a:ext cx="59766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Таблица 4 – Продукты, производимые без лактозы</a:t>
            </a:r>
          </a:p>
        </p:txBody>
      </p:sp>
    </p:spTree>
    <p:extLst>
      <p:ext uri="{BB962C8B-B14F-4D97-AF65-F5344CB8AC3E}">
        <p14:creationId xmlns:p14="http://schemas.microsoft.com/office/powerpoint/2010/main" val="29355601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2963090"/>
              </p:ext>
            </p:extLst>
          </p:nvPr>
        </p:nvGraphicFramePr>
        <p:xfrm>
          <a:off x="611561" y="1340768"/>
          <a:ext cx="7704855" cy="4528913"/>
        </p:xfrm>
        <a:graphic>
          <a:graphicData uri="http://schemas.openxmlformats.org/drawingml/2006/table">
            <a:tbl>
              <a:tblPr firstRow="1" firstCol="1" bandRow="1"/>
              <a:tblGrid>
                <a:gridCol w="2089680"/>
                <a:gridCol w="3125672"/>
                <a:gridCol w="2489503"/>
              </a:tblGrid>
              <a:tr h="105347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err="1">
                          <a:effectLst/>
                          <a:latin typeface="+mn-lt"/>
                          <a:ea typeface="Calibri"/>
                          <a:cs typeface="Times New Roman"/>
                        </a:rPr>
                        <a:t>Простакваша</a:t>
                      </a:r>
                      <a:r>
                        <a:rPr lang="ru-RU" sz="1100" b="1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 Йогурт классический </a:t>
                      </a:r>
                    </a:p>
                  </a:txBody>
                  <a:tcPr marL="38401" marR="384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Цельное молоко, обезжиренное молоко, молоко сухое </a:t>
                      </a:r>
                      <a:r>
                        <a:rPr lang="ru-RU" sz="1100" dirty="0" err="1">
                          <a:effectLst/>
                          <a:latin typeface="+mn-lt"/>
                          <a:ea typeface="Calibri"/>
                          <a:cs typeface="Times New Roman"/>
                        </a:rPr>
                        <a:t>обезжиренное,комплексная</a:t>
                      </a:r>
                      <a:r>
                        <a:rPr lang="ru-RU" sz="11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 пищевая добавка (стабилизаторы- Е1442, Е471, пектины, </a:t>
                      </a:r>
                      <a:r>
                        <a:rPr lang="ru-RU" sz="1100" dirty="0" err="1">
                          <a:effectLst/>
                          <a:latin typeface="+mn-lt"/>
                          <a:ea typeface="Calibri"/>
                          <a:cs typeface="Times New Roman"/>
                        </a:rPr>
                        <a:t>гуаровая</a:t>
                      </a:r>
                      <a:r>
                        <a:rPr lang="ru-RU" sz="11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 медь, желатин), закваска </a:t>
                      </a:r>
                      <a:r>
                        <a:rPr lang="ru-RU" sz="1100" dirty="0" err="1">
                          <a:effectLst/>
                          <a:latin typeface="+mn-lt"/>
                          <a:ea typeface="Calibri"/>
                          <a:cs typeface="Times New Roman"/>
                        </a:rPr>
                        <a:t>йогуртных</a:t>
                      </a:r>
                      <a:r>
                        <a:rPr lang="ru-RU" sz="11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 культур </a:t>
                      </a:r>
                    </a:p>
                  </a:txBody>
                  <a:tcPr marL="38401" marR="384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Жиры-2,7 г.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Белки -3,9 г.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Углеводы-6,5 г.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Энергетическая ценность – 66 ккал/277 кДж.</a:t>
                      </a:r>
                    </a:p>
                  </a:txBody>
                  <a:tcPr marL="38401" marR="384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821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err="1">
                          <a:effectLst/>
                          <a:latin typeface="+mn-lt"/>
                          <a:ea typeface="Calibri"/>
                          <a:cs typeface="Times New Roman"/>
                        </a:rPr>
                        <a:t>Можгасыр</a:t>
                      </a:r>
                      <a:r>
                        <a:rPr lang="ru-RU" sz="1100" b="1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 Йогурт диетический несладкий</a:t>
                      </a:r>
                    </a:p>
                  </a:txBody>
                  <a:tcPr marL="38401" marR="384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Цельное молоко, обезжиренное молоко, молого сухое, стабилизатор, </a:t>
                      </a:r>
                      <a:r>
                        <a:rPr lang="ru-RU" sz="1100" dirty="0" err="1">
                          <a:effectLst/>
                          <a:latin typeface="+mn-lt"/>
                          <a:ea typeface="Calibri"/>
                          <a:cs typeface="Times New Roman"/>
                        </a:rPr>
                        <a:t>йогуртная</a:t>
                      </a:r>
                      <a:r>
                        <a:rPr lang="ru-RU" sz="11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 закваска. </a:t>
                      </a:r>
                    </a:p>
                  </a:txBody>
                  <a:tcPr marL="38401" marR="384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Жир-1,5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Белки – 3,2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Углеводы – 4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38401" marR="384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5579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Йогурт </a:t>
                      </a:r>
                      <a:r>
                        <a:rPr lang="ru-RU" sz="1100" b="1" dirty="0" err="1">
                          <a:effectLst/>
                          <a:latin typeface="+mn-lt"/>
                          <a:ea typeface="Calibri"/>
                          <a:cs typeface="Times New Roman"/>
                        </a:rPr>
                        <a:t>вкуснотеево</a:t>
                      </a:r>
                      <a:r>
                        <a:rPr lang="ru-RU" sz="1100" b="1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 без сахара «малина-зеленные злаки»</a:t>
                      </a:r>
                    </a:p>
                  </a:txBody>
                  <a:tcPr marL="38401" marR="384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Молоко обезжиренное, молоко цельное, наполнитель (</a:t>
                      </a:r>
                      <a:r>
                        <a:rPr lang="ru-RU" sz="11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малина-злаки)</a:t>
                      </a:r>
                      <a:r>
                        <a:rPr lang="ru-RU" sz="1100" baseline="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 : </a:t>
                      </a:r>
                      <a:r>
                        <a:rPr lang="ru-RU" sz="11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сахар</a:t>
                      </a:r>
                      <a:r>
                        <a:rPr lang="ru-RU" sz="11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, вода, зеленные злаки, зеленая гречка, ячмень ростков </a:t>
                      </a:r>
                      <a:r>
                        <a:rPr lang="ru-RU" sz="1100" dirty="0" err="1">
                          <a:effectLst/>
                          <a:latin typeface="+mn-lt"/>
                          <a:ea typeface="Calibri"/>
                          <a:cs typeface="Times New Roman"/>
                        </a:rPr>
                        <a:t>порошок,овес</a:t>
                      </a:r>
                      <a:r>
                        <a:rPr lang="ru-RU" sz="11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 голозерный, </a:t>
                      </a:r>
                      <a:r>
                        <a:rPr lang="ru-RU" sz="1100" dirty="0" err="1">
                          <a:effectLst/>
                          <a:latin typeface="+mn-lt"/>
                          <a:ea typeface="Calibri"/>
                          <a:cs typeface="Times New Roman"/>
                        </a:rPr>
                        <a:t>хлопья:овсяные</a:t>
                      </a:r>
                      <a:r>
                        <a:rPr lang="ru-RU" sz="11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, </a:t>
                      </a:r>
                      <a:r>
                        <a:rPr lang="ru-RU" sz="1100" dirty="0" err="1">
                          <a:effectLst/>
                          <a:latin typeface="+mn-lt"/>
                          <a:ea typeface="Calibri"/>
                          <a:cs typeface="Times New Roman"/>
                        </a:rPr>
                        <a:t>рисовы</a:t>
                      </a:r>
                      <a:r>
                        <a:rPr lang="ru-RU" sz="11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, краситель кармин, </a:t>
                      </a:r>
                      <a:r>
                        <a:rPr lang="ru-RU" sz="1100" dirty="0" err="1">
                          <a:effectLst/>
                          <a:latin typeface="+mn-lt"/>
                          <a:ea typeface="Calibri"/>
                          <a:cs typeface="Times New Roman"/>
                        </a:rPr>
                        <a:t>ароматизатор</a:t>
                      </a:r>
                      <a:r>
                        <a:rPr lang="ru-RU" sz="11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, цитрат натрия, сухое обезжиренное </a:t>
                      </a:r>
                      <a:r>
                        <a:rPr lang="ru-RU" sz="1100" dirty="0" err="1">
                          <a:effectLst/>
                          <a:latin typeface="+mn-lt"/>
                          <a:ea typeface="Calibri"/>
                          <a:cs typeface="Times New Roman"/>
                        </a:rPr>
                        <a:t>молоко,закваска</a:t>
                      </a:r>
                      <a:r>
                        <a:rPr lang="ru-RU" sz="11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 молочнокислых организмов.</a:t>
                      </a:r>
                    </a:p>
                  </a:txBody>
                  <a:tcPr marL="38401" marR="384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Белки-2,8 г.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Углеводы – 13,7 г.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Жиры – 1,5 г.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err="1">
                          <a:effectLst/>
                          <a:latin typeface="+mn-lt"/>
                          <a:ea typeface="Calibri"/>
                          <a:cs typeface="Times New Roman"/>
                        </a:rPr>
                        <a:t>Энергитическая</a:t>
                      </a:r>
                      <a:r>
                        <a:rPr lang="ru-RU" sz="11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 ценность- 333 кДж/80 ккал.</a:t>
                      </a:r>
                    </a:p>
                  </a:txBody>
                  <a:tcPr marL="38401" marR="384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3642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Йогурт натуральный 1,5% от Б.Ю. Александров</a:t>
                      </a:r>
                    </a:p>
                  </a:txBody>
                  <a:tcPr marL="38401" marR="384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Цельное молоко, обезжиренное, молоко сухое </a:t>
                      </a:r>
                      <a:r>
                        <a:rPr lang="ru-RU" sz="1100" dirty="0" err="1">
                          <a:effectLst/>
                          <a:latin typeface="+mn-lt"/>
                          <a:ea typeface="Calibri"/>
                          <a:cs typeface="Times New Roman"/>
                        </a:rPr>
                        <a:t>обезжиренное,загкситель</a:t>
                      </a:r>
                      <a:r>
                        <a:rPr lang="ru-RU" sz="11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 – пектин, с </a:t>
                      </a:r>
                      <a:r>
                        <a:rPr lang="ru-RU" sz="1100" dirty="0" err="1">
                          <a:effectLst/>
                          <a:latin typeface="+mn-lt"/>
                          <a:ea typeface="Calibri"/>
                          <a:cs typeface="Times New Roman"/>
                        </a:rPr>
                        <a:t>исрользованием</a:t>
                      </a:r>
                      <a:r>
                        <a:rPr lang="ru-RU" sz="11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 термофильных молочных </a:t>
                      </a:r>
                      <a:r>
                        <a:rPr lang="ru-RU" sz="1100" dirty="0" err="1">
                          <a:effectLst/>
                          <a:latin typeface="+mn-lt"/>
                          <a:ea typeface="Calibri"/>
                          <a:cs typeface="Times New Roman"/>
                        </a:rPr>
                        <a:t>стрептокков</a:t>
                      </a:r>
                      <a:r>
                        <a:rPr lang="ru-RU" sz="11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 и болгарской молочнокислой палочкой.</a:t>
                      </a:r>
                    </a:p>
                  </a:txBody>
                  <a:tcPr marL="38401" marR="384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Жир – 1,5 г.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Белки – 3,3 г.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Углеводы – 48,5 ккал</a:t>
                      </a:r>
                    </a:p>
                  </a:txBody>
                  <a:tcPr marL="38401" marR="384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755576" y="692696"/>
            <a:ext cx="64807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Таблица 5 – Йогурты без сахара производимые в РФ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506073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B7CACB39-9710-4E92-B934-DAC56C811B69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1120197"/>
            <a:ext cx="9144000" cy="125317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CB811D3C-F6AA-4ED9-8FFF-EE4192BEC62E}"/>
              </a:ext>
            </a:extLst>
          </p:cNvPr>
          <p:cNvSpPr txBox="1"/>
          <p:nvPr/>
        </p:nvSpPr>
        <p:spPr>
          <a:xfrm>
            <a:off x="251520" y="476672"/>
            <a:ext cx="90364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Таблица </a:t>
            </a:r>
            <a:r>
              <a:rPr lang="en-US" b="1" dirty="0" smtClean="0"/>
              <a:t>5</a:t>
            </a:r>
            <a:r>
              <a:rPr lang="ru-RU" b="1" dirty="0" smtClean="0"/>
              <a:t> </a:t>
            </a:r>
            <a:r>
              <a:rPr lang="ru-RU" b="1" dirty="0"/>
              <a:t>– Анализ упаковки и количества содержимого сахара в диетических йогуртах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9C11EFAA-4136-4467-AFAE-9A95CD28B715}"/>
              </a:ext>
            </a:extLst>
          </p:cNvPr>
          <p:cNvSpPr txBox="1"/>
          <p:nvPr/>
        </p:nvSpPr>
        <p:spPr>
          <a:xfrm>
            <a:off x="899591" y="2370789"/>
            <a:ext cx="7344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В биойогуртах </a:t>
            </a:r>
            <a:r>
              <a:rPr lang="en-US" b="1" dirty="0" err="1"/>
              <a:t>Fitnes</a:t>
            </a:r>
            <a:r>
              <a:rPr lang="en-US" b="1" dirty="0"/>
              <a:t> time </a:t>
            </a:r>
            <a:r>
              <a:rPr lang="ru-RU" b="1" dirty="0"/>
              <a:t>и </a:t>
            </a:r>
            <a:r>
              <a:rPr lang="ru-RU" b="1" dirty="0" err="1"/>
              <a:t>БиоБаланс</a:t>
            </a:r>
            <a:r>
              <a:rPr lang="ru-RU" b="1" dirty="0"/>
              <a:t> в составе числится лактоза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ED3395F2-6398-4285-BAE5-A9C681641567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984023" y="2940439"/>
            <a:ext cx="5175953" cy="2316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48170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2060848"/>
            <a:ext cx="6781800" cy="1600200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346017485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</Template>
  <TotalTime>1294</TotalTime>
  <Words>1035</Words>
  <Application>Microsoft Office PowerPoint</Application>
  <PresentationFormat>Экран (4:3)</PresentationFormat>
  <Paragraphs>181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NewsPrint</vt:lpstr>
      <vt:lpstr>Диетический молочный продукт, созданный на основе биотехнологий</vt:lpstr>
      <vt:lpstr>Презентация PowerPoint</vt:lpstr>
      <vt:lpstr>Цели и задачи</vt:lpstr>
      <vt:lpstr>Перечень диетической продукции, выпускаемой после обработки лактазой: • Молоко; • Сливки; • Напитки молочные; • Йогурты; • Творог; • Рассольные сыры; • Мороженое; • Сгущенка. </vt:lpstr>
      <vt:lpstr> Достаточно избавиться от 70-80% молочного сахара, чтобы люди с его непереносимостью могли без последствий для самочувствия употреблять молочные продукты.  Для предотвращения эффекта «песчанистости» достаточно расщепить 30 % от всей лактозы в сырье. Добавление лактазы запускает процесс гидролиза, его протекание возможно регулировать в зависимости от целей производства (сколько процентов молочного сахара нужно убрать). Чем дольше длится реакция, тем больше появляется глюкозы и тем меньше остается лактозы. Предел для применения одной реакции гидролиза – расщепление до 98% дисахарида. </vt:lpstr>
      <vt:lpstr>Материалы и методы. </vt:lpstr>
      <vt:lpstr>Результаты исследования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Результаты исследований</vt:lpstr>
      <vt:lpstr>Презентация PowerPoint</vt:lpstr>
      <vt:lpstr>Презентация PowerPoint</vt:lpstr>
      <vt:lpstr>Презентация PowerPoint</vt:lpstr>
      <vt:lpstr>Спасибо за внимание!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Возможности использования лактатдегидрогеназы в произ-водстве молочных продуктов</dc:title>
  <dc:creator>Asus</dc:creator>
  <cp:lastModifiedBy>Asus</cp:lastModifiedBy>
  <cp:revision>18</cp:revision>
  <dcterms:created xsi:type="dcterms:W3CDTF">2022-03-22T05:26:22Z</dcterms:created>
  <dcterms:modified xsi:type="dcterms:W3CDTF">2022-10-20T12:39:58Z</dcterms:modified>
</cp:coreProperties>
</file>